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110"/>
  </p:notesMasterIdLst>
  <p:handoutMasterIdLst>
    <p:handoutMasterId r:id="rId111"/>
  </p:handoutMasterIdLst>
  <p:sldIdLst>
    <p:sldId id="256" r:id="rId2"/>
    <p:sldId id="679" r:id="rId3"/>
    <p:sldId id="731" r:id="rId4"/>
    <p:sldId id="550" r:id="rId5"/>
    <p:sldId id="741" r:id="rId6"/>
    <p:sldId id="742" r:id="rId7"/>
    <p:sldId id="743" r:id="rId8"/>
    <p:sldId id="549" r:id="rId9"/>
    <p:sldId id="553" r:id="rId10"/>
    <p:sldId id="568" r:id="rId11"/>
    <p:sldId id="680" r:id="rId12"/>
    <p:sldId id="744" r:id="rId13"/>
    <p:sldId id="681" r:id="rId14"/>
    <p:sldId id="682" r:id="rId15"/>
    <p:sldId id="780" r:id="rId16"/>
    <p:sldId id="770" r:id="rId17"/>
    <p:sldId id="771" r:id="rId18"/>
    <p:sldId id="772" r:id="rId19"/>
    <p:sldId id="773" r:id="rId20"/>
    <p:sldId id="774" r:id="rId21"/>
    <p:sldId id="775" r:id="rId22"/>
    <p:sldId id="776" r:id="rId23"/>
    <p:sldId id="777" r:id="rId24"/>
    <p:sldId id="778" r:id="rId25"/>
    <p:sldId id="779" r:id="rId26"/>
    <p:sldId id="781" r:id="rId27"/>
    <p:sldId id="684" r:id="rId28"/>
    <p:sldId id="686" r:id="rId29"/>
    <p:sldId id="687" r:id="rId30"/>
    <p:sldId id="688" r:id="rId31"/>
    <p:sldId id="689" r:id="rId32"/>
    <p:sldId id="690" r:id="rId33"/>
    <p:sldId id="691" r:id="rId34"/>
    <p:sldId id="692" r:id="rId35"/>
    <p:sldId id="693" r:id="rId36"/>
    <p:sldId id="750" r:id="rId37"/>
    <p:sldId id="751" r:id="rId38"/>
    <p:sldId id="752" r:id="rId39"/>
    <p:sldId id="753" r:id="rId40"/>
    <p:sldId id="754" r:id="rId41"/>
    <p:sldId id="755" r:id="rId42"/>
    <p:sldId id="756" r:id="rId43"/>
    <p:sldId id="757" r:id="rId44"/>
    <p:sldId id="758" r:id="rId45"/>
    <p:sldId id="759" r:id="rId46"/>
    <p:sldId id="760" r:id="rId47"/>
    <p:sldId id="761" r:id="rId48"/>
    <p:sldId id="762" r:id="rId49"/>
    <p:sldId id="763" r:id="rId50"/>
    <p:sldId id="764" r:id="rId51"/>
    <p:sldId id="765" r:id="rId52"/>
    <p:sldId id="766" r:id="rId53"/>
    <p:sldId id="767" r:id="rId54"/>
    <p:sldId id="768" r:id="rId55"/>
    <p:sldId id="658" r:id="rId56"/>
    <p:sldId id="784" r:id="rId57"/>
    <p:sldId id="782" r:id="rId58"/>
    <p:sldId id="787" r:id="rId59"/>
    <p:sldId id="785" r:id="rId60"/>
    <p:sldId id="786" r:id="rId61"/>
    <p:sldId id="789" r:id="rId62"/>
    <p:sldId id="790" r:id="rId63"/>
    <p:sldId id="791" r:id="rId64"/>
    <p:sldId id="792" r:id="rId65"/>
    <p:sldId id="793" r:id="rId66"/>
    <p:sldId id="732" r:id="rId67"/>
    <p:sldId id="733" r:id="rId68"/>
    <p:sldId id="734" r:id="rId69"/>
    <p:sldId id="735" r:id="rId70"/>
    <p:sldId id="736" r:id="rId71"/>
    <p:sldId id="737" r:id="rId72"/>
    <p:sldId id="738" r:id="rId73"/>
    <p:sldId id="636" r:id="rId74"/>
    <p:sldId id="637" r:id="rId75"/>
    <p:sldId id="638" r:id="rId76"/>
    <p:sldId id="639" r:id="rId77"/>
    <p:sldId id="640" r:id="rId78"/>
    <p:sldId id="641" r:id="rId79"/>
    <p:sldId id="642" r:id="rId80"/>
    <p:sldId id="643" r:id="rId81"/>
    <p:sldId id="645" r:id="rId82"/>
    <p:sldId id="646" r:id="rId83"/>
    <p:sldId id="647" r:id="rId84"/>
    <p:sldId id="648" r:id="rId85"/>
    <p:sldId id="669" r:id="rId86"/>
    <p:sldId id="661" r:id="rId87"/>
    <p:sldId id="662" r:id="rId88"/>
    <p:sldId id="663" r:id="rId89"/>
    <p:sldId id="664" r:id="rId90"/>
    <p:sldId id="665" r:id="rId91"/>
    <p:sldId id="666" r:id="rId92"/>
    <p:sldId id="667" r:id="rId93"/>
    <p:sldId id="668" r:id="rId94"/>
    <p:sldId id="728" r:id="rId95"/>
    <p:sldId id="671" r:id="rId96"/>
    <p:sldId id="672" r:id="rId97"/>
    <p:sldId id="675" r:id="rId98"/>
    <p:sldId id="676" r:id="rId99"/>
    <p:sldId id="729" r:id="rId100"/>
    <p:sldId id="678" r:id="rId101"/>
    <p:sldId id="674" r:id="rId102"/>
    <p:sldId id="730" r:id="rId103"/>
    <p:sldId id="570" r:id="rId104"/>
    <p:sldId id="673" r:id="rId105"/>
    <p:sldId id="571" r:id="rId106"/>
    <p:sldId id="569" r:id="rId107"/>
    <p:sldId id="739" r:id="rId108"/>
    <p:sldId id="542" r:id="rId109"/>
  </p:sldIdLst>
  <p:sldSz cx="9144000" cy="6858000" type="screen4x3"/>
  <p:notesSz cx="7315200" cy="96012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 Vilalta" initials="RV"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333FF"/>
    <a:srgbClr val="4A66AC"/>
    <a:srgbClr val="333399"/>
    <a:srgbClr val="FFFFFF"/>
    <a:srgbClr val="FF0000"/>
    <a:srgbClr val="3333CC"/>
    <a:srgbClr val="FF66FF"/>
    <a:srgbClr val="00CC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3" autoAdjust="0"/>
    <p:restoredTop sz="94653" autoAdjust="0"/>
  </p:normalViewPr>
  <p:slideViewPr>
    <p:cSldViewPr snapToGrid="0">
      <p:cViewPr varScale="1">
        <p:scale>
          <a:sx n="102" d="100"/>
          <a:sy n="102" d="100"/>
        </p:scale>
        <p:origin x="121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3342" y="-11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3170717" cy="480598"/>
          </a:xfrm>
          <a:prstGeom prst="rect">
            <a:avLst/>
          </a:prstGeom>
        </p:spPr>
        <p:txBody>
          <a:bodyPr vert="horz" lIns="94760" tIns="47380" rIns="94760" bIns="47380" rtlCol="0"/>
          <a:lstStyle>
            <a:lvl1pPr algn="l">
              <a:defRPr sz="1200">
                <a:latin typeface="Arial" pitchFamily="34" charset="0"/>
                <a:cs typeface="Arial" pitchFamily="34" charset="0"/>
              </a:defRPr>
            </a:lvl1pPr>
          </a:lstStyle>
          <a:p>
            <a:pPr>
              <a:defRPr/>
            </a:pPr>
            <a:endParaRPr lang="es-ES"/>
          </a:p>
        </p:txBody>
      </p:sp>
      <p:sp>
        <p:nvSpPr>
          <p:cNvPr id="3" name="2 Marcador de fecha"/>
          <p:cNvSpPr>
            <a:spLocks noGrp="1"/>
          </p:cNvSpPr>
          <p:nvPr>
            <p:ph type="dt" sz="quarter" idx="1"/>
          </p:nvPr>
        </p:nvSpPr>
        <p:spPr>
          <a:xfrm>
            <a:off x="4142777" y="0"/>
            <a:ext cx="3170717" cy="480598"/>
          </a:xfrm>
          <a:prstGeom prst="rect">
            <a:avLst/>
          </a:prstGeom>
        </p:spPr>
        <p:txBody>
          <a:bodyPr vert="horz" lIns="94760" tIns="47380" rIns="94760" bIns="47380" rtlCol="0"/>
          <a:lstStyle>
            <a:lvl1pPr algn="r">
              <a:defRPr sz="1200">
                <a:latin typeface="Arial" pitchFamily="34" charset="0"/>
                <a:cs typeface="Arial" pitchFamily="34" charset="0"/>
              </a:defRPr>
            </a:lvl1pPr>
          </a:lstStyle>
          <a:p>
            <a:pPr>
              <a:defRPr/>
            </a:pPr>
            <a:fld id="{6F384A07-C4A1-4C9D-A530-5721845CC291}" type="datetimeFigureOut">
              <a:rPr lang="es-ES"/>
              <a:pPr>
                <a:defRPr/>
              </a:pPr>
              <a:t>01/02/2017</a:t>
            </a:fld>
            <a:endParaRPr lang="es-ES"/>
          </a:p>
        </p:txBody>
      </p:sp>
      <p:sp>
        <p:nvSpPr>
          <p:cNvPr id="4" name="3 Marcador de pie de página"/>
          <p:cNvSpPr>
            <a:spLocks noGrp="1"/>
          </p:cNvSpPr>
          <p:nvPr>
            <p:ph type="ftr" sz="quarter" idx="2"/>
          </p:nvPr>
        </p:nvSpPr>
        <p:spPr>
          <a:xfrm>
            <a:off x="1" y="9119069"/>
            <a:ext cx="3170717" cy="480597"/>
          </a:xfrm>
          <a:prstGeom prst="rect">
            <a:avLst/>
          </a:prstGeom>
        </p:spPr>
        <p:txBody>
          <a:bodyPr vert="horz" lIns="94760" tIns="47380" rIns="94760" bIns="47380" rtlCol="0" anchor="b"/>
          <a:lstStyle>
            <a:lvl1pPr algn="l">
              <a:defRPr sz="1200">
                <a:latin typeface="Arial" pitchFamily="34" charset="0"/>
                <a:cs typeface="Arial" pitchFamily="34" charset="0"/>
              </a:defRPr>
            </a:lvl1pPr>
          </a:lstStyle>
          <a:p>
            <a:pPr>
              <a:defRPr/>
            </a:pPr>
            <a:endParaRPr lang="es-ES"/>
          </a:p>
        </p:txBody>
      </p:sp>
      <p:sp>
        <p:nvSpPr>
          <p:cNvPr id="5" name="4 Marcador de número de diapositiva"/>
          <p:cNvSpPr>
            <a:spLocks noGrp="1"/>
          </p:cNvSpPr>
          <p:nvPr>
            <p:ph type="sldNum" sz="quarter" idx="3"/>
          </p:nvPr>
        </p:nvSpPr>
        <p:spPr>
          <a:xfrm>
            <a:off x="4142777" y="9119069"/>
            <a:ext cx="3170717" cy="480597"/>
          </a:xfrm>
          <a:prstGeom prst="rect">
            <a:avLst/>
          </a:prstGeom>
        </p:spPr>
        <p:txBody>
          <a:bodyPr vert="horz" lIns="94760" tIns="47380" rIns="94760" bIns="47380" rtlCol="0" anchor="b"/>
          <a:lstStyle>
            <a:lvl1pPr algn="r">
              <a:defRPr sz="1200">
                <a:latin typeface="Arial" pitchFamily="34" charset="0"/>
                <a:cs typeface="Arial" pitchFamily="34" charset="0"/>
              </a:defRPr>
            </a:lvl1pPr>
          </a:lstStyle>
          <a:p>
            <a:pPr>
              <a:defRPr/>
            </a:pPr>
            <a:fld id="{14043342-2E7B-44D9-9F0C-2353861019E9}" type="slidenum">
              <a:rPr lang="es-ES"/>
              <a:pPr>
                <a:defRPr/>
              </a:pPr>
              <a:t>‹Nº›</a:t>
            </a:fld>
            <a:endParaRPr lang="es-ES"/>
          </a:p>
        </p:txBody>
      </p:sp>
    </p:spTree>
    <p:extLst>
      <p:ext uri="{BB962C8B-B14F-4D97-AF65-F5344CB8AC3E}">
        <p14:creationId xmlns:p14="http://schemas.microsoft.com/office/powerpoint/2010/main" val="357624538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1" y="0"/>
            <a:ext cx="3170717" cy="480598"/>
          </a:xfrm>
          <a:prstGeom prst="rect">
            <a:avLst/>
          </a:prstGeom>
          <a:noFill/>
          <a:ln w="9525">
            <a:noFill/>
            <a:miter lim="800000"/>
            <a:headEnd/>
            <a:tailEnd/>
          </a:ln>
          <a:effectLst/>
        </p:spPr>
        <p:txBody>
          <a:bodyPr vert="horz" wrap="square" lIns="94760" tIns="47380" rIns="94760" bIns="47380" numCol="1" anchor="t" anchorCtr="0" compatLnSpc="1">
            <a:prstTxWarp prst="textNoShape">
              <a:avLst/>
            </a:prstTxWarp>
          </a:bodyPr>
          <a:lstStyle>
            <a:lvl1pPr>
              <a:defRPr sz="1200">
                <a:latin typeface="Arial" charset="0"/>
                <a:cs typeface="+mn-cs"/>
              </a:defRPr>
            </a:lvl1pPr>
          </a:lstStyle>
          <a:p>
            <a:pPr>
              <a:defRPr/>
            </a:pPr>
            <a:endParaRPr lang="it-IT"/>
          </a:p>
        </p:txBody>
      </p:sp>
      <p:sp>
        <p:nvSpPr>
          <p:cNvPr id="10243" name="Rectangle 3"/>
          <p:cNvSpPr>
            <a:spLocks noGrp="1" noChangeArrowheads="1"/>
          </p:cNvSpPr>
          <p:nvPr>
            <p:ph type="dt" idx="1"/>
          </p:nvPr>
        </p:nvSpPr>
        <p:spPr bwMode="auto">
          <a:xfrm>
            <a:off x="4142777" y="0"/>
            <a:ext cx="3170717" cy="480598"/>
          </a:xfrm>
          <a:prstGeom prst="rect">
            <a:avLst/>
          </a:prstGeom>
          <a:noFill/>
          <a:ln w="9525">
            <a:noFill/>
            <a:miter lim="800000"/>
            <a:headEnd/>
            <a:tailEnd/>
          </a:ln>
          <a:effectLst/>
        </p:spPr>
        <p:txBody>
          <a:bodyPr vert="horz" wrap="square" lIns="94760" tIns="47380" rIns="94760" bIns="47380" numCol="1" anchor="t" anchorCtr="0" compatLnSpc="1">
            <a:prstTxWarp prst="textNoShape">
              <a:avLst/>
            </a:prstTxWarp>
          </a:bodyPr>
          <a:lstStyle>
            <a:lvl1pPr algn="r">
              <a:defRPr sz="1200">
                <a:latin typeface="Arial" charset="0"/>
                <a:cs typeface="+mn-cs"/>
              </a:defRPr>
            </a:lvl1pPr>
          </a:lstStyle>
          <a:p>
            <a:pPr>
              <a:defRPr/>
            </a:pPr>
            <a:endParaRPr lang="it-IT"/>
          </a:p>
        </p:txBody>
      </p:sp>
      <p:sp>
        <p:nvSpPr>
          <p:cNvPr id="1536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31181" y="4561837"/>
            <a:ext cx="5852843" cy="4319234"/>
          </a:xfrm>
          <a:prstGeom prst="rect">
            <a:avLst/>
          </a:prstGeom>
          <a:noFill/>
          <a:ln w="9525">
            <a:noFill/>
            <a:miter lim="800000"/>
            <a:headEnd/>
            <a:tailEnd/>
          </a:ln>
          <a:effectLst/>
        </p:spPr>
        <p:txBody>
          <a:bodyPr vert="horz" wrap="square" lIns="94760" tIns="47380" rIns="94760" bIns="47380" numCol="1" anchor="t" anchorCtr="0" compatLnSpc="1">
            <a:prstTxWarp prst="textNoShape">
              <a:avLst/>
            </a:prstTxWarp>
          </a:bodyPr>
          <a:lstStyle/>
          <a:p>
            <a:pPr lvl="0"/>
            <a:r>
              <a:rPr lang="it-IT" noProof="0" smtClean="0"/>
              <a:t>Fare clic per modificare gli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p>
        </p:txBody>
      </p:sp>
      <p:sp>
        <p:nvSpPr>
          <p:cNvPr id="10246" name="Rectangle 6"/>
          <p:cNvSpPr>
            <a:spLocks noGrp="1" noChangeArrowheads="1"/>
          </p:cNvSpPr>
          <p:nvPr>
            <p:ph type="ftr" sz="quarter" idx="4"/>
          </p:nvPr>
        </p:nvSpPr>
        <p:spPr bwMode="auto">
          <a:xfrm>
            <a:off x="1" y="9119069"/>
            <a:ext cx="3170717" cy="480597"/>
          </a:xfrm>
          <a:prstGeom prst="rect">
            <a:avLst/>
          </a:prstGeom>
          <a:noFill/>
          <a:ln w="9525">
            <a:noFill/>
            <a:miter lim="800000"/>
            <a:headEnd/>
            <a:tailEnd/>
          </a:ln>
          <a:effectLst/>
        </p:spPr>
        <p:txBody>
          <a:bodyPr vert="horz" wrap="square" lIns="94760" tIns="47380" rIns="94760" bIns="47380" numCol="1" anchor="b" anchorCtr="0" compatLnSpc="1">
            <a:prstTxWarp prst="textNoShape">
              <a:avLst/>
            </a:prstTxWarp>
          </a:bodyPr>
          <a:lstStyle>
            <a:lvl1pPr>
              <a:defRPr sz="1200">
                <a:latin typeface="Arial" charset="0"/>
                <a:cs typeface="+mn-cs"/>
              </a:defRPr>
            </a:lvl1pPr>
          </a:lstStyle>
          <a:p>
            <a:pPr>
              <a:defRPr/>
            </a:pPr>
            <a:endParaRPr lang="it-IT"/>
          </a:p>
        </p:txBody>
      </p:sp>
      <p:sp>
        <p:nvSpPr>
          <p:cNvPr id="10247" name="Rectangle 7"/>
          <p:cNvSpPr>
            <a:spLocks noGrp="1" noChangeArrowheads="1"/>
          </p:cNvSpPr>
          <p:nvPr>
            <p:ph type="sldNum" sz="quarter" idx="5"/>
          </p:nvPr>
        </p:nvSpPr>
        <p:spPr bwMode="auto">
          <a:xfrm>
            <a:off x="4142777" y="9119069"/>
            <a:ext cx="3170717" cy="480597"/>
          </a:xfrm>
          <a:prstGeom prst="rect">
            <a:avLst/>
          </a:prstGeom>
          <a:noFill/>
          <a:ln w="9525">
            <a:noFill/>
            <a:miter lim="800000"/>
            <a:headEnd/>
            <a:tailEnd/>
          </a:ln>
          <a:effectLst/>
        </p:spPr>
        <p:txBody>
          <a:bodyPr vert="horz" wrap="square" lIns="94760" tIns="47380" rIns="94760" bIns="47380" numCol="1" anchor="b" anchorCtr="0" compatLnSpc="1">
            <a:prstTxWarp prst="textNoShape">
              <a:avLst/>
            </a:prstTxWarp>
          </a:bodyPr>
          <a:lstStyle>
            <a:lvl1pPr algn="r">
              <a:defRPr sz="1200">
                <a:latin typeface="Arial" charset="0"/>
                <a:cs typeface="+mn-cs"/>
              </a:defRPr>
            </a:lvl1pPr>
          </a:lstStyle>
          <a:p>
            <a:pPr>
              <a:defRPr/>
            </a:pPr>
            <a:fld id="{0778A602-2F2B-4BCE-88F0-1367A12655F8}" type="slidenum">
              <a:rPr lang="it-IT"/>
              <a:pPr>
                <a:defRPr/>
              </a:pPr>
              <a:t>‹Nº›</a:t>
            </a:fld>
            <a:endParaRPr lang="it-IT"/>
          </a:p>
        </p:txBody>
      </p:sp>
    </p:spTree>
    <p:extLst>
      <p:ext uri="{BB962C8B-B14F-4D97-AF65-F5344CB8AC3E}">
        <p14:creationId xmlns:p14="http://schemas.microsoft.com/office/powerpoint/2010/main" val="91693312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836266E3-DAD2-4F6F-BAEB-D232B62FE238}" type="slidenum">
              <a:rPr lang="it-IT" smtClean="0">
                <a:cs typeface="Arial" charset="0"/>
              </a:rPr>
              <a:pPr/>
              <a:t>1</a:t>
            </a:fld>
            <a:endParaRPr lang="it-IT" smtClean="0">
              <a:cs typeface="Arial"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endParaRPr lang="it-IT"/>
          </a:p>
        </p:txBody>
      </p:sp>
    </p:spTree>
    <p:extLst>
      <p:ext uri="{BB962C8B-B14F-4D97-AF65-F5344CB8AC3E}">
        <p14:creationId xmlns:p14="http://schemas.microsoft.com/office/powerpoint/2010/main" val="146711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31</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10616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32</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159419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33</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124780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34</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387965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35</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412821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a:ln/>
        </p:spPr>
      </p:sp>
      <p:sp>
        <p:nvSpPr>
          <p:cNvPr id="21507" name="2 Marcador de notas"/>
          <p:cNvSpPr>
            <a:spLocks noGrp="1"/>
          </p:cNvSpPr>
          <p:nvPr>
            <p:ph type="body" idx="1"/>
          </p:nvPr>
        </p:nvSpPr>
        <p:spPr>
          <a:noFill/>
          <a:ln/>
        </p:spPr>
        <p:txBody>
          <a:bodyPr/>
          <a:lstStyle/>
          <a:p>
            <a:pPr eaLnBrk="1" hangingPunct="1"/>
            <a:endParaRPr lang="es-ES" smtClean="0"/>
          </a:p>
        </p:txBody>
      </p:sp>
      <p:sp>
        <p:nvSpPr>
          <p:cNvPr id="21508" name="3 Marcador de número de diapositiva"/>
          <p:cNvSpPr>
            <a:spLocks noGrp="1"/>
          </p:cNvSpPr>
          <p:nvPr>
            <p:ph type="sldNum" sz="quarter" idx="5"/>
          </p:nvPr>
        </p:nvSpPr>
        <p:spPr>
          <a:noFill/>
        </p:spPr>
        <p:txBody>
          <a:bodyPr/>
          <a:lstStyle/>
          <a:p>
            <a:fld id="{D31DE1F8-0996-4686-9336-08C5D2010549}" type="slidenum">
              <a:rPr lang="it-IT" smtClean="0">
                <a:cs typeface="Arial" charset="0"/>
              </a:rPr>
              <a:pPr/>
              <a:t>108</a:t>
            </a:fld>
            <a:endParaRPr lang="it-IT" smtClean="0">
              <a:cs typeface="Arial" charset="0"/>
            </a:endParaRPr>
          </a:p>
        </p:txBody>
      </p:sp>
      <p:sp>
        <p:nvSpPr>
          <p:cNvPr id="5" name="Footer Placeholder 4"/>
          <p:cNvSpPr>
            <a:spLocks noGrp="1"/>
          </p:cNvSpPr>
          <p:nvPr>
            <p:ph type="ftr" sz="quarter" idx="10"/>
          </p:nvPr>
        </p:nvSpPr>
        <p:spPr/>
        <p:txBody>
          <a:bodyPr/>
          <a:lstStyle/>
          <a:p>
            <a:pPr>
              <a:defRPr/>
            </a:pPr>
            <a:endParaRPr lang="it-IT"/>
          </a:p>
        </p:txBody>
      </p:sp>
    </p:spTree>
    <p:extLst>
      <p:ext uri="{BB962C8B-B14F-4D97-AF65-F5344CB8AC3E}">
        <p14:creationId xmlns:p14="http://schemas.microsoft.com/office/powerpoint/2010/main" val="2958698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749057" y="2734489"/>
            <a:ext cx="6267892" cy="1470025"/>
          </a:xfrm>
        </p:spPr>
        <p:txBody>
          <a:bodyPr/>
          <a:lstStyle>
            <a:lvl1pPr>
              <a:defRPr b="0">
                <a:latin typeface="Gill Sans MT" pitchFamily="34" charset="0"/>
              </a:defRPr>
            </a:lvl1pPr>
          </a:lstStyle>
          <a:p>
            <a:r>
              <a:rPr lang="es-ES" dirty="0" smtClean="0"/>
              <a:t>Haga clic para modificar el estilo de título del patrón</a:t>
            </a:r>
            <a:endParaRPr lang="es-ES" dirty="0"/>
          </a:p>
        </p:txBody>
      </p:sp>
      <p:sp>
        <p:nvSpPr>
          <p:cNvPr id="3" name="2 Subtítulo"/>
          <p:cNvSpPr>
            <a:spLocks noGrp="1"/>
          </p:cNvSpPr>
          <p:nvPr>
            <p:ph type="subTitle" idx="1"/>
          </p:nvPr>
        </p:nvSpPr>
        <p:spPr>
          <a:xfrm>
            <a:off x="933450" y="4439116"/>
            <a:ext cx="7391400" cy="1752600"/>
          </a:xfrm>
        </p:spPr>
        <p:txBody>
          <a:bodyPr/>
          <a:lstStyle>
            <a:lvl1pPr marL="0" indent="0" algn="ctr">
              <a:buNone/>
              <a:defRPr>
                <a:latin typeface="Gill Sans MT"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smtClean="0"/>
              <a:t>Haga clic para modificar el estilo de subtítulo del patrón</a:t>
            </a:r>
            <a:endParaRPr lang="es-ES" dirty="0"/>
          </a:p>
        </p:txBody>
      </p:sp>
      <p:pic>
        <p:nvPicPr>
          <p:cNvPr id="7" name="4 Imagen"/>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4439117"/>
          </a:xfrm>
          <a:prstGeom prst="rect">
            <a:avLst/>
          </a:prstGeom>
        </p:spPr>
      </p:pic>
      <p:sp>
        <p:nvSpPr>
          <p:cNvPr id="9" name="Marcador de pie de página 7"/>
          <p:cNvSpPr>
            <a:spLocks noGrp="1"/>
          </p:cNvSpPr>
          <p:nvPr userDrawn="1">
            <p:ph type="ftr" sz="quarter" idx="4294967295"/>
          </p:nvPr>
        </p:nvSpPr>
        <p:spPr>
          <a:xfrm>
            <a:off x="7425647" y="6486024"/>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2562059"/>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38355" y="4572000"/>
            <a:ext cx="7772400" cy="77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smtClean="0"/>
              <a:t>Haga clic para modificar el estilo de texto del patrón</a:t>
            </a:r>
          </a:p>
        </p:txBody>
      </p:sp>
      <p:sp>
        <p:nvSpPr>
          <p:cNvPr id="7"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8"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349417"/>
            <a:ext cx="8229600" cy="503238"/>
          </a:xfrm>
        </p:spPr>
        <p:txBody>
          <a:bodyPr/>
          <a:lstStyle>
            <a:lvl1pPr>
              <a:defRPr>
                <a:latin typeface="Gill Sans MT"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idx="1" hasCustomPrompt="1"/>
          </p:nvPr>
        </p:nvSpPr>
        <p:spPr/>
        <p:txBody>
          <a:bodyPr/>
          <a:lstStyle>
            <a:lvl1pPr>
              <a:defRPr sz="2000"/>
            </a:lvl1pPr>
            <a:lvl4pPr>
              <a:defRPr/>
            </a:lvl4pPr>
            <a:lvl5pPr marL="1828800" marR="0" indent="-228600" algn="l" defTabSz="914400" rtl="0" eaLnBrk="0" fontAlgn="base" latinLnBrk="0" hangingPunct="0">
              <a:lnSpc>
                <a:spcPct val="100000"/>
              </a:lnSpc>
              <a:spcBef>
                <a:spcPct val="20000"/>
              </a:spcBef>
              <a:spcAft>
                <a:spcPct val="0"/>
              </a:spcAft>
              <a:buClr>
                <a:srgbClr val="FF0000"/>
              </a:buClr>
              <a:buSzPct val="50000"/>
              <a:buFont typeface="Franklin Gothic Demi" pitchFamily="34" charset="0"/>
              <a:buNone/>
              <a:tabLst/>
              <a:defRPr lang="es-ES" sz="1200" dirty="0" smtClean="0">
                <a:solidFill>
                  <a:schemeClr val="tx1"/>
                </a:solidFill>
                <a:latin typeface="Gill Sans MT" pitchFamily="34" charset="0"/>
                <a:cs typeface="+mn-cs"/>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marL="1828800" marR="0" lvl="4" indent="-228600" algn="l" defTabSz="914400" rtl="0" eaLnBrk="0" fontAlgn="base" latinLnBrk="0" hangingPunct="0">
              <a:lnSpc>
                <a:spcPct val="100000"/>
              </a:lnSpc>
              <a:spcBef>
                <a:spcPct val="20000"/>
              </a:spcBef>
              <a:spcAft>
                <a:spcPct val="0"/>
              </a:spcAft>
              <a:buClr>
                <a:srgbClr val="FF0000"/>
              </a:buClr>
              <a:buSzPct val="50000"/>
              <a:buFont typeface="Franklin Gothic Demi" pitchFamily="34" charset="0"/>
              <a:buChar char="►"/>
              <a:tabLst/>
              <a:defRPr/>
            </a:pPr>
            <a:r>
              <a:rPr lang="es-ES" dirty="0" smtClean="0"/>
              <a:t>Quinto nivel</a:t>
            </a:r>
          </a:p>
        </p:txBody>
      </p:sp>
      <p:sp>
        <p:nvSpPr>
          <p:cNvPr id="7"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8"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317333"/>
            <a:ext cx="8229600" cy="503238"/>
          </a:xfrm>
        </p:spPr>
        <p:txBody>
          <a:bodyPr/>
          <a:lstStyle/>
          <a:p>
            <a:r>
              <a:rPr lang="es-ES" dirty="0" smtClean="0"/>
              <a:t>Haga clic para modificar el estilo de título del patrón</a:t>
            </a:r>
            <a:endParaRPr lang="es-ES" dirty="0"/>
          </a:p>
        </p:txBody>
      </p:sp>
      <p:sp>
        <p:nvSpPr>
          <p:cNvPr id="3" name="2 Marcador de contenido"/>
          <p:cNvSpPr>
            <a:spLocks noGrp="1"/>
          </p:cNvSpPr>
          <p:nvPr>
            <p:ph sz="half" idx="1"/>
          </p:nvPr>
        </p:nvSpPr>
        <p:spPr>
          <a:xfrm>
            <a:off x="457200" y="981075"/>
            <a:ext cx="4038600" cy="5256213"/>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contenido"/>
          <p:cNvSpPr>
            <a:spLocks noGrp="1"/>
          </p:cNvSpPr>
          <p:nvPr>
            <p:ph sz="half" idx="2"/>
          </p:nvPr>
        </p:nvSpPr>
        <p:spPr>
          <a:xfrm>
            <a:off x="4648200" y="981075"/>
            <a:ext cx="4038600" cy="5256213"/>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9"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6"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
        <p:nvSpPr>
          <p:cNvPr id="7" name="Rectangle 2"/>
          <p:cNvSpPr>
            <a:spLocks noGrp="1" noChangeArrowheads="1"/>
          </p:cNvSpPr>
          <p:nvPr>
            <p:ph type="title"/>
          </p:nvPr>
        </p:nvSpPr>
        <p:spPr bwMode="auto">
          <a:xfrm>
            <a:off x="457200" y="253165"/>
            <a:ext cx="8229600" cy="5032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it-IT" dirty="0" smtClean="0"/>
              <a:t>Title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45144"/>
            <a:ext cx="8229600" cy="5032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it-IT" dirty="0" smtClean="0"/>
              <a:t>Title</a:t>
            </a:r>
          </a:p>
        </p:txBody>
      </p:sp>
      <p:sp>
        <p:nvSpPr>
          <p:cNvPr id="5123" name="Rectangle 3"/>
          <p:cNvSpPr>
            <a:spLocks noGrp="1" noChangeArrowheads="1"/>
          </p:cNvSpPr>
          <p:nvPr>
            <p:ph type="body" idx="1"/>
          </p:nvPr>
        </p:nvSpPr>
        <p:spPr bwMode="auto">
          <a:xfrm>
            <a:off x="457200" y="981075"/>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dirty="0" smtClean="0"/>
              <a:t>Item 1</a:t>
            </a:r>
          </a:p>
          <a:p>
            <a:pPr lvl="1"/>
            <a:r>
              <a:rPr lang="it-IT" dirty="0" smtClean="0"/>
              <a:t>Item 1.1</a:t>
            </a:r>
          </a:p>
          <a:p>
            <a:pPr lvl="2"/>
            <a:r>
              <a:rPr lang="it-IT" dirty="0" smtClean="0"/>
              <a:t>Item 1.1.1</a:t>
            </a:r>
          </a:p>
          <a:p>
            <a:pPr lvl="3"/>
            <a:r>
              <a:rPr lang="it-IT" dirty="0" smtClean="0"/>
              <a:t>Item 1.1.1.1</a:t>
            </a:r>
          </a:p>
          <a:p>
            <a:pPr lvl="4"/>
            <a:r>
              <a:rPr lang="it-IT" dirty="0" smtClean="0"/>
              <a:t>Item I.I.I.I.I</a:t>
            </a:r>
          </a:p>
        </p:txBody>
      </p:sp>
      <p:pic>
        <p:nvPicPr>
          <p:cNvPr id="7" name="Picture 2" descr="C:\Users\Ricard\AppData\Local\Temp\CTTC_logo_square.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90609" y="6263775"/>
            <a:ext cx="704375" cy="49815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81446" y="6487739"/>
            <a:ext cx="2540322" cy="241924"/>
          </a:xfrm>
          <a:prstGeom prst="rect">
            <a:avLst/>
          </a:prstGeom>
        </p:spPr>
      </p:pic>
      <p:sp>
        <p:nvSpPr>
          <p:cNvPr id="8"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9"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cxnSp>
        <p:nvCxnSpPr>
          <p:cNvPr id="10" name="Gerader Verbinder 4"/>
          <p:cNvCxnSpPr/>
          <p:nvPr userDrawn="1"/>
        </p:nvCxnSpPr>
        <p:spPr>
          <a:xfrm flipV="1">
            <a:off x="296779" y="882317"/>
            <a:ext cx="8486274" cy="24062"/>
          </a:xfrm>
          <a:prstGeom prst="line">
            <a:avLst/>
          </a:prstGeom>
          <a:ln w="19050" cmpd="sng">
            <a:solidFill>
              <a:srgbClr val="005557"/>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74" r:id="rId1"/>
    <p:sldLayoutId id="2147483976" r:id="rId2"/>
    <p:sldLayoutId id="2147483975" r:id="rId3"/>
    <p:sldLayoutId id="2147483977" r:id="rId4"/>
    <p:sldLayoutId id="2147483980" r:id="rId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rgbClr val="333399"/>
          </a:solidFill>
          <a:latin typeface="Gill Sans MT" pitchFamily="34" charset="0"/>
          <a:ea typeface="+mj-ea"/>
          <a:cs typeface="Calibri" pitchFamily="34" charset="0"/>
        </a:defRPr>
      </a:lvl1pPr>
      <a:lvl2pPr algn="l" rtl="0" eaLnBrk="0" fontAlgn="base" hangingPunct="0">
        <a:spcBef>
          <a:spcPct val="0"/>
        </a:spcBef>
        <a:spcAft>
          <a:spcPct val="0"/>
        </a:spcAft>
        <a:defRPr sz="2600">
          <a:solidFill>
            <a:srgbClr val="0000FF"/>
          </a:solidFill>
          <a:latin typeface="Franklin Gothic Demi" pitchFamily="34" charset="0"/>
          <a:cs typeface="Arial" charset="0"/>
        </a:defRPr>
      </a:lvl2pPr>
      <a:lvl3pPr algn="l" rtl="0" eaLnBrk="0" fontAlgn="base" hangingPunct="0">
        <a:spcBef>
          <a:spcPct val="0"/>
        </a:spcBef>
        <a:spcAft>
          <a:spcPct val="0"/>
        </a:spcAft>
        <a:defRPr sz="2600">
          <a:solidFill>
            <a:srgbClr val="0000FF"/>
          </a:solidFill>
          <a:latin typeface="Franklin Gothic Demi" pitchFamily="34" charset="0"/>
          <a:cs typeface="Arial" charset="0"/>
        </a:defRPr>
      </a:lvl3pPr>
      <a:lvl4pPr algn="l" rtl="0" eaLnBrk="0" fontAlgn="base" hangingPunct="0">
        <a:spcBef>
          <a:spcPct val="0"/>
        </a:spcBef>
        <a:spcAft>
          <a:spcPct val="0"/>
        </a:spcAft>
        <a:defRPr sz="2600">
          <a:solidFill>
            <a:srgbClr val="0000FF"/>
          </a:solidFill>
          <a:latin typeface="Franklin Gothic Demi" pitchFamily="34" charset="0"/>
          <a:cs typeface="Arial" charset="0"/>
        </a:defRPr>
      </a:lvl4pPr>
      <a:lvl5pPr algn="l" rtl="0" eaLnBrk="0" fontAlgn="base" hangingPunct="0">
        <a:spcBef>
          <a:spcPct val="0"/>
        </a:spcBef>
        <a:spcAft>
          <a:spcPct val="0"/>
        </a:spcAft>
        <a:defRPr sz="2600">
          <a:solidFill>
            <a:srgbClr val="0000FF"/>
          </a:solidFill>
          <a:latin typeface="Franklin Gothic Demi" pitchFamily="34" charset="0"/>
          <a:cs typeface="Arial" charset="0"/>
        </a:defRPr>
      </a:lvl5pPr>
      <a:lvl6pPr marL="457200" algn="l" rtl="0" fontAlgn="base">
        <a:spcBef>
          <a:spcPct val="0"/>
        </a:spcBef>
        <a:spcAft>
          <a:spcPct val="0"/>
        </a:spcAft>
        <a:defRPr sz="2600">
          <a:solidFill>
            <a:srgbClr val="0000FF"/>
          </a:solidFill>
          <a:latin typeface="Franklin Gothic Demi" pitchFamily="34" charset="0"/>
          <a:cs typeface="Arial" charset="0"/>
        </a:defRPr>
      </a:lvl6pPr>
      <a:lvl7pPr marL="914400" algn="l" rtl="0" fontAlgn="base">
        <a:spcBef>
          <a:spcPct val="0"/>
        </a:spcBef>
        <a:spcAft>
          <a:spcPct val="0"/>
        </a:spcAft>
        <a:defRPr sz="2600">
          <a:solidFill>
            <a:srgbClr val="0000FF"/>
          </a:solidFill>
          <a:latin typeface="Franklin Gothic Demi" pitchFamily="34" charset="0"/>
          <a:cs typeface="Arial" charset="0"/>
        </a:defRPr>
      </a:lvl7pPr>
      <a:lvl8pPr marL="1371600" algn="l" rtl="0" fontAlgn="base">
        <a:spcBef>
          <a:spcPct val="0"/>
        </a:spcBef>
        <a:spcAft>
          <a:spcPct val="0"/>
        </a:spcAft>
        <a:defRPr sz="2600">
          <a:solidFill>
            <a:srgbClr val="0000FF"/>
          </a:solidFill>
          <a:latin typeface="Franklin Gothic Demi" pitchFamily="34" charset="0"/>
          <a:cs typeface="Arial" charset="0"/>
        </a:defRPr>
      </a:lvl8pPr>
      <a:lvl9pPr marL="1828800" algn="l" rtl="0" fontAlgn="base">
        <a:spcBef>
          <a:spcPct val="0"/>
        </a:spcBef>
        <a:spcAft>
          <a:spcPct val="0"/>
        </a:spcAft>
        <a:defRPr sz="2600">
          <a:solidFill>
            <a:srgbClr val="0000FF"/>
          </a:solidFill>
          <a:latin typeface="Franklin Gothic Demi" pitchFamily="34" charset="0"/>
          <a:cs typeface="Arial" charset="0"/>
        </a:defRPr>
      </a:lvl9pPr>
    </p:titleStyle>
    <p:bodyStyle>
      <a:lvl1pPr marL="274320" indent="-263525" algn="l" rtl="0" eaLnBrk="0" fontAlgn="base" hangingPunct="0">
        <a:lnSpc>
          <a:spcPct val="100000"/>
        </a:lnSpc>
        <a:spcBef>
          <a:spcPct val="0"/>
        </a:spcBef>
        <a:spcAft>
          <a:spcPct val="40000"/>
        </a:spcAft>
        <a:buClr>
          <a:srgbClr val="3333CC"/>
        </a:buClr>
        <a:buSzPct val="75000"/>
        <a:buFont typeface="Wingdings" pitchFamily="2" charset="2"/>
        <a:buChar char="§"/>
        <a:defRPr sz="2000" b="0">
          <a:solidFill>
            <a:schemeClr val="tx1"/>
          </a:solidFill>
          <a:latin typeface="Gill Sans MT" pitchFamily="34" charset="0"/>
          <a:ea typeface="+mn-ea"/>
          <a:cs typeface="Arial" pitchFamily="34" charset="0"/>
        </a:defRPr>
      </a:lvl1pPr>
      <a:lvl2pPr marL="731520" indent="-285750" algn="l" rtl="0" eaLnBrk="0" fontAlgn="base" hangingPunct="0">
        <a:lnSpc>
          <a:spcPct val="100000"/>
        </a:lnSpc>
        <a:spcBef>
          <a:spcPct val="0"/>
        </a:spcBef>
        <a:spcAft>
          <a:spcPct val="40000"/>
        </a:spcAft>
        <a:buClr>
          <a:srgbClr val="3333CC"/>
        </a:buClr>
        <a:buSzPct val="75000"/>
        <a:buFont typeface="Wingdings" pitchFamily="2" charset="2"/>
        <a:buChar char="§"/>
        <a:defRPr sz="1800" b="0">
          <a:solidFill>
            <a:schemeClr val="tx1"/>
          </a:solidFill>
          <a:latin typeface="Gill Sans MT" pitchFamily="34" charset="0"/>
          <a:cs typeface="Arial" pitchFamily="34" charset="0"/>
        </a:defRPr>
      </a:lvl2pPr>
      <a:lvl3pPr marL="1097280" indent="-228600" algn="l" rtl="0" eaLnBrk="0" fontAlgn="base" hangingPunct="0">
        <a:lnSpc>
          <a:spcPct val="100000"/>
        </a:lnSpc>
        <a:spcBef>
          <a:spcPct val="0"/>
        </a:spcBef>
        <a:spcAft>
          <a:spcPct val="40000"/>
        </a:spcAft>
        <a:buClr>
          <a:srgbClr val="3333CC"/>
        </a:buClr>
        <a:buSzPct val="75000"/>
        <a:buFont typeface="Wingdings" pitchFamily="2" charset="2"/>
        <a:buChar char="§"/>
        <a:defRPr sz="1600" b="0">
          <a:solidFill>
            <a:schemeClr val="tx1"/>
          </a:solidFill>
          <a:latin typeface="Gill Sans MT" pitchFamily="34" charset="0"/>
          <a:cs typeface="Arial" pitchFamily="34" charset="0"/>
        </a:defRPr>
      </a:lvl3pPr>
      <a:lvl4pPr marL="1463040" indent="-228600" algn="l" rtl="0" eaLnBrk="0" fontAlgn="base" hangingPunct="0">
        <a:lnSpc>
          <a:spcPct val="100000"/>
        </a:lnSpc>
        <a:spcBef>
          <a:spcPct val="0"/>
        </a:spcBef>
        <a:spcAft>
          <a:spcPct val="40000"/>
        </a:spcAft>
        <a:buClr>
          <a:srgbClr val="3333CC"/>
        </a:buClr>
        <a:buSzPct val="75000"/>
        <a:buFont typeface="Wingdings" pitchFamily="2" charset="2"/>
        <a:buChar char="§"/>
        <a:defRPr sz="1400" b="0">
          <a:solidFill>
            <a:schemeClr val="tx1"/>
          </a:solidFill>
          <a:latin typeface="Gill Sans MT" pitchFamily="34" charset="0"/>
          <a:cs typeface="Arial" pitchFamily="34" charset="0"/>
        </a:defRPr>
      </a:lvl4pPr>
      <a:lvl5pPr marL="1828800" indent="-228600" algn="l" rtl="0" eaLnBrk="0" fontAlgn="base" hangingPunct="0">
        <a:lnSpc>
          <a:spcPct val="100000"/>
        </a:lnSpc>
        <a:spcBef>
          <a:spcPct val="20000"/>
        </a:spcBef>
        <a:spcAft>
          <a:spcPct val="0"/>
        </a:spcAft>
        <a:buClr>
          <a:srgbClr val="FF0000"/>
        </a:buClr>
        <a:buSzPct val="50000"/>
        <a:buFont typeface="Franklin Gothic Demi" pitchFamily="34" charset="0"/>
        <a:buChar char="►"/>
        <a:defRPr sz="1200">
          <a:solidFill>
            <a:schemeClr val="tx1"/>
          </a:solidFill>
          <a:latin typeface="Gill Sans MT" pitchFamily="34" charset="0"/>
          <a:cs typeface="+mn-cs"/>
        </a:defRPr>
      </a:lvl5pPr>
      <a:lvl6pPr marL="25146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6pPr>
      <a:lvl7pPr marL="29718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7pPr>
      <a:lvl8pPr marL="34290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8pPr>
      <a:lvl9pPr marL="38862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tiff"/><Relationship Id="rId4" Type="http://schemas.openxmlformats.org/officeDocument/2006/relationships/image" Target="../media/image18.png"/><Relationship Id="rId9" Type="http://schemas.openxmlformats.org/officeDocument/2006/relationships/image" Target="../media/image23.tiff"/></Relationships>
</file>

<file path=ppt/slides/_rels/slide10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w.opennetworking.org/images/stories/downloads/sdn-resources/technical-reports/TR-527_TAPI_Functional_Requirements.pdf" TargetMode="External"/><Relationship Id="rId2" Type="http://schemas.openxmlformats.org/officeDocument/2006/relationships/hyperlink" Target="https://www.opennetworking.org/images/stories/downloads/sdn-resources/technical-reports/TR-521_SDN_Architecture_issue_1.1.pdf" TargetMode="External"/><Relationship Id="rId1" Type="http://schemas.openxmlformats.org/officeDocument/2006/relationships/slideLayout" Target="../slideLayouts/slideLayout3.xml"/><Relationship Id="rId6" Type="http://schemas.openxmlformats.org/officeDocument/2006/relationships/hyperlink" Target="https://github.com/OpenNetworkingFoundation/Snowmass-ONFOpenTransport/raw/develop/DOCS/presentations/onf2016.307_TAPI_SDK.01.pptx" TargetMode="External"/><Relationship Id="rId5" Type="http://schemas.openxmlformats.org/officeDocument/2006/relationships/hyperlink" Target="https://github.com/OpenNetworkingFoundation/EAGLE-Open-Model-Profile-and-Tools" TargetMode="External"/><Relationship Id="rId4" Type="http://schemas.openxmlformats.org/officeDocument/2006/relationships/hyperlink" Target="https://github.com/OpenNetworkingFoundation/Snowmass-ONFOpenTransport"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mailto:ricard.vilalta@cttc.e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mailto:karthik.sethuraman@necam.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vilalta/OFC_TAPI_SC" TargetMode="External"/><Relationship Id="rId2" Type="http://schemas.openxmlformats.org/officeDocument/2006/relationships/hyperlink" Target="http://tiny.cc/ofc-tapi-sc"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hyperlink" Target="https://upload.wikimedia.org/wikipedia/commons/1/17/Yin_yang.svg" TargetMode="External"/><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hyperlink" Target="https://en.wikipedia.org/wiki/File:Papyrus.PNG" TargetMode="External"/><Relationship Id="rId9"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hyperlink" Target="https://github.com/OpenNetworkingFoundation/ONFInfoModel" TargetMode="External"/><Relationship Id="rId3" Type="http://schemas.openxmlformats.org/officeDocument/2006/relationships/image" Target="../media/image46.png"/><Relationship Id="rId7" Type="http://schemas.openxmlformats.org/officeDocument/2006/relationships/hyperlink" Target="https://github.com/OpenNetworkingFoundation/EAGLE-Open-Model-Profile-and-Tools/tree/OpenModelProfile" TargetMode="External"/><Relationship Id="rId2" Type="http://schemas.openxmlformats.org/officeDocument/2006/relationships/hyperlink" Target="https://en.wikipedia.org/wiki/File:Papyrus.PNG" TargetMode="Externa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3.png"/><Relationship Id="rId10" Type="http://schemas.openxmlformats.org/officeDocument/2006/relationships/image" Target="../media/image54.png"/><Relationship Id="rId4" Type="http://schemas.openxmlformats.org/officeDocument/2006/relationships/hyperlink" Target="https://upload.wikimedia.org/wikipedia/commons/1/17/Yin_yang.svg" TargetMode="External"/><Relationship Id="rId9" Type="http://schemas.openxmlformats.org/officeDocument/2006/relationships/hyperlink" Target="https://github.com/OpenNetworkingFoundation/Snowmass-ONFOpenTranspor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mbj4668/pyang" TargetMode="External"/><Relationship Id="rId2" Type="http://schemas.openxmlformats.org/officeDocument/2006/relationships/hyperlink" Target="https://github.com/OpenNetworkingFoundation/EAGLE-Open-Model-Profile-and-Tools/tree/YangJsonTools" TargetMode="Externa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editor.swagger.io/"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OpenNetworkingFoundation/EAGLE-Open-Model-Profile-and-Tools/tree/JsonCodeTools" TargetMode="Externa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github.com/OpenNetworkingFoundation/Snowmass-ONFOpenTransport/blob/develop/TAPI_RI/server_backend_state.json"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hyperlink" Target="http://127.0.0.1:8080/backend/load_state/"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127.0.0.1:8080/restconf/config/Context/_topology/"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hyperlink" Target="http://127.0.0.1:8080/restconf/config/Context/_topology/top0/"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hyperlink" Target="http://127.0.0.1:8080/restconf/config/Context/_serviceEndPoint/"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127.0.0.1:8080/restconf/config/Context/_serviceEndPoint/se2" TargetMode="External"/><Relationship Id="rId2" Type="http://schemas.openxmlformats.org/officeDocument/2006/relationships/hyperlink" Target="http://127.0.0.1:8080/restconf/config/Context/_serviceEndPoint/se1" TargetMode="Externa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localhost:8182/restconf/streams/NotificationService"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380324" y="4612460"/>
            <a:ext cx="8399534" cy="566442"/>
          </a:xfrm>
          <a:noFill/>
        </p:spPr>
        <p:txBody>
          <a:bodyPr/>
          <a:lstStyle/>
          <a:p>
            <a:pPr algn="ctr" eaLnBrk="1" hangingPunct="1"/>
            <a:r>
              <a:rPr lang="en-GB" sz="2400" b="1" smtClean="0">
                <a:solidFill>
                  <a:schemeClr val="tx1"/>
                </a:solidFill>
              </a:rPr>
              <a:t>An introduction to Writing Transport SDN Applications</a:t>
            </a:r>
            <a:br>
              <a:rPr lang="en-GB" sz="2400" b="1" smtClean="0">
                <a:solidFill>
                  <a:schemeClr val="tx1"/>
                </a:solidFill>
              </a:rPr>
            </a:br>
            <a:r>
              <a:rPr lang="en-GB" sz="2000" b="1" smtClean="0">
                <a:solidFill>
                  <a:schemeClr val="tx1"/>
                </a:solidFill>
              </a:rPr>
              <a:t>(Hands-on)</a:t>
            </a:r>
            <a:endParaRPr lang="en-US" sz="2000" b="1" smtClean="0">
              <a:solidFill>
                <a:schemeClr val="tx1"/>
              </a:solidFill>
            </a:endParaRPr>
          </a:p>
        </p:txBody>
      </p:sp>
      <p:sp>
        <p:nvSpPr>
          <p:cNvPr id="9219" name="Rectangle 3"/>
          <p:cNvSpPr>
            <a:spLocks noGrp="1" noChangeArrowheads="1"/>
          </p:cNvSpPr>
          <p:nvPr>
            <p:ph type="subTitle" idx="1"/>
          </p:nvPr>
        </p:nvSpPr>
        <p:spPr>
          <a:xfrm>
            <a:off x="274464" y="5203178"/>
            <a:ext cx="8513486" cy="1027689"/>
          </a:xfrm>
          <a:noFill/>
        </p:spPr>
        <p:txBody>
          <a:bodyPr/>
          <a:lstStyle/>
          <a:p>
            <a:pPr eaLnBrk="1" hangingPunct="1"/>
            <a:r>
              <a:rPr lang="en-US" sz="1600" smtClean="0"/>
              <a:t>Ricard Vilalta (CTTC/CERCA), Karthik Sethuraman (NEC Corporation)</a:t>
            </a:r>
          </a:p>
          <a:p>
            <a:pPr eaLnBrk="1" hangingPunct="1"/>
            <a:r>
              <a:rPr lang="en-US" sz="1600" smtClean="0"/>
              <a:t>OFC 2017 - SC449</a:t>
            </a:r>
          </a:p>
          <a:p>
            <a:pPr eaLnBrk="1" hangingPunct="1"/>
            <a:endParaRPr lang="en-US"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06132"/>
            <a:ext cx="8229600" cy="503238"/>
          </a:xfrm>
        </p:spPr>
        <p:txBody>
          <a:bodyPr/>
          <a:lstStyle/>
          <a:p>
            <a:r>
              <a:rPr lang="es-ES_tradnl" smtClean="0"/>
              <a:t>2016 OIF-ONF Transport SDN </a:t>
            </a:r>
            <a:r>
              <a:rPr lang="es-ES_tradnl" err="1" smtClean="0"/>
              <a:t>Interop</a:t>
            </a:r>
            <a:r>
              <a:rPr lang="es-ES_tradnl" smtClean="0"/>
              <a:t> Demo </a:t>
            </a:r>
            <a:br>
              <a:rPr lang="es-ES_tradnl" smtClean="0"/>
            </a:br>
            <a:r>
              <a:rPr lang="es-ES_tradnl" smtClean="0"/>
              <a:t>Telefónica </a:t>
            </a:r>
            <a:r>
              <a:rPr lang="es-ES_tradnl" err="1" smtClean="0"/>
              <a:t>Lab</a:t>
            </a:r>
            <a:endParaRPr lang="en-GB"/>
          </a:p>
        </p:txBody>
      </p:sp>
      <p:grpSp>
        <p:nvGrpSpPr>
          <p:cNvPr id="6" name="Group 19"/>
          <p:cNvGrpSpPr/>
          <p:nvPr/>
        </p:nvGrpSpPr>
        <p:grpSpPr>
          <a:xfrm>
            <a:off x="55289" y="1243278"/>
            <a:ext cx="9019124" cy="5094445"/>
            <a:chOff x="55289" y="1243278"/>
            <a:chExt cx="9019124" cy="5094445"/>
          </a:xfrm>
        </p:grpSpPr>
        <p:cxnSp>
          <p:nvCxnSpPr>
            <p:cNvPr id="7" name="Conector recto 6"/>
            <p:cNvCxnSpPr>
              <a:cxnSpLocks noChangeShapeType="1"/>
            </p:cNvCxnSpPr>
            <p:nvPr/>
          </p:nvCxnSpPr>
          <p:spPr bwMode="auto">
            <a:xfrm flipV="1">
              <a:off x="3076030" y="4503592"/>
              <a:ext cx="3187451" cy="40516"/>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 name="Nube 4"/>
            <p:cNvSpPr/>
            <p:nvPr/>
          </p:nvSpPr>
          <p:spPr bwMode="auto">
            <a:xfrm>
              <a:off x="5551207" y="5096784"/>
              <a:ext cx="771699" cy="671621"/>
            </a:xfrm>
            <a:prstGeom prst="cloud">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wrap="square">
              <a:noAutofit/>
            </a:bodyPr>
            <a:lstStyle/>
            <a:p>
              <a:pPr algn="ctr">
                <a:defRPr/>
              </a:pPr>
              <a:endParaRPr lang="en-US" sz="1600"/>
            </a:p>
            <a:p>
              <a:pPr algn="ctr">
                <a:defRPr/>
              </a:pPr>
              <a:endParaRPr lang="en-US" sz="1600"/>
            </a:p>
          </p:txBody>
        </p:sp>
        <p:sp>
          <p:nvSpPr>
            <p:cNvPr id="9" name="Rectángulo 19"/>
            <p:cNvSpPr>
              <a:spLocks noChangeArrowheads="1"/>
            </p:cNvSpPr>
            <p:nvPr/>
          </p:nvSpPr>
          <p:spPr bwMode="auto">
            <a:xfrm>
              <a:off x="55289" y="3562662"/>
              <a:ext cx="885824"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b="0" err="1">
                  <a:solidFill>
                    <a:schemeClr val="dk1"/>
                  </a:solidFill>
                  <a:latin typeface="+mn-lt"/>
                </a:rPr>
                <a:t>Traffgen</a:t>
              </a:r>
              <a:endParaRPr lang="en-US" sz="1200" b="0">
                <a:solidFill>
                  <a:schemeClr val="dk1"/>
                </a:solidFill>
                <a:latin typeface="+mn-lt"/>
              </a:endParaRPr>
            </a:p>
          </p:txBody>
        </p:sp>
        <p:sp>
          <p:nvSpPr>
            <p:cNvPr id="10" name="Rectángulo 19"/>
            <p:cNvSpPr>
              <a:spLocks noChangeArrowheads="1"/>
            </p:cNvSpPr>
            <p:nvPr/>
          </p:nvSpPr>
          <p:spPr bwMode="auto">
            <a:xfrm>
              <a:off x="8188589" y="3555655"/>
              <a:ext cx="885824"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b="0" err="1">
                  <a:solidFill>
                    <a:schemeClr val="dk1"/>
                  </a:solidFill>
                  <a:latin typeface="+mn-lt"/>
                </a:rPr>
                <a:t>Traffgen</a:t>
              </a:r>
              <a:endParaRPr lang="en-US" sz="1200" b="0">
                <a:solidFill>
                  <a:schemeClr val="dk1"/>
                </a:solidFill>
                <a:latin typeface="+mn-lt"/>
              </a:endParaRPr>
            </a:p>
          </p:txBody>
        </p:sp>
        <p:sp>
          <p:nvSpPr>
            <p:cNvPr id="11" name="Nube 31"/>
            <p:cNvSpPr>
              <a:spLocks/>
            </p:cNvSpPr>
            <p:nvPr/>
          </p:nvSpPr>
          <p:spPr bwMode="auto">
            <a:xfrm>
              <a:off x="6460521" y="4193400"/>
              <a:ext cx="1537255" cy="646331"/>
            </a:xfrm>
            <a:custGeom>
              <a:avLst/>
              <a:gdLst>
                <a:gd name="T0" fmla="*/ 2147483646 w 43200"/>
                <a:gd name="T1" fmla="*/ 2147483646 h 43200"/>
                <a:gd name="T2" fmla="*/ 2147483646 w 43200"/>
                <a:gd name="T3" fmla="*/ 2147483646 h 43200"/>
                <a:gd name="T4" fmla="*/ 2147483646 w 43200"/>
                <a:gd name="T5" fmla="*/ 2147483646 h 43200"/>
                <a:gd name="T6" fmla="*/ 2147483646 w 43200"/>
                <a:gd name="T7" fmla="*/ 2147483646 h 43200"/>
                <a:gd name="T8" fmla="*/ 2147483646 w 43200"/>
                <a:gd name="T9" fmla="*/ 2147483646 h 43200"/>
                <a:gd name="T10" fmla="*/ 2147483646 w 43200"/>
                <a:gd name="T11" fmla="*/ 2147483646 h 43200"/>
                <a:gd name="T12" fmla="*/ 2147483646 w 43200"/>
                <a:gd name="T13" fmla="*/ 2147483646 h 43200"/>
                <a:gd name="T14" fmla="*/ 2147483646 w 43200"/>
                <a:gd name="T15" fmla="*/ 2147483646 h 43200"/>
                <a:gd name="T16" fmla="*/ 2147483646 w 43200"/>
                <a:gd name="T17" fmla="*/ 2147483646 h 43200"/>
                <a:gd name="T18" fmla="*/ 2147483646 w 43200"/>
                <a:gd name="T19" fmla="*/ 2147483646 h 43200"/>
                <a:gd name="T20" fmla="*/ 2147483646 w 43200"/>
                <a:gd name="T21" fmla="*/ 2147483646 h 43200"/>
                <a:gd name="T22" fmla="*/ 2147483646 w 43200"/>
                <a:gd name="T23" fmla="*/ 2147483646 h 43200"/>
                <a:gd name="T24" fmla="*/ 2147483646 w 43200"/>
                <a:gd name="T25" fmla="*/ 980050958 h 43200"/>
                <a:gd name="T26" fmla="*/ 2147483646 w 43200"/>
                <a:gd name="T27" fmla="*/ 1208358151 h 43200"/>
                <a:gd name="T28" fmla="*/ 2147483646 w 43200"/>
                <a:gd name="T29" fmla="*/ 713815809 h 43200"/>
                <a:gd name="T30" fmla="*/ 2147483646 w 43200"/>
                <a:gd name="T31" fmla="*/ 422654201 h 43200"/>
                <a:gd name="T32" fmla="*/ 2147483646 w 43200"/>
                <a:gd name="T33" fmla="*/ 852536320 h 43200"/>
                <a:gd name="T34" fmla="*/ 2147483646 w 43200"/>
                <a:gd name="T35" fmla="*/ 601467166 h 43200"/>
                <a:gd name="T36" fmla="*/ 2147483646 w 43200"/>
                <a:gd name="T37" fmla="*/ 937785905 h 43200"/>
                <a:gd name="T38" fmla="*/ 2147483646 w 43200"/>
                <a:gd name="T39" fmla="*/ 1181267608 h 43200"/>
                <a:gd name="T40" fmla="*/ 2147483646 w 43200"/>
                <a:gd name="T41" fmla="*/ 2147483646 h 43200"/>
                <a:gd name="T42" fmla="*/ 2147483646 w 43200"/>
                <a:gd name="T43" fmla="*/ 214748364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6FAFA"/>
                </a:gs>
                <a:gs pos="64999">
                  <a:srgbClr val="BFF1F1"/>
                </a:gs>
                <a:gs pos="100000">
                  <a:srgbClr val="A3EDED"/>
                </a:gs>
              </a:gsLst>
              <a:lin ang="5400000" scaled="1"/>
            </a:gradFill>
            <a:ln w="9525">
              <a:solidFill>
                <a:srgbClr val="009999"/>
              </a:solidFill>
              <a:miter lim="800000"/>
              <a:headEnd/>
              <a:tailEnd/>
            </a:ln>
            <a:effectLst>
              <a:outerShdw blurRad="40000" dist="20000" dir="5400000" rotWithShape="0">
                <a:srgbClr val="000000">
                  <a:alpha val="37999"/>
                </a:srgbClr>
              </a:outerShdw>
            </a:effectLst>
          </p:spPr>
          <p:txBody>
            <a:bodyPr wrap="square">
              <a:spAutoFit/>
            </a:bodyPr>
            <a:lstStyle>
              <a:lvl1pPr>
                <a:spcBef>
                  <a:spcPct val="20000"/>
                </a:spcBef>
                <a:buClr>
                  <a:schemeClr val="bg2"/>
                </a:buClr>
                <a:buSzPct val="50000"/>
                <a:buFont typeface="Monotype Sorts" charset="2"/>
                <a:buChar char=""/>
                <a:defRPr sz="2400" b="1">
                  <a:solidFill>
                    <a:srgbClr val="000066"/>
                  </a:solidFill>
                  <a:latin typeface="Century Gothic" charset="0"/>
                </a:defRPr>
              </a:lvl1pPr>
              <a:lvl2pPr marL="742950" indent="-285750">
                <a:spcBef>
                  <a:spcPct val="20000"/>
                </a:spcBef>
                <a:buClr>
                  <a:schemeClr val="bg2"/>
                </a:buClr>
                <a:buSzPct val="75000"/>
                <a:buChar char="•"/>
                <a:defRPr sz="2200" b="1">
                  <a:solidFill>
                    <a:srgbClr val="790015"/>
                  </a:solidFill>
                  <a:latin typeface="Century Gothic" charset="0"/>
                </a:defRPr>
              </a:lvl2pPr>
              <a:lvl3pPr marL="1143000" indent="-228600">
                <a:spcBef>
                  <a:spcPct val="20000"/>
                </a:spcBef>
                <a:buClr>
                  <a:schemeClr val="bg2"/>
                </a:buClr>
                <a:buSzPct val="75000"/>
                <a:buChar char="•"/>
                <a:defRPr sz="2000" b="1">
                  <a:solidFill>
                    <a:srgbClr val="003E00"/>
                  </a:solidFill>
                  <a:latin typeface="Century Gothic" charset="0"/>
                </a:defRPr>
              </a:lvl3pPr>
              <a:lvl4pPr marL="1600200" indent="-228600">
                <a:spcBef>
                  <a:spcPct val="20000"/>
                </a:spcBef>
                <a:buClr>
                  <a:schemeClr val="bg2"/>
                </a:buClr>
                <a:buSzPct val="75000"/>
                <a:buChar char="•"/>
                <a:defRPr b="1">
                  <a:solidFill>
                    <a:srgbClr val="CC6600"/>
                  </a:solidFill>
                  <a:latin typeface="Century Gothic" charset="0"/>
                </a:defRPr>
              </a:lvl4pPr>
              <a:lvl5pPr marL="2057400" indent="-228600">
                <a:spcBef>
                  <a:spcPct val="20000"/>
                </a:spcBef>
                <a:buClr>
                  <a:schemeClr val="bg2"/>
                </a:buClr>
                <a:buSzPct val="75000"/>
                <a:buChar char="•"/>
                <a:defRPr sz="1600" b="1">
                  <a:solidFill>
                    <a:srgbClr val="660033"/>
                  </a:solidFill>
                  <a:latin typeface="Century Gothic" charset="0"/>
                </a:defRPr>
              </a:lvl5pPr>
              <a:lvl6pPr marL="25146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6pPr>
              <a:lvl7pPr marL="29718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7pPr>
              <a:lvl8pPr marL="34290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8pPr>
              <a:lvl9pPr marL="38862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9pPr>
            </a:lstStyle>
            <a:p>
              <a:pPr algn="ctr">
                <a:spcBef>
                  <a:spcPct val="0"/>
                </a:spcBef>
                <a:buClrTx/>
                <a:buSzTx/>
                <a:buFontTx/>
                <a:buNone/>
              </a:pPr>
              <a:endParaRPr lang="en-US" altLang="en-US" sz="1800">
                <a:solidFill>
                  <a:srgbClr val="009999"/>
                </a:solidFill>
              </a:endParaRPr>
            </a:p>
            <a:p>
              <a:pPr algn="ctr">
                <a:spcBef>
                  <a:spcPct val="0"/>
                </a:spcBef>
                <a:buClrTx/>
                <a:buSzTx/>
                <a:buFontTx/>
                <a:buNone/>
              </a:pPr>
              <a:endParaRPr lang="en-US" altLang="en-US" sz="1800">
                <a:solidFill>
                  <a:srgbClr val="009999"/>
                </a:solidFill>
              </a:endParaRPr>
            </a:p>
          </p:txBody>
        </p:sp>
        <p:sp>
          <p:nvSpPr>
            <p:cNvPr id="12" name="Nube 11"/>
            <p:cNvSpPr/>
            <p:nvPr/>
          </p:nvSpPr>
          <p:spPr bwMode="auto">
            <a:xfrm>
              <a:off x="2851256" y="5334442"/>
              <a:ext cx="1720850" cy="890587"/>
            </a:xfrm>
            <a:prstGeom prst="cloud">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defRPr/>
              </a:pPr>
              <a:endParaRPr lang="en-US" sz="1600"/>
            </a:p>
            <a:p>
              <a:pPr algn="ctr">
                <a:defRPr/>
              </a:pPr>
              <a:endParaRPr lang="en-US" sz="1600"/>
            </a:p>
          </p:txBody>
        </p:sp>
        <p:sp>
          <p:nvSpPr>
            <p:cNvPr id="13" name="Rectángulo 19"/>
            <p:cNvSpPr>
              <a:spLocks noChangeArrowheads="1"/>
            </p:cNvSpPr>
            <p:nvPr/>
          </p:nvSpPr>
          <p:spPr bwMode="auto">
            <a:xfrm>
              <a:off x="1352129" y="3313258"/>
              <a:ext cx="950053"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cxnSp>
          <p:nvCxnSpPr>
            <p:cNvPr id="14" name="Conector recto de flecha 37"/>
            <p:cNvCxnSpPr>
              <a:cxnSpLocks noChangeShapeType="1"/>
              <a:stCxn id="35" idx="0"/>
              <a:endCxn id="23" idx="2"/>
            </p:cNvCxnSpPr>
            <p:nvPr/>
          </p:nvCxnSpPr>
          <p:spPr bwMode="auto">
            <a:xfrm flipV="1">
              <a:off x="2966363" y="3770278"/>
              <a:ext cx="637869" cy="1771233"/>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15" name="Rectángulo 14"/>
            <p:cNvSpPr>
              <a:spLocks noChangeArrowheads="1"/>
            </p:cNvSpPr>
            <p:nvPr/>
          </p:nvSpPr>
          <p:spPr bwMode="auto">
            <a:xfrm>
              <a:off x="3495759" y="1243278"/>
              <a:ext cx="2160574" cy="276999"/>
            </a:xfrm>
            <a:prstGeom prst="rect">
              <a:avLst/>
            </a:prstGeom>
            <a:gradFill rotWithShape="1">
              <a:gsLst>
                <a:gs pos="0">
                  <a:srgbClr val="FFFFEF"/>
                </a:gs>
                <a:gs pos="64999">
                  <a:srgbClr val="FFFFDA"/>
                </a:gs>
                <a:gs pos="100000">
                  <a:srgbClr val="FFFFCC"/>
                </a:gs>
              </a:gsLst>
              <a:lin ang="5400000" scaled="1"/>
            </a:gradFill>
            <a:ln w="9525">
              <a:solidFill>
                <a:srgbClr val="E3E3B4"/>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en-US" sz="1200">
                  <a:solidFill>
                    <a:schemeClr val="dk1"/>
                  </a:solidFill>
                  <a:latin typeface="+mn-lt"/>
                </a:rPr>
                <a:t>Provisioning app</a:t>
              </a:r>
            </a:p>
          </p:txBody>
        </p:sp>
        <p:grpSp>
          <p:nvGrpSpPr>
            <p:cNvPr id="16" name="140 Grupo"/>
            <p:cNvGrpSpPr>
              <a:grpSpLocks/>
            </p:cNvGrpSpPr>
            <p:nvPr/>
          </p:nvGrpSpPr>
          <p:grpSpPr bwMode="auto">
            <a:xfrm>
              <a:off x="6263481" y="4355068"/>
              <a:ext cx="336550" cy="350838"/>
              <a:chOff x="3954672" y="5545838"/>
              <a:chExt cx="512361" cy="430759"/>
            </a:xfrm>
          </p:grpSpPr>
          <p:sp>
            <p:nvSpPr>
              <p:cNvPr id="105" name="Rectangle 136"/>
              <p:cNvSpPr>
                <a:spLocks noChangeArrowheads="1"/>
              </p:cNvSpPr>
              <p:nvPr/>
            </p:nvSpPr>
            <p:spPr bwMode="auto">
              <a:xfrm>
                <a:off x="3954672" y="5545838"/>
                <a:ext cx="512361" cy="430759"/>
              </a:xfrm>
              <a:prstGeom prst="rect">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12700">
                <a:solidFill>
                  <a:schemeClr val="tx1"/>
                </a:solidFill>
                <a:miter lim="800000"/>
                <a:headEnd/>
                <a:tailEnd/>
              </a:ln>
              <a:effectLst/>
            </p:spPr>
            <p:txBody>
              <a:bodyPr anchor="ctr"/>
              <a:lstStyle/>
              <a:p>
                <a:pPr algn="ctr">
                  <a:defRPr/>
                </a:pPr>
                <a:endParaRPr lang="en-US" sz="400">
                  <a:latin typeface="+mn-lt"/>
                  <a:ea typeface="ヒラギノ角ゴ ProN W3" charset="0"/>
                  <a:cs typeface="ヒラギノ角ゴ ProN W3" charset="0"/>
                </a:endParaRPr>
              </a:p>
            </p:txBody>
          </p:sp>
          <p:sp>
            <p:nvSpPr>
              <p:cNvPr id="106" name="Freeform 876"/>
              <p:cNvSpPr>
                <a:spLocks/>
              </p:cNvSpPr>
              <p:nvPr/>
            </p:nvSpPr>
            <p:spPr bwMode="auto">
              <a:xfrm>
                <a:off x="4034344" y="5610331"/>
                <a:ext cx="324628" cy="324365"/>
              </a:xfrm>
              <a:custGeom>
                <a:avLst/>
                <a:gdLst>
                  <a:gd name="T0" fmla="*/ 2147483646 w 388"/>
                  <a:gd name="T1" fmla="*/ 0 h 336"/>
                  <a:gd name="T2" fmla="*/ 2147483646 w 388"/>
                  <a:gd name="T3" fmla="*/ 2147483646 h 336"/>
                  <a:gd name="T4" fmla="*/ 2147483646 w 388"/>
                  <a:gd name="T5" fmla="*/ 2147483646 h 336"/>
                  <a:gd name="T6" fmla="*/ 2147483646 w 388"/>
                  <a:gd name="T7" fmla="*/ 2147483646 h 336"/>
                  <a:gd name="T8" fmla="*/ 2147483646 w 388"/>
                  <a:gd name="T9" fmla="*/ 2147483646 h 336"/>
                  <a:gd name="T10" fmla="*/ 2147483646 w 388"/>
                  <a:gd name="T11" fmla="*/ 2147483646 h 336"/>
                  <a:gd name="T12" fmla="*/ 2147483646 w 388"/>
                  <a:gd name="T13" fmla="*/ 0 h 336"/>
                  <a:gd name="T14" fmla="*/ 2147483646 w 388"/>
                  <a:gd name="T15" fmla="*/ 2147483646 h 336"/>
                  <a:gd name="T16" fmla="*/ 2147483646 w 388"/>
                  <a:gd name="T17" fmla="*/ 2147483646 h 336"/>
                  <a:gd name="T18" fmla="*/ 2147483646 w 388"/>
                  <a:gd name="T19" fmla="*/ 2147483646 h 336"/>
                  <a:gd name="T20" fmla="*/ 2147483646 w 388"/>
                  <a:gd name="T21" fmla="*/ 2147483646 h 336"/>
                  <a:gd name="T22" fmla="*/ 2147483646 w 388"/>
                  <a:gd name="T23" fmla="*/ 2147483646 h 336"/>
                  <a:gd name="T24" fmla="*/ 2147483646 w 388"/>
                  <a:gd name="T25" fmla="*/ 2147483646 h 336"/>
                  <a:gd name="T26" fmla="*/ 2147483646 w 388"/>
                  <a:gd name="T27" fmla="*/ 2147483646 h 336"/>
                  <a:gd name="T28" fmla="*/ 2147483646 w 388"/>
                  <a:gd name="T29" fmla="*/ 2147483646 h 336"/>
                  <a:gd name="T30" fmla="*/ 2147483646 w 388"/>
                  <a:gd name="T31" fmla="*/ 2147483646 h 336"/>
                  <a:gd name="T32" fmla="*/ 2147483646 w 388"/>
                  <a:gd name="T33" fmla="*/ 2147483646 h 336"/>
                  <a:gd name="T34" fmla="*/ 2147483646 w 388"/>
                  <a:gd name="T35" fmla="*/ 2147483646 h 336"/>
                  <a:gd name="T36" fmla="*/ 2147483646 w 388"/>
                  <a:gd name="T37" fmla="*/ 2147483646 h 336"/>
                  <a:gd name="T38" fmla="*/ 2147483646 w 388"/>
                  <a:gd name="T39" fmla="*/ 2147483646 h 336"/>
                  <a:gd name="T40" fmla="*/ 2147483646 w 388"/>
                  <a:gd name="T41" fmla="*/ 2147483646 h 336"/>
                  <a:gd name="T42" fmla="*/ 2147483646 w 388"/>
                  <a:gd name="T43" fmla="*/ 2147483646 h 336"/>
                  <a:gd name="T44" fmla="*/ 2147483646 w 388"/>
                  <a:gd name="T45" fmla="*/ 2147483646 h 336"/>
                  <a:gd name="T46" fmla="*/ 0 w 388"/>
                  <a:gd name="T47" fmla="*/ 2147483646 h 336"/>
                  <a:gd name="T48" fmla="*/ 2147483646 w 388"/>
                  <a:gd name="T49" fmla="*/ 2147483646 h 336"/>
                  <a:gd name="T50" fmla="*/ 2147483646 w 388"/>
                  <a:gd name="T51" fmla="*/ 2147483646 h 336"/>
                  <a:gd name="T52" fmla="*/ 2147483646 w 388"/>
                  <a:gd name="T53" fmla="*/ 2147483646 h 336"/>
                  <a:gd name="T54" fmla="*/ 2147483646 w 388"/>
                  <a:gd name="T55" fmla="*/ 2147483646 h 336"/>
                  <a:gd name="T56" fmla="*/ 2147483646 w 388"/>
                  <a:gd name="T57" fmla="*/ 2147483646 h 336"/>
                  <a:gd name="T58" fmla="*/ 2147483646 w 388"/>
                  <a:gd name="T59" fmla="*/ 2147483646 h 336"/>
                  <a:gd name="T60" fmla="*/ 2147483646 w 388"/>
                  <a:gd name="T61" fmla="*/ 2147483646 h 336"/>
                  <a:gd name="T62" fmla="*/ 0 w 388"/>
                  <a:gd name="T63" fmla="*/ 2147483646 h 336"/>
                  <a:gd name="T64" fmla="*/ 2147483646 w 388"/>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8"/>
                  <a:gd name="T100" fmla="*/ 0 h 336"/>
                  <a:gd name="T101" fmla="*/ 388 w 388"/>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8" h="336">
                    <a:moveTo>
                      <a:pt x="57" y="0"/>
                    </a:moveTo>
                    <a:lnTo>
                      <a:pt x="57" y="40"/>
                    </a:lnTo>
                    <a:lnTo>
                      <a:pt x="146" y="40"/>
                    </a:lnTo>
                    <a:lnTo>
                      <a:pt x="194" y="132"/>
                    </a:lnTo>
                    <a:lnTo>
                      <a:pt x="243" y="40"/>
                    </a:lnTo>
                    <a:lnTo>
                      <a:pt x="332" y="40"/>
                    </a:lnTo>
                    <a:lnTo>
                      <a:pt x="332" y="0"/>
                    </a:lnTo>
                    <a:lnTo>
                      <a:pt x="388" y="51"/>
                    </a:lnTo>
                    <a:lnTo>
                      <a:pt x="332" y="102"/>
                    </a:lnTo>
                    <a:lnTo>
                      <a:pt x="332" y="66"/>
                    </a:lnTo>
                    <a:lnTo>
                      <a:pt x="267" y="66"/>
                    </a:lnTo>
                    <a:lnTo>
                      <a:pt x="214" y="168"/>
                    </a:lnTo>
                    <a:lnTo>
                      <a:pt x="267" y="270"/>
                    </a:lnTo>
                    <a:lnTo>
                      <a:pt x="332" y="270"/>
                    </a:lnTo>
                    <a:lnTo>
                      <a:pt x="332" y="234"/>
                    </a:lnTo>
                    <a:lnTo>
                      <a:pt x="388" y="285"/>
                    </a:lnTo>
                    <a:lnTo>
                      <a:pt x="332" y="336"/>
                    </a:lnTo>
                    <a:lnTo>
                      <a:pt x="332" y="299"/>
                    </a:lnTo>
                    <a:lnTo>
                      <a:pt x="243" y="299"/>
                    </a:lnTo>
                    <a:lnTo>
                      <a:pt x="194" y="204"/>
                    </a:lnTo>
                    <a:lnTo>
                      <a:pt x="146" y="299"/>
                    </a:lnTo>
                    <a:lnTo>
                      <a:pt x="57" y="299"/>
                    </a:lnTo>
                    <a:lnTo>
                      <a:pt x="57" y="336"/>
                    </a:lnTo>
                    <a:lnTo>
                      <a:pt x="0" y="285"/>
                    </a:lnTo>
                    <a:lnTo>
                      <a:pt x="57" y="234"/>
                    </a:lnTo>
                    <a:lnTo>
                      <a:pt x="57" y="270"/>
                    </a:lnTo>
                    <a:lnTo>
                      <a:pt x="118" y="270"/>
                    </a:lnTo>
                    <a:lnTo>
                      <a:pt x="174" y="168"/>
                    </a:lnTo>
                    <a:lnTo>
                      <a:pt x="118" y="66"/>
                    </a:lnTo>
                    <a:lnTo>
                      <a:pt x="57" y="66"/>
                    </a:lnTo>
                    <a:lnTo>
                      <a:pt x="57" y="102"/>
                    </a:lnTo>
                    <a:lnTo>
                      <a:pt x="0" y="5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7" name="Conector recto de flecha 37"/>
            <p:cNvCxnSpPr>
              <a:cxnSpLocks noChangeShapeType="1"/>
              <a:stCxn id="24" idx="2"/>
            </p:cNvCxnSpPr>
            <p:nvPr/>
          </p:nvCxnSpPr>
          <p:spPr bwMode="auto">
            <a:xfrm>
              <a:off x="7080530" y="3819090"/>
              <a:ext cx="119270" cy="423467"/>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18" name="Rectángulo 19"/>
            <p:cNvSpPr>
              <a:spLocks noChangeArrowheads="1"/>
            </p:cNvSpPr>
            <p:nvPr/>
          </p:nvSpPr>
          <p:spPr bwMode="auto">
            <a:xfrm>
              <a:off x="3511943" y="1525817"/>
              <a:ext cx="2144390"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a:solidFill>
                    <a:schemeClr val="dk1"/>
                  </a:solidFill>
                  <a:latin typeface="+mn-lt"/>
                </a:rPr>
                <a:t>MD </a:t>
              </a:r>
              <a:r>
                <a:rPr lang="en-US" sz="1200" smtClean="0">
                  <a:solidFill>
                    <a:schemeClr val="dk1"/>
                  </a:solidFill>
                  <a:latin typeface="+mn-lt"/>
                </a:rPr>
                <a:t>Controller/Orchestrator</a:t>
              </a:r>
              <a:endParaRPr lang="en-US" sz="1200">
                <a:solidFill>
                  <a:schemeClr val="dk1"/>
                </a:solidFill>
                <a:latin typeface="+mn-lt"/>
              </a:endParaRPr>
            </a:p>
          </p:txBody>
        </p:sp>
        <p:cxnSp>
          <p:nvCxnSpPr>
            <p:cNvPr id="19" name="Conector recto de flecha 37"/>
            <p:cNvCxnSpPr>
              <a:cxnSpLocks noChangeShapeType="1"/>
              <a:stCxn id="18" idx="2"/>
              <a:endCxn id="13" idx="0"/>
            </p:cNvCxnSpPr>
            <p:nvPr/>
          </p:nvCxnSpPr>
          <p:spPr bwMode="auto">
            <a:xfrm flipH="1">
              <a:off x="1827156" y="1802816"/>
              <a:ext cx="2756982" cy="1510442"/>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pSp>
          <p:nvGrpSpPr>
            <p:cNvPr id="20" name="140 Grupo"/>
            <p:cNvGrpSpPr>
              <a:grpSpLocks/>
            </p:cNvGrpSpPr>
            <p:nvPr/>
          </p:nvGrpSpPr>
          <p:grpSpPr bwMode="auto">
            <a:xfrm>
              <a:off x="7777828" y="4357114"/>
              <a:ext cx="338138" cy="349250"/>
              <a:chOff x="3954672" y="5545838"/>
              <a:chExt cx="512361" cy="430759"/>
            </a:xfrm>
          </p:grpSpPr>
          <p:sp>
            <p:nvSpPr>
              <p:cNvPr id="103" name="Rectangle 136"/>
              <p:cNvSpPr>
                <a:spLocks noChangeArrowheads="1"/>
              </p:cNvSpPr>
              <p:nvPr/>
            </p:nvSpPr>
            <p:spPr bwMode="auto">
              <a:xfrm>
                <a:off x="3954672" y="5545838"/>
                <a:ext cx="512361" cy="430759"/>
              </a:xfrm>
              <a:prstGeom prst="rect">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12700">
                <a:solidFill>
                  <a:schemeClr val="tx1"/>
                </a:solidFill>
                <a:miter lim="800000"/>
                <a:headEnd/>
                <a:tailEnd/>
              </a:ln>
              <a:effectLst/>
            </p:spPr>
            <p:txBody>
              <a:bodyPr anchor="ctr"/>
              <a:lstStyle/>
              <a:p>
                <a:pPr algn="ctr">
                  <a:defRPr/>
                </a:pPr>
                <a:endParaRPr lang="en-US" sz="400">
                  <a:latin typeface="+mn-lt"/>
                  <a:ea typeface="ヒラギノ角ゴ ProN W3" charset="0"/>
                  <a:cs typeface="ヒラギノ角ゴ ProN W3" charset="0"/>
                </a:endParaRPr>
              </a:p>
            </p:txBody>
          </p:sp>
          <p:sp>
            <p:nvSpPr>
              <p:cNvPr id="104" name="Freeform 876"/>
              <p:cNvSpPr>
                <a:spLocks/>
              </p:cNvSpPr>
              <p:nvPr/>
            </p:nvSpPr>
            <p:spPr bwMode="auto">
              <a:xfrm>
                <a:off x="4034344" y="5610331"/>
                <a:ext cx="324628" cy="324365"/>
              </a:xfrm>
              <a:custGeom>
                <a:avLst/>
                <a:gdLst>
                  <a:gd name="T0" fmla="*/ 2147483646 w 388"/>
                  <a:gd name="T1" fmla="*/ 0 h 336"/>
                  <a:gd name="T2" fmla="*/ 2147483646 w 388"/>
                  <a:gd name="T3" fmla="*/ 2147483646 h 336"/>
                  <a:gd name="T4" fmla="*/ 2147483646 w 388"/>
                  <a:gd name="T5" fmla="*/ 2147483646 h 336"/>
                  <a:gd name="T6" fmla="*/ 2147483646 w 388"/>
                  <a:gd name="T7" fmla="*/ 2147483646 h 336"/>
                  <a:gd name="T8" fmla="*/ 2147483646 w 388"/>
                  <a:gd name="T9" fmla="*/ 2147483646 h 336"/>
                  <a:gd name="T10" fmla="*/ 2147483646 w 388"/>
                  <a:gd name="T11" fmla="*/ 2147483646 h 336"/>
                  <a:gd name="T12" fmla="*/ 2147483646 w 388"/>
                  <a:gd name="T13" fmla="*/ 0 h 336"/>
                  <a:gd name="T14" fmla="*/ 2147483646 w 388"/>
                  <a:gd name="T15" fmla="*/ 2147483646 h 336"/>
                  <a:gd name="T16" fmla="*/ 2147483646 w 388"/>
                  <a:gd name="T17" fmla="*/ 2147483646 h 336"/>
                  <a:gd name="T18" fmla="*/ 2147483646 w 388"/>
                  <a:gd name="T19" fmla="*/ 2147483646 h 336"/>
                  <a:gd name="T20" fmla="*/ 2147483646 w 388"/>
                  <a:gd name="T21" fmla="*/ 2147483646 h 336"/>
                  <a:gd name="T22" fmla="*/ 2147483646 w 388"/>
                  <a:gd name="T23" fmla="*/ 2147483646 h 336"/>
                  <a:gd name="T24" fmla="*/ 2147483646 w 388"/>
                  <a:gd name="T25" fmla="*/ 2147483646 h 336"/>
                  <a:gd name="T26" fmla="*/ 2147483646 w 388"/>
                  <a:gd name="T27" fmla="*/ 2147483646 h 336"/>
                  <a:gd name="T28" fmla="*/ 2147483646 w 388"/>
                  <a:gd name="T29" fmla="*/ 2147483646 h 336"/>
                  <a:gd name="T30" fmla="*/ 2147483646 w 388"/>
                  <a:gd name="T31" fmla="*/ 2147483646 h 336"/>
                  <a:gd name="T32" fmla="*/ 2147483646 w 388"/>
                  <a:gd name="T33" fmla="*/ 2147483646 h 336"/>
                  <a:gd name="T34" fmla="*/ 2147483646 w 388"/>
                  <a:gd name="T35" fmla="*/ 2147483646 h 336"/>
                  <a:gd name="T36" fmla="*/ 2147483646 w 388"/>
                  <a:gd name="T37" fmla="*/ 2147483646 h 336"/>
                  <a:gd name="T38" fmla="*/ 2147483646 w 388"/>
                  <a:gd name="T39" fmla="*/ 2147483646 h 336"/>
                  <a:gd name="T40" fmla="*/ 2147483646 w 388"/>
                  <a:gd name="T41" fmla="*/ 2147483646 h 336"/>
                  <a:gd name="T42" fmla="*/ 2147483646 w 388"/>
                  <a:gd name="T43" fmla="*/ 2147483646 h 336"/>
                  <a:gd name="T44" fmla="*/ 2147483646 w 388"/>
                  <a:gd name="T45" fmla="*/ 2147483646 h 336"/>
                  <a:gd name="T46" fmla="*/ 0 w 388"/>
                  <a:gd name="T47" fmla="*/ 2147483646 h 336"/>
                  <a:gd name="T48" fmla="*/ 2147483646 w 388"/>
                  <a:gd name="T49" fmla="*/ 2147483646 h 336"/>
                  <a:gd name="T50" fmla="*/ 2147483646 w 388"/>
                  <a:gd name="T51" fmla="*/ 2147483646 h 336"/>
                  <a:gd name="T52" fmla="*/ 2147483646 w 388"/>
                  <a:gd name="T53" fmla="*/ 2147483646 h 336"/>
                  <a:gd name="T54" fmla="*/ 2147483646 w 388"/>
                  <a:gd name="T55" fmla="*/ 2147483646 h 336"/>
                  <a:gd name="T56" fmla="*/ 2147483646 w 388"/>
                  <a:gd name="T57" fmla="*/ 2147483646 h 336"/>
                  <a:gd name="T58" fmla="*/ 2147483646 w 388"/>
                  <a:gd name="T59" fmla="*/ 2147483646 h 336"/>
                  <a:gd name="T60" fmla="*/ 2147483646 w 388"/>
                  <a:gd name="T61" fmla="*/ 2147483646 h 336"/>
                  <a:gd name="T62" fmla="*/ 0 w 388"/>
                  <a:gd name="T63" fmla="*/ 2147483646 h 336"/>
                  <a:gd name="T64" fmla="*/ 2147483646 w 388"/>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8"/>
                  <a:gd name="T100" fmla="*/ 0 h 336"/>
                  <a:gd name="T101" fmla="*/ 388 w 388"/>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8" h="336">
                    <a:moveTo>
                      <a:pt x="57" y="0"/>
                    </a:moveTo>
                    <a:lnTo>
                      <a:pt x="57" y="40"/>
                    </a:lnTo>
                    <a:lnTo>
                      <a:pt x="146" y="40"/>
                    </a:lnTo>
                    <a:lnTo>
                      <a:pt x="194" y="132"/>
                    </a:lnTo>
                    <a:lnTo>
                      <a:pt x="243" y="40"/>
                    </a:lnTo>
                    <a:lnTo>
                      <a:pt x="332" y="40"/>
                    </a:lnTo>
                    <a:lnTo>
                      <a:pt x="332" y="0"/>
                    </a:lnTo>
                    <a:lnTo>
                      <a:pt x="388" y="51"/>
                    </a:lnTo>
                    <a:lnTo>
                      <a:pt x="332" y="102"/>
                    </a:lnTo>
                    <a:lnTo>
                      <a:pt x="332" y="66"/>
                    </a:lnTo>
                    <a:lnTo>
                      <a:pt x="267" y="66"/>
                    </a:lnTo>
                    <a:lnTo>
                      <a:pt x="214" y="168"/>
                    </a:lnTo>
                    <a:lnTo>
                      <a:pt x="267" y="270"/>
                    </a:lnTo>
                    <a:lnTo>
                      <a:pt x="332" y="270"/>
                    </a:lnTo>
                    <a:lnTo>
                      <a:pt x="332" y="234"/>
                    </a:lnTo>
                    <a:lnTo>
                      <a:pt x="388" y="285"/>
                    </a:lnTo>
                    <a:lnTo>
                      <a:pt x="332" y="336"/>
                    </a:lnTo>
                    <a:lnTo>
                      <a:pt x="332" y="299"/>
                    </a:lnTo>
                    <a:lnTo>
                      <a:pt x="243" y="299"/>
                    </a:lnTo>
                    <a:lnTo>
                      <a:pt x="194" y="204"/>
                    </a:lnTo>
                    <a:lnTo>
                      <a:pt x="146" y="299"/>
                    </a:lnTo>
                    <a:lnTo>
                      <a:pt x="57" y="299"/>
                    </a:lnTo>
                    <a:lnTo>
                      <a:pt x="57" y="336"/>
                    </a:lnTo>
                    <a:lnTo>
                      <a:pt x="0" y="285"/>
                    </a:lnTo>
                    <a:lnTo>
                      <a:pt x="57" y="234"/>
                    </a:lnTo>
                    <a:lnTo>
                      <a:pt x="57" y="270"/>
                    </a:lnTo>
                    <a:lnTo>
                      <a:pt x="118" y="270"/>
                    </a:lnTo>
                    <a:lnTo>
                      <a:pt x="174" y="168"/>
                    </a:lnTo>
                    <a:lnTo>
                      <a:pt x="118" y="66"/>
                    </a:lnTo>
                    <a:lnTo>
                      <a:pt x="57" y="66"/>
                    </a:lnTo>
                    <a:lnTo>
                      <a:pt x="57" y="102"/>
                    </a:lnTo>
                    <a:lnTo>
                      <a:pt x="0" y="5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21" name="Conector angular 18"/>
            <p:cNvCxnSpPr>
              <a:cxnSpLocks noChangeShapeType="1"/>
              <a:stCxn id="9" idx="2"/>
              <a:endCxn id="65" idx="1"/>
            </p:cNvCxnSpPr>
            <p:nvPr/>
          </p:nvCxnSpPr>
          <p:spPr bwMode="auto">
            <a:xfrm rot="16200000" flipH="1">
              <a:off x="201480" y="4136382"/>
              <a:ext cx="718433" cy="124990"/>
            </a:xfrm>
            <a:prstGeom prst="bentConnector2">
              <a:avLst/>
            </a:prstGeom>
            <a:noFill/>
            <a:ln w="25400">
              <a:solidFill>
                <a:srgbClr val="000000"/>
              </a:solidFill>
              <a:round/>
              <a:headEnd/>
              <a:tailEnd/>
            </a:ln>
            <a:extLst>
              <a:ext uri="{909E8E84-426E-40DD-AFC4-6F175D3DCCD1}">
                <a14:hiddenFill xmlns:a14="http://schemas.microsoft.com/office/drawing/2010/main">
                  <a:noFill/>
                </a14:hiddenFill>
              </a:ext>
            </a:extLst>
          </p:spPr>
        </p:cxnSp>
        <p:cxnSp>
          <p:nvCxnSpPr>
            <p:cNvPr id="22" name="Conector angular 91"/>
            <p:cNvCxnSpPr>
              <a:cxnSpLocks noChangeShapeType="1"/>
              <a:stCxn id="10" idx="2"/>
              <a:endCxn id="103" idx="3"/>
            </p:cNvCxnSpPr>
            <p:nvPr/>
          </p:nvCxnSpPr>
          <p:spPr bwMode="auto">
            <a:xfrm rot="5400000">
              <a:off x="8024192" y="3924429"/>
              <a:ext cx="699085" cy="515535"/>
            </a:xfrm>
            <a:prstGeom prst="bentConnector2">
              <a:avLst/>
            </a:prstGeom>
            <a:noFill/>
            <a:ln w="25400">
              <a:solidFill>
                <a:srgbClr val="000000"/>
              </a:solidFill>
              <a:round/>
              <a:headEnd/>
              <a:tailEnd/>
            </a:ln>
            <a:extLst>
              <a:ext uri="{909E8E84-426E-40DD-AFC4-6F175D3DCCD1}">
                <a14:hiddenFill xmlns:a14="http://schemas.microsoft.com/office/drawing/2010/main">
                  <a:noFill/>
                </a14:hiddenFill>
              </a:ext>
            </a:extLst>
          </p:spPr>
        </p:cxnSp>
        <p:sp>
          <p:nvSpPr>
            <p:cNvPr id="23" name="Rectángulo 19"/>
            <p:cNvSpPr>
              <a:spLocks noChangeArrowheads="1"/>
            </p:cNvSpPr>
            <p:nvPr/>
          </p:nvSpPr>
          <p:spPr bwMode="auto">
            <a:xfrm>
              <a:off x="3145831" y="3339391"/>
              <a:ext cx="916801"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sp>
          <p:nvSpPr>
            <p:cNvPr id="24" name="Rectángulo 19"/>
            <p:cNvSpPr>
              <a:spLocks noChangeArrowheads="1"/>
            </p:cNvSpPr>
            <p:nvPr/>
          </p:nvSpPr>
          <p:spPr bwMode="auto">
            <a:xfrm>
              <a:off x="6643559" y="3388203"/>
              <a:ext cx="873941"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cxnSp>
          <p:nvCxnSpPr>
            <p:cNvPr id="25" name="Conector recto de flecha 37"/>
            <p:cNvCxnSpPr>
              <a:cxnSpLocks noChangeShapeType="1"/>
              <a:stCxn id="18" idx="2"/>
              <a:endCxn id="23" idx="0"/>
            </p:cNvCxnSpPr>
            <p:nvPr/>
          </p:nvCxnSpPr>
          <p:spPr bwMode="auto">
            <a:xfrm flipH="1">
              <a:off x="3604232" y="1802816"/>
              <a:ext cx="979906" cy="1536575"/>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26" name="Nube 31"/>
            <p:cNvSpPr/>
            <p:nvPr/>
          </p:nvSpPr>
          <p:spPr bwMode="auto">
            <a:xfrm>
              <a:off x="839090" y="4195840"/>
              <a:ext cx="2060137" cy="796469"/>
            </a:xfrm>
            <a:prstGeom prst="cloud">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defRPr/>
              </a:pPr>
              <a:endParaRPr lang="en-US" sz="1400"/>
            </a:p>
            <a:p>
              <a:pPr algn="ctr">
                <a:defRPr/>
              </a:pPr>
              <a:endParaRPr lang="en-US" sz="1400"/>
            </a:p>
          </p:txBody>
        </p:sp>
        <p:cxnSp>
          <p:nvCxnSpPr>
            <p:cNvPr id="27" name="Conector recto 100"/>
            <p:cNvCxnSpPr>
              <a:cxnSpLocks noChangeShapeType="1"/>
              <a:stCxn id="42" idx="2"/>
              <a:endCxn id="35" idx="1"/>
            </p:cNvCxnSpPr>
            <p:nvPr/>
          </p:nvCxnSpPr>
          <p:spPr bwMode="auto">
            <a:xfrm>
              <a:off x="1889090" y="5231326"/>
              <a:ext cx="843640" cy="503881"/>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 name="Conector recto de flecha 37"/>
            <p:cNvCxnSpPr>
              <a:cxnSpLocks noChangeShapeType="1"/>
              <a:stCxn id="13" idx="2"/>
              <a:endCxn id="65" idx="0"/>
            </p:cNvCxnSpPr>
            <p:nvPr/>
          </p:nvCxnSpPr>
          <p:spPr bwMode="auto">
            <a:xfrm flipH="1">
              <a:off x="839091" y="3744145"/>
              <a:ext cx="988065" cy="614717"/>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29" name="Nube 4"/>
            <p:cNvSpPr/>
            <p:nvPr/>
          </p:nvSpPr>
          <p:spPr bwMode="auto">
            <a:xfrm>
              <a:off x="3921376" y="4156712"/>
              <a:ext cx="1449854" cy="671621"/>
            </a:xfrm>
            <a:prstGeom prst="cloud">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wrap="square">
              <a:noAutofit/>
            </a:bodyPr>
            <a:lstStyle/>
            <a:p>
              <a:pPr algn="ctr">
                <a:defRPr/>
              </a:pPr>
              <a:endParaRPr lang="en-US" sz="1600"/>
            </a:p>
            <a:p>
              <a:pPr algn="ctr">
                <a:defRPr/>
              </a:pPr>
              <a:endParaRPr lang="en-US" sz="1600"/>
            </a:p>
          </p:txBody>
        </p:sp>
        <p:sp>
          <p:nvSpPr>
            <p:cNvPr id="30" name="Rectángulo 19"/>
            <p:cNvSpPr>
              <a:spLocks noChangeArrowheads="1"/>
            </p:cNvSpPr>
            <p:nvPr/>
          </p:nvSpPr>
          <p:spPr bwMode="auto">
            <a:xfrm>
              <a:off x="4396893" y="3362859"/>
              <a:ext cx="895293"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cxnSp>
          <p:nvCxnSpPr>
            <p:cNvPr id="31" name="Conector recto de flecha 37"/>
            <p:cNvCxnSpPr>
              <a:cxnSpLocks noChangeShapeType="1"/>
              <a:stCxn id="30" idx="2"/>
              <a:endCxn id="29" idx="3"/>
            </p:cNvCxnSpPr>
            <p:nvPr/>
          </p:nvCxnSpPr>
          <p:spPr bwMode="auto">
            <a:xfrm flipH="1">
              <a:off x="4646303" y="3793746"/>
              <a:ext cx="198237" cy="401367"/>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32" name="Rectángulo 19"/>
            <p:cNvSpPr>
              <a:spLocks noChangeArrowheads="1"/>
            </p:cNvSpPr>
            <p:nvPr/>
          </p:nvSpPr>
          <p:spPr bwMode="auto">
            <a:xfrm>
              <a:off x="5000878" y="2232461"/>
              <a:ext cx="2087745"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a:solidFill>
                    <a:schemeClr val="dk1"/>
                  </a:solidFill>
                  <a:latin typeface="+mn-lt"/>
                </a:rPr>
                <a:t>MD </a:t>
              </a:r>
              <a:r>
                <a:rPr lang="en-US" sz="1200" smtClean="0">
                  <a:solidFill>
                    <a:schemeClr val="dk1"/>
                  </a:solidFill>
                  <a:latin typeface="+mn-lt"/>
                </a:rPr>
                <a:t>Controller/Orchestrator</a:t>
              </a:r>
              <a:endParaRPr lang="en-US" sz="1200">
                <a:solidFill>
                  <a:schemeClr val="dk1"/>
                </a:solidFill>
                <a:latin typeface="+mn-lt"/>
              </a:endParaRPr>
            </a:p>
          </p:txBody>
        </p:sp>
        <p:cxnSp>
          <p:nvCxnSpPr>
            <p:cNvPr id="33" name="Conector recto de flecha 37"/>
            <p:cNvCxnSpPr>
              <a:cxnSpLocks noChangeShapeType="1"/>
              <a:stCxn id="32" idx="2"/>
              <a:endCxn id="24" idx="0"/>
            </p:cNvCxnSpPr>
            <p:nvPr/>
          </p:nvCxnSpPr>
          <p:spPr bwMode="auto">
            <a:xfrm>
              <a:off x="6044751" y="2509460"/>
              <a:ext cx="1035779" cy="878743"/>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4" name="Conector recto de flecha 37"/>
            <p:cNvCxnSpPr>
              <a:cxnSpLocks noChangeShapeType="1"/>
              <a:stCxn id="32" idx="2"/>
              <a:endCxn id="30" idx="0"/>
            </p:cNvCxnSpPr>
            <p:nvPr/>
          </p:nvCxnSpPr>
          <p:spPr bwMode="auto">
            <a:xfrm flipH="1">
              <a:off x="4844540" y="2509460"/>
              <a:ext cx="1200211" cy="853399"/>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pic>
          <p:nvPicPr>
            <p:cNvPr id="35" name="Picture 21" descr="6500-7 slot.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32730" y="5541511"/>
              <a:ext cx="467265" cy="38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1" descr="6500-7 slot.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01000" y="5950332"/>
              <a:ext cx="467265" cy="38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34592" y="4292492"/>
              <a:ext cx="724822" cy="2037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8" name="Picture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38273" y="2990580"/>
              <a:ext cx="730311" cy="24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sedon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70199" y="1544276"/>
              <a:ext cx="941074" cy="31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94129" y="3205542"/>
              <a:ext cx="783928" cy="23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 name="Picture 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14756" y="4243502"/>
              <a:ext cx="981668" cy="356970"/>
            </a:xfrm>
            <a:prstGeom prst="rect">
              <a:avLst/>
            </a:prstGeom>
          </p:spPr>
        </p:pic>
        <p:pic>
          <p:nvPicPr>
            <p:cNvPr id="42" name="Picture 11" descr="OptXCon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72396" y="4831276"/>
              <a:ext cx="433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114"/>
            <p:cNvGrpSpPr>
              <a:grpSpLocks/>
            </p:cNvGrpSpPr>
            <p:nvPr/>
          </p:nvGrpSpPr>
          <p:grpSpPr bwMode="auto">
            <a:xfrm>
              <a:off x="3686815" y="4368854"/>
              <a:ext cx="375362" cy="312110"/>
              <a:chOff x="4049713" y="1922463"/>
              <a:chExt cx="477837" cy="446087"/>
            </a:xfrm>
          </p:grpSpPr>
          <p:sp>
            <p:nvSpPr>
              <p:cNvPr id="91" name="AutoShape 25"/>
              <p:cNvSpPr>
                <a:spLocks noChangeAspect="1" noChangeArrowheads="1" noTextEdit="1"/>
              </p:cNvSpPr>
              <p:nvPr/>
            </p:nvSpPr>
            <p:spPr bwMode="auto">
              <a:xfrm>
                <a:off x="4049713" y="1922463"/>
                <a:ext cx="4778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 name="Rectangle 27"/>
              <p:cNvSpPr>
                <a:spLocks noChangeArrowheads="1"/>
              </p:cNvSpPr>
              <p:nvPr/>
            </p:nvSpPr>
            <p:spPr bwMode="auto">
              <a:xfrm>
                <a:off x="4049713" y="1985963"/>
                <a:ext cx="382587" cy="382587"/>
              </a:xfrm>
              <a:prstGeom prst="rect">
                <a:avLst/>
              </a:prstGeom>
              <a:solidFill>
                <a:srgbClr val="3164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50000"/>
                  <a:buFont typeface="Monotype Sorts" charset="2"/>
                  <a:buChar char=""/>
                  <a:defRPr sz="2400" b="1">
                    <a:solidFill>
                      <a:srgbClr val="000066"/>
                    </a:solidFill>
                    <a:latin typeface="Century Gothic" charset="0"/>
                  </a:defRPr>
                </a:lvl1pPr>
                <a:lvl2pPr marL="742950" indent="-285750">
                  <a:spcBef>
                    <a:spcPct val="20000"/>
                  </a:spcBef>
                  <a:buClr>
                    <a:schemeClr val="bg2"/>
                  </a:buClr>
                  <a:buSzPct val="75000"/>
                  <a:buChar char="•"/>
                  <a:defRPr sz="2200" b="1">
                    <a:solidFill>
                      <a:srgbClr val="790015"/>
                    </a:solidFill>
                    <a:latin typeface="Century Gothic" charset="0"/>
                  </a:defRPr>
                </a:lvl2pPr>
                <a:lvl3pPr marL="1143000" indent="-228600">
                  <a:spcBef>
                    <a:spcPct val="20000"/>
                  </a:spcBef>
                  <a:buClr>
                    <a:schemeClr val="bg2"/>
                  </a:buClr>
                  <a:buSzPct val="75000"/>
                  <a:buChar char="•"/>
                  <a:defRPr sz="2000" b="1">
                    <a:solidFill>
                      <a:srgbClr val="003E00"/>
                    </a:solidFill>
                    <a:latin typeface="Century Gothic" charset="0"/>
                  </a:defRPr>
                </a:lvl3pPr>
                <a:lvl4pPr marL="1600200" indent="-228600">
                  <a:spcBef>
                    <a:spcPct val="20000"/>
                  </a:spcBef>
                  <a:buClr>
                    <a:schemeClr val="bg2"/>
                  </a:buClr>
                  <a:buSzPct val="75000"/>
                  <a:buChar char="•"/>
                  <a:defRPr b="1">
                    <a:solidFill>
                      <a:srgbClr val="CC6600"/>
                    </a:solidFill>
                    <a:latin typeface="Century Gothic" charset="0"/>
                  </a:defRPr>
                </a:lvl4pPr>
                <a:lvl5pPr marL="2057400" indent="-228600">
                  <a:spcBef>
                    <a:spcPct val="20000"/>
                  </a:spcBef>
                  <a:buClr>
                    <a:schemeClr val="bg2"/>
                  </a:buClr>
                  <a:buSzPct val="75000"/>
                  <a:buChar char="•"/>
                  <a:defRPr sz="1600" b="1">
                    <a:solidFill>
                      <a:srgbClr val="660033"/>
                    </a:solidFill>
                    <a:latin typeface="Century Gothic" charset="0"/>
                  </a:defRPr>
                </a:lvl5pPr>
                <a:lvl6pPr marL="25146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6pPr>
                <a:lvl7pPr marL="29718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7pPr>
                <a:lvl8pPr marL="34290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8pPr>
                <a:lvl9pPr marL="38862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9pPr>
              </a:lstStyle>
              <a:p>
                <a:pPr algn="ctr" eaLnBrk="1" hangingPunct="1">
                  <a:spcBef>
                    <a:spcPct val="0"/>
                  </a:spcBef>
                  <a:buClrTx/>
                  <a:buSzTx/>
                  <a:buFontTx/>
                  <a:buNone/>
                </a:pPr>
                <a:endParaRPr lang="es-ES" altLang="en-US" sz="2800" u="sng">
                  <a:solidFill>
                    <a:srgbClr val="000000"/>
                  </a:solidFill>
                  <a:latin typeface="Arial" charset="0"/>
                  <a:ea typeface="ヒラギノ角ゴ ProN W3" charset="-128"/>
                  <a:sym typeface="Gill Sans" charset="0"/>
                </a:endParaRPr>
              </a:p>
            </p:txBody>
          </p:sp>
          <p:sp>
            <p:nvSpPr>
              <p:cNvPr id="93" name="Freeform 28"/>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30"/>
              <p:cNvSpPr>
                <a:spLocks/>
              </p:cNvSpPr>
              <p:nvPr/>
            </p:nvSpPr>
            <p:spPr bwMode="auto">
              <a:xfrm>
                <a:off x="4432300" y="1922463"/>
                <a:ext cx="95250" cy="446087"/>
              </a:xfrm>
              <a:custGeom>
                <a:avLst/>
                <a:gdLst>
                  <a:gd name="T0" fmla="*/ 2147483646 w 60"/>
                  <a:gd name="T1" fmla="*/ 2147483646 h 281"/>
                  <a:gd name="T2" fmla="*/ 0 w 60"/>
                  <a:gd name="T3" fmla="*/ 2147483646 h 281"/>
                  <a:gd name="T4" fmla="*/ 0 w 60"/>
                  <a:gd name="T5" fmla="*/ 2147483646 h 281"/>
                  <a:gd name="T6" fmla="*/ 2147483646 w 60"/>
                  <a:gd name="T7" fmla="*/ 0 h 281"/>
                  <a:gd name="T8" fmla="*/ 2147483646 w 60"/>
                  <a:gd name="T9" fmla="*/ 2147483646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281">
                    <a:moveTo>
                      <a:pt x="60" y="232"/>
                    </a:moveTo>
                    <a:lnTo>
                      <a:pt x="0" y="281"/>
                    </a:lnTo>
                    <a:lnTo>
                      <a:pt x="0" y="40"/>
                    </a:lnTo>
                    <a:lnTo>
                      <a:pt x="60" y="0"/>
                    </a:lnTo>
                    <a:lnTo>
                      <a:pt x="60" y="232"/>
                    </a:lnTo>
                    <a:close/>
                  </a:path>
                </a:pathLst>
              </a:custGeom>
              <a:solidFill>
                <a:srgbClr val="1D30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31"/>
              <p:cNvSpPr>
                <a:spLocks noEditPoints="1"/>
              </p:cNvSpPr>
              <p:nvPr/>
            </p:nvSpPr>
            <p:spPr bwMode="auto">
              <a:xfrm>
                <a:off x="4071938" y="2017713"/>
                <a:ext cx="333375" cy="331787"/>
              </a:xfrm>
              <a:custGeom>
                <a:avLst/>
                <a:gdLst>
                  <a:gd name="T0" fmla="*/ 2147483646 w 210"/>
                  <a:gd name="T1" fmla="*/ 2147483646 h 209"/>
                  <a:gd name="T2" fmla="*/ 2147483646 w 210"/>
                  <a:gd name="T3" fmla="*/ 2147483646 h 209"/>
                  <a:gd name="T4" fmla="*/ 2147483646 w 210"/>
                  <a:gd name="T5" fmla="*/ 2147483646 h 209"/>
                  <a:gd name="T6" fmla="*/ 2147483646 w 210"/>
                  <a:gd name="T7" fmla="*/ 2147483646 h 209"/>
                  <a:gd name="T8" fmla="*/ 2147483646 w 210"/>
                  <a:gd name="T9" fmla="*/ 2147483646 h 209"/>
                  <a:gd name="T10" fmla="*/ 2147483646 w 210"/>
                  <a:gd name="T11" fmla="*/ 2147483646 h 209"/>
                  <a:gd name="T12" fmla="*/ 2147483646 w 210"/>
                  <a:gd name="T13" fmla="*/ 2147483646 h 209"/>
                  <a:gd name="T14" fmla="*/ 2147483646 w 210"/>
                  <a:gd name="T15" fmla="*/ 2147483646 h 209"/>
                  <a:gd name="T16" fmla="*/ 2147483646 w 210"/>
                  <a:gd name="T17" fmla="*/ 0 h 209"/>
                  <a:gd name="T18" fmla="*/ 2147483646 w 210"/>
                  <a:gd name="T19" fmla="*/ 2147483646 h 209"/>
                  <a:gd name="T20" fmla="*/ 2147483646 w 210"/>
                  <a:gd name="T21" fmla="*/ 2147483646 h 209"/>
                  <a:gd name="T22" fmla="*/ 2147483646 w 210"/>
                  <a:gd name="T23" fmla="*/ 2147483646 h 209"/>
                  <a:gd name="T24" fmla="*/ 2147483646 w 210"/>
                  <a:gd name="T25" fmla="*/ 2147483646 h 209"/>
                  <a:gd name="T26" fmla="*/ 2147483646 w 210"/>
                  <a:gd name="T27" fmla="*/ 2147483646 h 209"/>
                  <a:gd name="T28" fmla="*/ 2147483646 w 210"/>
                  <a:gd name="T29" fmla="*/ 2147483646 h 209"/>
                  <a:gd name="T30" fmla="*/ 2147483646 w 210"/>
                  <a:gd name="T31" fmla="*/ 2147483646 h 209"/>
                  <a:gd name="T32" fmla="*/ 0 w 210"/>
                  <a:gd name="T33" fmla="*/ 2147483646 h 209"/>
                  <a:gd name="T34" fmla="*/ 2147483646 w 210"/>
                  <a:gd name="T35" fmla="*/ 2147483646 h 209"/>
                  <a:gd name="T36" fmla="*/ 2147483646 w 210"/>
                  <a:gd name="T37" fmla="*/ 2147483646 h 209"/>
                  <a:gd name="T38" fmla="*/ 2147483646 w 210"/>
                  <a:gd name="T39" fmla="*/ 2147483646 h 209"/>
                  <a:gd name="T40" fmla="*/ 2147483646 w 210"/>
                  <a:gd name="T41" fmla="*/ 2147483646 h 209"/>
                  <a:gd name="T42" fmla="*/ 2147483646 w 210"/>
                  <a:gd name="T43" fmla="*/ 2147483646 h 209"/>
                  <a:gd name="T44" fmla="*/ 2147483646 w 210"/>
                  <a:gd name="T45" fmla="*/ 2147483646 h 209"/>
                  <a:gd name="T46" fmla="*/ 2147483646 w 210"/>
                  <a:gd name="T47" fmla="*/ 2147483646 h 209"/>
                  <a:gd name="T48" fmla="*/ 2147483646 w 210"/>
                  <a:gd name="T49" fmla="*/ 2147483646 h 209"/>
                  <a:gd name="T50" fmla="*/ 2147483646 w 210"/>
                  <a:gd name="T51" fmla="*/ 2147483646 h 209"/>
                  <a:gd name="T52" fmla="*/ 2147483646 w 210"/>
                  <a:gd name="T53" fmla="*/ 2147483646 h 209"/>
                  <a:gd name="T54" fmla="*/ 2147483646 w 210"/>
                  <a:gd name="T55" fmla="*/ 2147483646 h 209"/>
                  <a:gd name="T56" fmla="*/ 2147483646 w 210"/>
                  <a:gd name="T57" fmla="*/ 2147483646 h 209"/>
                  <a:gd name="T58" fmla="*/ 2147483646 w 210"/>
                  <a:gd name="T59" fmla="*/ 2147483646 h 209"/>
                  <a:gd name="T60" fmla="*/ 2147483646 w 210"/>
                  <a:gd name="T61" fmla="*/ 2147483646 h 209"/>
                  <a:gd name="T62" fmla="*/ 2147483646 w 210"/>
                  <a:gd name="T63" fmla="*/ 2147483646 h 209"/>
                  <a:gd name="T64" fmla="*/ 2147483646 w 210"/>
                  <a:gd name="T65" fmla="*/ 2147483646 h 209"/>
                  <a:gd name="T66" fmla="*/ 2147483646 w 210"/>
                  <a:gd name="T67" fmla="*/ 2147483646 h 209"/>
                  <a:gd name="T68" fmla="*/ 2147483646 w 210"/>
                  <a:gd name="T69" fmla="*/ 2147483646 h 209"/>
                  <a:gd name="T70" fmla="*/ 2147483646 w 210"/>
                  <a:gd name="T71" fmla="*/ 2147483646 h 209"/>
                  <a:gd name="T72" fmla="*/ 2147483646 w 210"/>
                  <a:gd name="T73" fmla="*/ 2147483646 h 209"/>
                  <a:gd name="T74" fmla="*/ 2147483646 w 210"/>
                  <a:gd name="T75" fmla="*/ 2147483646 h 209"/>
                  <a:gd name="T76" fmla="*/ 2147483646 w 210"/>
                  <a:gd name="T77" fmla="*/ 2147483646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0" h="209">
                    <a:moveTo>
                      <a:pt x="210" y="104"/>
                    </a:moveTo>
                    <a:lnTo>
                      <a:pt x="180" y="78"/>
                    </a:lnTo>
                    <a:lnTo>
                      <a:pt x="180" y="94"/>
                    </a:lnTo>
                    <a:lnTo>
                      <a:pt x="157" y="94"/>
                    </a:lnTo>
                    <a:lnTo>
                      <a:pt x="157" y="53"/>
                    </a:lnTo>
                    <a:lnTo>
                      <a:pt x="116" y="53"/>
                    </a:lnTo>
                    <a:lnTo>
                      <a:pt x="116" y="30"/>
                    </a:lnTo>
                    <a:lnTo>
                      <a:pt x="132" y="30"/>
                    </a:lnTo>
                    <a:lnTo>
                      <a:pt x="106" y="0"/>
                    </a:lnTo>
                    <a:lnTo>
                      <a:pt x="80" y="30"/>
                    </a:lnTo>
                    <a:lnTo>
                      <a:pt x="95" y="30"/>
                    </a:lnTo>
                    <a:lnTo>
                      <a:pt x="95" y="53"/>
                    </a:lnTo>
                    <a:lnTo>
                      <a:pt x="54" y="53"/>
                    </a:lnTo>
                    <a:lnTo>
                      <a:pt x="54" y="94"/>
                    </a:lnTo>
                    <a:lnTo>
                      <a:pt x="32" y="94"/>
                    </a:lnTo>
                    <a:lnTo>
                      <a:pt x="32" y="78"/>
                    </a:lnTo>
                    <a:lnTo>
                      <a:pt x="0" y="104"/>
                    </a:lnTo>
                    <a:lnTo>
                      <a:pt x="32" y="131"/>
                    </a:lnTo>
                    <a:lnTo>
                      <a:pt x="32" y="114"/>
                    </a:lnTo>
                    <a:lnTo>
                      <a:pt x="54" y="114"/>
                    </a:lnTo>
                    <a:lnTo>
                      <a:pt x="54" y="156"/>
                    </a:lnTo>
                    <a:lnTo>
                      <a:pt x="95" y="156"/>
                    </a:lnTo>
                    <a:lnTo>
                      <a:pt x="95" y="179"/>
                    </a:lnTo>
                    <a:lnTo>
                      <a:pt x="80" y="179"/>
                    </a:lnTo>
                    <a:lnTo>
                      <a:pt x="106" y="209"/>
                    </a:lnTo>
                    <a:lnTo>
                      <a:pt x="132" y="179"/>
                    </a:lnTo>
                    <a:lnTo>
                      <a:pt x="116" y="179"/>
                    </a:lnTo>
                    <a:lnTo>
                      <a:pt x="116" y="156"/>
                    </a:lnTo>
                    <a:lnTo>
                      <a:pt x="157" y="156"/>
                    </a:lnTo>
                    <a:lnTo>
                      <a:pt x="157" y="144"/>
                    </a:lnTo>
                    <a:lnTo>
                      <a:pt x="157" y="114"/>
                    </a:lnTo>
                    <a:lnTo>
                      <a:pt x="180" y="114"/>
                    </a:lnTo>
                    <a:lnTo>
                      <a:pt x="180" y="131"/>
                    </a:lnTo>
                    <a:lnTo>
                      <a:pt x="210" y="104"/>
                    </a:lnTo>
                    <a:close/>
                    <a:moveTo>
                      <a:pt x="133" y="133"/>
                    </a:moveTo>
                    <a:lnTo>
                      <a:pt x="79" y="133"/>
                    </a:lnTo>
                    <a:lnTo>
                      <a:pt x="79" y="77"/>
                    </a:lnTo>
                    <a:lnTo>
                      <a:pt x="133" y="77"/>
                    </a:lnTo>
                    <a:lnTo>
                      <a:pt x="13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32"/>
              <p:cNvSpPr>
                <a:spLocks noEditPoints="1"/>
              </p:cNvSpPr>
              <p:nvPr/>
            </p:nvSpPr>
            <p:spPr bwMode="auto">
              <a:xfrm>
                <a:off x="4124325" y="2066925"/>
                <a:ext cx="234950" cy="234950"/>
              </a:xfrm>
              <a:custGeom>
                <a:avLst/>
                <a:gdLst>
                  <a:gd name="T0" fmla="*/ 2147483646 w 148"/>
                  <a:gd name="T1" fmla="*/ 2147483646 h 148"/>
                  <a:gd name="T2" fmla="*/ 2147483646 w 148"/>
                  <a:gd name="T3" fmla="*/ 2147483646 h 148"/>
                  <a:gd name="T4" fmla="*/ 2147483646 w 148"/>
                  <a:gd name="T5" fmla="*/ 2147483646 h 148"/>
                  <a:gd name="T6" fmla="*/ 0 w 148"/>
                  <a:gd name="T7" fmla="*/ 0 h 148"/>
                  <a:gd name="T8" fmla="*/ 2147483646 w 148"/>
                  <a:gd name="T9" fmla="*/ 2147483646 h 148"/>
                  <a:gd name="T10" fmla="*/ 2147483646 w 148"/>
                  <a:gd name="T11" fmla="*/ 2147483646 h 148"/>
                  <a:gd name="T12" fmla="*/ 2147483646 w 148"/>
                  <a:gd name="T13" fmla="*/ 2147483646 h 148"/>
                  <a:gd name="T14" fmla="*/ 2147483646 w 148"/>
                  <a:gd name="T15" fmla="*/ 2147483646 h 148"/>
                  <a:gd name="T16" fmla="*/ 2147483646 w 148"/>
                  <a:gd name="T17" fmla="*/ 2147483646 h 148"/>
                  <a:gd name="T18" fmla="*/ 2147483646 w 148"/>
                  <a:gd name="T19" fmla="*/ 2147483646 h 148"/>
                  <a:gd name="T20" fmla="*/ 2147483646 w 148"/>
                  <a:gd name="T21" fmla="*/ 2147483646 h 148"/>
                  <a:gd name="T22" fmla="*/ 2147483646 w 148"/>
                  <a:gd name="T23" fmla="*/ 2147483646 h 148"/>
                  <a:gd name="T24" fmla="*/ 2147483646 w 148"/>
                  <a:gd name="T25" fmla="*/ 2147483646 h 148"/>
                  <a:gd name="T26" fmla="*/ 2147483646 w 148"/>
                  <a:gd name="T27" fmla="*/ 2147483646 h 148"/>
                  <a:gd name="T28" fmla="*/ 2147483646 w 148"/>
                  <a:gd name="T29" fmla="*/ 2147483646 h 148"/>
                  <a:gd name="T30" fmla="*/ 2147483646 w 148"/>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8" h="148">
                    <a:moveTo>
                      <a:pt x="48" y="33"/>
                    </a:moveTo>
                    <a:lnTo>
                      <a:pt x="30" y="13"/>
                    </a:lnTo>
                    <a:lnTo>
                      <a:pt x="40" y="3"/>
                    </a:lnTo>
                    <a:lnTo>
                      <a:pt x="0" y="0"/>
                    </a:lnTo>
                    <a:lnTo>
                      <a:pt x="3" y="39"/>
                    </a:lnTo>
                    <a:lnTo>
                      <a:pt x="14" y="29"/>
                    </a:lnTo>
                    <a:lnTo>
                      <a:pt x="32" y="47"/>
                    </a:lnTo>
                    <a:lnTo>
                      <a:pt x="48" y="33"/>
                    </a:lnTo>
                    <a:close/>
                    <a:moveTo>
                      <a:pt x="99" y="113"/>
                    </a:moveTo>
                    <a:lnTo>
                      <a:pt x="120" y="134"/>
                    </a:lnTo>
                    <a:lnTo>
                      <a:pt x="108" y="146"/>
                    </a:lnTo>
                    <a:lnTo>
                      <a:pt x="148" y="148"/>
                    </a:lnTo>
                    <a:lnTo>
                      <a:pt x="146" y="108"/>
                    </a:lnTo>
                    <a:lnTo>
                      <a:pt x="135" y="118"/>
                    </a:lnTo>
                    <a:lnTo>
                      <a:pt x="113" y="98"/>
                    </a:lnTo>
                    <a:lnTo>
                      <a:pt x="9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33"/>
              <p:cNvSpPr>
                <a:spLocks/>
              </p:cNvSpPr>
              <p:nvPr/>
            </p:nvSpPr>
            <p:spPr bwMode="auto">
              <a:xfrm>
                <a:off x="4124325" y="2066925"/>
                <a:ext cx="76200" cy="74612"/>
              </a:xfrm>
              <a:custGeom>
                <a:avLst/>
                <a:gdLst>
                  <a:gd name="T0" fmla="*/ 2147483646 w 48"/>
                  <a:gd name="T1" fmla="*/ 2147483646 h 47"/>
                  <a:gd name="T2" fmla="*/ 2147483646 w 48"/>
                  <a:gd name="T3" fmla="*/ 2147483646 h 47"/>
                  <a:gd name="T4" fmla="*/ 2147483646 w 48"/>
                  <a:gd name="T5" fmla="*/ 2147483646 h 47"/>
                  <a:gd name="T6" fmla="*/ 0 w 48"/>
                  <a:gd name="T7" fmla="*/ 0 h 47"/>
                  <a:gd name="T8" fmla="*/ 2147483646 w 48"/>
                  <a:gd name="T9" fmla="*/ 2147483646 h 47"/>
                  <a:gd name="T10" fmla="*/ 2147483646 w 48"/>
                  <a:gd name="T11" fmla="*/ 2147483646 h 47"/>
                  <a:gd name="T12" fmla="*/ 2147483646 w 48"/>
                  <a:gd name="T13" fmla="*/ 2147483646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7">
                    <a:moveTo>
                      <a:pt x="48" y="33"/>
                    </a:moveTo>
                    <a:lnTo>
                      <a:pt x="30" y="13"/>
                    </a:lnTo>
                    <a:lnTo>
                      <a:pt x="40" y="3"/>
                    </a:lnTo>
                    <a:lnTo>
                      <a:pt x="0" y="0"/>
                    </a:lnTo>
                    <a:lnTo>
                      <a:pt x="3" y="39"/>
                    </a:lnTo>
                    <a:lnTo>
                      <a:pt x="14" y="29"/>
                    </a:lnTo>
                    <a:lnTo>
                      <a:pt x="3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34"/>
              <p:cNvSpPr>
                <a:spLocks/>
              </p:cNvSpPr>
              <p:nvPr/>
            </p:nvSpPr>
            <p:spPr bwMode="auto">
              <a:xfrm>
                <a:off x="4281488" y="2222500"/>
                <a:ext cx="77787" cy="79375"/>
              </a:xfrm>
              <a:custGeom>
                <a:avLst/>
                <a:gdLst>
                  <a:gd name="T0" fmla="*/ 0 w 49"/>
                  <a:gd name="T1" fmla="*/ 2147483646 h 50"/>
                  <a:gd name="T2" fmla="*/ 2147483646 w 49"/>
                  <a:gd name="T3" fmla="*/ 2147483646 h 50"/>
                  <a:gd name="T4" fmla="*/ 2147483646 w 49"/>
                  <a:gd name="T5" fmla="*/ 2147483646 h 50"/>
                  <a:gd name="T6" fmla="*/ 2147483646 w 49"/>
                  <a:gd name="T7" fmla="*/ 2147483646 h 50"/>
                  <a:gd name="T8" fmla="*/ 2147483646 w 49"/>
                  <a:gd name="T9" fmla="*/ 2147483646 h 50"/>
                  <a:gd name="T10" fmla="*/ 2147483646 w 49"/>
                  <a:gd name="T11" fmla="*/ 2147483646 h 50"/>
                  <a:gd name="T12" fmla="*/ 2147483646 w 4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50">
                    <a:moveTo>
                      <a:pt x="0" y="15"/>
                    </a:moveTo>
                    <a:lnTo>
                      <a:pt x="21" y="36"/>
                    </a:lnTo>
                    <a:lnTo>
                      <a:pt x="9" y="48"/>
                    </a:lnTo>
                    <a:lnTo>
                      <a:pt x="49" y="50"/>
                    </a:lnTo>
                    <a:lnTo>
                      <a:pt x="47" y="10"/>
                    </a:lnTo>
                    <a:lnTo>
                      <a:pt x="36" y="2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35"/>
              <p:cNvSpPr>
                <a:spLocks noEditPoints="1"/>
              </p:cNvSpPr>
              <p:nvPr/>
            </p:nvSpPr>
            <p:spPr bwMode="auto">
              <a:xfrm>
                <a:off x="4122738" y="2065338"/>
                <a:ext cx="233362" cy="234950"/>
              </a:xfrm>
              <a:custGeom>
                <a:avLst/>
                <a:gdLst>
                  <a:gd name="T0" fmla="*/ 2147483646 w 147"/>
                  <a:gd name="T1" fmla="*/ 2147483646 h 148"/>
                  <a:gd name="T2" fmla="*/ 2147483646 w 147"/>
                  <a:gd name="T3" fmla="*/ 2147483646 h 148"/>
                  <a:gd name="T4" fmla="*/ 2147483646 w 147"/>
                  <a:gd name="T5" fmla="*/ 2147483646 h 148"/>
                  <a:gd name="T6" fmla="*/ 2147483646 w 147"/>
                  <a:gd name="T7" fmla="*/ 0 h 148"/>
                  <a:gd name="T8" fmla="*/ 2147483646 w 147"/>
                  <a:gd name="T9" fmla="*/ 2147483646 h 148"/>
                  <a:gd name="T10" fmla="*/ 2147483646 w 147"/>
                  <a:gd name="T11" fmla="*/ 2147483646 h 148"/>
                  <a:gd name="T12" fmla="*/ 2147483646 w 147"/>
                  <a:gd name="T13" fmla="*/ 2147483646 h 148"/>
                  <a:gd name="T14" fmla="*/ 2147483646 w 147"/>
                  <a:gd name="T15" fmla="*/ 2147483646 h 148"/>
                  <a:gd name="T16" fmla="*/ 2147483646 w 147"/>
                  <a:gd name="T17" fmla="*/ 2147483646 h 148"/>
                  <a:gd name="T18" fmla="*/ 2147483646 w 147"/>
                  <a:gd name="T19" fmla="*/ 2147483646 h 148"/>
                  <a:gd name="T20" fmla="*/ 2147483646 w 147"/>
                  <a:gd name="T21" fmla="*/ 2147483646 h 148"/>
                  <a:gd name="T22" fmla="*/ 0 w 147"/>
                  <a:gd name="T23" fmla="*/ 2147483646 h 148"/>
                  <a:gd name="T24" fmla="*/ 2147483646 w 147"/>
                  <a:gd name="T25" fmla="*/ 2147483646 h 148"/>
                  <a:gd name="T26" fmla="*/ 2147483646 w 147"/>
                  <a:gd name="T27" fmla="*/ 2147483646 h 148"/>
                  <a:gd name="T28" fmla="*/ 2147483646 w 147"/>
                  <a:gd name="T29" fmla="*/ 2147483646 h 148"/>
                  <a:gd name="T30" fmla="*/ 2147483646 w 147"/>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148">
                    <a:moveTo>
                      <a:pt x="113" y="49"/>
                    </a:moveTo>
                    <a:lnTo>
                      <a:pt x="134" y="28"/>
                    </a:lnTo>
                    <a:lnTo>
                      <a:pt x="144" y="40"/>
                    </a:lnTo>
                    <a:lnTo>
                      <a:pt x="147" y="0"/>
                    </a:lnTo>
                    <a:lnTo>
                      <a:pt x="108" y="2"/>
                    </a:lnTo>
                    <a:lnTo>
                      <a:pt x="118" y="13"/>
                    </a:lnTo>
                    <a:lnTo>
                      <a:pt x="99" y="34"/>
                    </a:lnTo>
                    <a:lnTo>
                      <a:pt x="113" y="49"/>
                    </a:lnTo>
                    <a:close/>
                    <a:moveTo>
                      <a:pt x="39" y="93"/>
                    </a:moveTo>
                    <a:lnTo>
                      <a:pt x="13" y="118"/>
                    </a:lnTo>
                    <a:lnTo>
                      <a:pt x="2" y="108"/>
                    </a:lnTo>
                    <a:lnTo>
                      <a:pt x="0" y="148"/>
                    </a:lnTo>
                    <a:lnTo>
                      <a:pt x="39" y="145"/>
                    </a:lnTo>
                    <a:lnTo>
                      <a:pt x="28" y="134"/>
                    </a:lnTo>
                    <a:lnTo>
                      <a:pt x="53" y="109"/>
                    </a:lnTo>
                    <a:lnTo>
                      <a:pt x="39"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36"/>
              <p:cNvSpPr>
                <a:spLocks/>
              </p:cNvSpPr>
              <p:nvPr/>
            </p:nvSpPr>
            <p:spPr bwMode="auto">
              <a:xfrm>
                <a:off x="4279900" y="2065338"/>
                <a:ext cx="76200" cy="77787"/>
              </a:xfrm>
              <a:custGeom>
                <a:avLst/>
                <a:gdLst>
                  <a:gd name="T0" fmla="*/ 2147483646 w 48"/>
                  <a:gd name="T1" fmla="*/ 2147483646 h 49"/>
                  <a:gd name="T2" fmla="*/ 2147483646 w 48"/>
                  <a:gd name="T3" fmla="*/ 2147483646 h 49"/>
                  <a:gd name="T4" fmla="*/ 2147483646 w 48"/>
                  <a:gd name="T5" fmla="*/ 2147483646 h 49"/>
                  <a:gd name="T6" fmla="*/ 2147483646 w 48"/>
                  <a:gd name="T7" fmla="*/ 0 h 49"/>
                  <a:gd name="T8" fmla="*/ 2147483646 w 48"/>
                  <a:gd name="T9" fmla="*/ 2147483646 h 49"/>
                  <a:gd name="T10" fmla="*/ 2147483646 w 48"/>
                  <a:gd name="T11" fmla="*/ 2147483646 h 49"/>
                  <a:gd name="T12" fmla="*/ 0 w 48"/>
                  <a:gd name="T13" fmla="*/ 2147483646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9">
                    <a:moveTo>
                      <a:pt x="14" y="49"/>
                    </a:moveTo>
                    <a:lnTo>
                      <a:pt x="35" y="28"/>
                    </a:lnTo>
                    <a:lnTo>
                      <a:pt x="45" y="40"/>
                    </a:lnTo>
                    <a:lnTo>
                      <a:pt x="48" y="0"/>
                    </a:lnTo>
                    <a:lnTo>
                      <a:pt x="9" y="2"/>
                    </a:lnTo>
                    <a:lnTo>
                      <a:pt x="19" y="13"/>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37"/>
              <p:cNvSpPr>
                <a:spLocks/>
              </p:cNvSpPr>
              <p:nvPr/>
            </p:nvSpPr>
            <p:spPr bwMode="auto">
              <a:xfrm>
                <a:off x="4122738" y="2212975"/>
                <a:ext cx="84137" cy="87312"/>
              </a:xfrm>
              <a:custGeom>
                <a:avLst/>
                <a:gdLst>
                  <a:gd name="T0" fmla="*/ 2147483646 w 53"/>
                  <a:gd name="T1" fmla="*/ 0 h 55"/>
                  <a:gd name="T2" fmla="*/ 2147483646 w 53"/>
                  <a:gd name="T3" fmla="*/ 2147483646 h 55"/>
                  <a:gd name="T4" fmla="*/ 2147483646 w 53"/>
                  <a:gd name="T5" fmla="*/ 2147483646 h 55"/>
                  <a:gd name="T6" fmla="*/ 0 w 53"/>
                  <a:gd name="T7" fmla="*/ 2147483646 h 55"/>
                  <a:gd name="T8" fmla="*/ 2147483646 w 53"/>
                  <a:gd name="T9" fmla="*/ 2147483646 h 55"/>
                  <a:gd name="T10" fmla="*/ 2147483646 w 53"/>
                  <a:gd name="T11" fmla="*/ 2147483646 h 55"/>
                  <a:gd name="T12" fmla="*/ 2147483646 w 53"/>
                  <a:gd name="T13" fmla="*/ 2147483646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5">
                    <a:moveTo>
                      <a:pt x="39" y="0"/>
                    </a:moveTo>
                    <a:lnTo>
                      <a:pt x="13" y="25"/>
                    </a:lnTo>
                    <a:lnTo>
                      <a:pt x="2" y="15"/>
                    </a:lnTo>
                    <a:lnTo>
                      <a:pt x="0" y="55"/>
                    </a:lnTo>
                    <a:lnTo>
                      <a:pt x="39" y="52"/>
                    </a:lnTo>
                    <a:lnTo>
                      <a:pt x="28" y="41"/>
                    </a:lnTo>
                    <a:lnTo>
                      <a:pt x="53"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29"/>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path>
                </a:pathLst>
              </a:custGeom>
              <a:solidFill>
                <a:srgbClr val="7F9C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44" name="Conector recto 100"/>
            <p:cNvCxnSpPr>
              <a:cxnSpLocks noChangeShapeType="1"/>
              <a:endCxn id="36" idx="1"/>
            </p:cNvCxnSpPr>
            <p:nvPr/>
          </p:nvCxnSpPr>
          <p:spPr bwMode="auto">
            <a:xfrm>
              <a:off x="3199995" y="5892350"/>
              <a:ext cx="301005" cy="251678"/>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Conector recto 100"/>
            <p:cNvCxnSpPr>
              <a:cxnSpLocks noChangeShapeType="1"/>
              <a:stCxn id="68" idx="1"/>
              <a:endCxn id="36" idx="3"/>
            </p:cNvCxnSpPr>
            <p:nvPr/>
          </p:nvCxnSpPr>
          <p:spPr bwMode="auto">
            <a:xfrm flipH="1">
              <a:off x="3968265" y="5735207"/>
              <a:ext cx="338490" cy="408821"/>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6" name="Conector recto 100"/>
            <p:cNvCxnSpPr>
              <a:cxnSpLocks noChangeShapeType="1"/>
              <a:stCxn id="68" idx="1"/>
              <a:endCxn id="35" idx="3"/>
            </p:cNvCxnSpPr>
            <p:nvPr/>
          </p:nvCxnSpPr>
          <p:spPr bwMode="auto">
            <a:xfrm flipH="1">
              <a:off x="3199995" y="5735207"/>
              <a:ext cx="1106760" cy="0"/>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47"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75028" y="4314818"/>
              <a:ext cx="783928" cy="23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8" name="Picture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09" y="5447549"/>
              <a:ext cx="730311" cy="24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Conector recto 100"/>
            <p:cNvCxnSpPr>
              <a:cxnSpLocks noChangeShapeType="1"/>
              <a:stCxn id="42" idx="1"/>
              <a:endCxn id="65" idx="3"/>
            </p:cNvCxnSpPr>
            <p:nvPr/>
          </p:nvCxnSpPr>
          <p:spPr bwMode="auto">
            <a:xfrm flipH="1" flipV="1">
              <a:off x="1054991" y="4558094"/>
              <a:ext cx="617405" cy="473207"/>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0" name="Conector recto 100"/>
            <p:cNvCxnSpPr>
              <a:cxnSpLocks noChangeShapeType="1"/>
              <a:stCxn id="66" idx="1"/>
              <a:endCxn id="65" idx="3"/>
            </p:cNvCxnSpPr>
            <p:nvPr/>
          </p:nvCxnSpPr>
          <p:spPr bwMode="auto">
            <a:xfrm flipH="1" flipV="1">
              <a:off x="1054991" y="4558094"/>
              <a:ext cx="1646968" cy="11355"/>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1" name="Conector recto 100"/>
            <p:cNvCxnSpPr>
              <a:cxnSpLocks noChangeShapeType="1"/>
              <a:stCxn id="66" idx="1"/>
              <a:endCxn id="42" idx="3"/>
            </p:cNvCxnSpPr>
            <p:nvPr/>
          </p:nvCxnSpPr>
          <p:spPr bwMode="auto">
            <a:xfrm flipH="1">
              <a:off x="2105783" y="4569449"/>
              <a:ext cx="596176" cy="461852"/>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52"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87034" y="2912834"/>
              <a:ext cx="745491" cy="271087"/>
            </a:xfrm>
            <a:prstGeom prst="rect">
              <a:avLst/>
            </a:prstGeom>
          </p:spPr>
        </p:pic>
        <p:cxnSp>
          <p:nvCxnSpPr>
            <p:cNvPr id="53" name="Conector recto 100"/>
            <p:cNvCxnSpPr>
              <a:cxnSpLocks noChangeShapeType="1"/>
              <a:stCxn id="77" idx="1"/>
              <a:endCxn id="105" idx="3"/>
            </p:cNvCxnSpPr>
            <p:nvPr/>
          </p:nvCxnSpPr>
          <p:spPr bwMode="auto">
            <a:xfrm flipH="1" flipV="1">
              <a:off x="6600031" y="4530487"/>
              <a:ext cx="438022" cy="265512"/>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 name="Conector recto 100"/>
            <p:cNvCxnSpPr>
              <a:cxnSpLocks noChangeShapeType="1"/>
              <a:stCxn id="77" idx="3"/>
              <a:endCxn id="103" idx="1"/>
            </p:cNvCxnSpPr>
            <p:nvPr/>
          </p:nvCxnSpPr>
          <p:spPr bwMode="auto">
            <a:xfrm flipV="1">
              <a:off x="7374603" y="4531739"/>
              <a:ext cx="403225" cy="264260"/>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5" name="Conector recto 100"/>
            <p:cNvCxnSpPr>
              <a:cxnSpLocks noChangeShapeType="1"/>
              <a:stCxn id="105" idx="3"/>
              <a:endCxn id="103" idx="1"/>
            </p:cNvCxnSpPr>
            <p:nvPr/>
          </p:nvCxnSpPr>
          <p:spPr bwMode="auto">
            <a:xfrm>
              <a:off x="6600031" y="4530487"/>
              <a:ext cx="1177797" cy="1252"/>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6" name="Rectángulo 19"/>
            <p:cNvSpPr>
              <a:spLocks noChangeArrowheads="1"/>
            </p:cNvSpPr>
            <p:nvPr/>
          </p:nvSpPr>
          <p:spPr bwMode="auto">
            <a:xfrm>
              <a:off x="5516739" y="3366774"/>
              <a:ext cx="845382"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grpSp>
          <p:nvGrpSpPr>
            <p:cNvPr id="57" name="Group 114"/>
            <p:cNvGrpSpPr>
              <a:grpSpLocks/>
            </p:cNvGrpSpPr>
            <p:nvPr/>
          </p:nvGrpSpPr>
          <p:grpSpPr bwMode="auto">
            <a:xfrm>
              <a:off x="5102484" y="4363918"/>
              <a:ext cx="375362" cy="312110"/>
              <a:chOff x="4049713" y="1922463"/>
              <a:chExt cx="477837" cy="446087"/>
            </a:xfrm>
          </p:grpSpPr>
          <p:sp>
            <p:nvSpPr>
              <p:cNvPr id="79" name="AutoShape 25"/>
              <p:cNvSpPr>
                <a:spLocks noChangeAspect="1" noChangeArrowheads="1" noTextEdit="1"/>
              </p:cNvSpPr>
              <p:nvPr/>
            </p:nvSpPr>
            <p:spPr bwMode="auto">
              <a:xfrm>
                <a:off x="4049713" y="1922463"/>
                <a:ext cx="4778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0" name="Rectangle 27"/>
              <p:cNvSpPr>
                <a:spLocks noChangeArrowheads="1"/>
              </p:cNvSpPr>
              <p:nvPr/>
            </p:nvSpPr>
            <p:spPr bwMode="auto">
              <a:xfrm>
                <a:off x="4049713" y="1985963"/>
                <a:ext cx="382587" cy="382587"/>
              </a:xfrm>
              <a:prstGeom prst="rect">
                <a:avLst/>
              </a:prstGeom>
              <a:solidFill>
                <a:srgbClr val="3164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50000"/>
                  <a:buFont typeface="Monotype Sorts" charset="2"/>
                  <a:buChar char=""/>
                  <a:defRPr sz="2400" b="1">
                    <a:solidFill>
                      <a:srgbClr val="000066"/>
                    </a:solidFill>
                    <a:latin typeface="Century Gothic" charset="0"/>
                  </a:defRPr>
                </a:lvl1pPr>
                <a:lvl2pPr marL="742950" indent="-285750">
                  <a:spcBef>
                    <a:spcPct val="20000"/>
                  </a:spcBef>
                  <a:buClr>
                    <a:schemeClr val="bg2"/>
                  </a:buClr>
                  <a:buSzPct val="75000"/>
                  <a:buChar char="•"/>
                  <a:defRPr sz="2200" b="1">
                    <a:solidFill>
                      <a:srgbClr val="790015"/>
                    </a:solidFill>
                    <a:latin typeface="Century Gothic" charset="0"/>
                  </a:defRPr>
                </a:lvl2pPr>
                <a:lvl3pPr marL="1143000" indent="-228600">
                  <a:spcBef>
                    <a:spcPct val="20000"/>
                  </a:spcBef>
                  <a:buClr>
                    <a:schemeClr val="bg2"/>
                  </a:buClr>
                  <a:buSzPct val="75000"/>
                  <a:buChar char="•"/>
                  <a:defRPr sz="2000" b="1">
                    <a:solidFill>
                      <a:srgbClr val="003E00"/>
                    </a:solidFill>
                    <a:latin typeface="Century Gothic" charset="0"/>
                  </a:defRPr>
                </a:lvl3pPr>
                <a:lvl4pPr marL="1600200" indent="-228600">
                  <a:spcBef>
                    <a:spcPct val="20000"/>
                  </a:spcBef>
                  <a:buClr>
                    <a:schemeClr val="bg2"/>
                  </a:buClr>
                  <a:buSzPct val="75000"/>
                  <a:buChar char="•"/>
                  <a:defRPr b="1">
                    <a:solidFill>
                      <a:srgbClr val="CC6600"/>
                    </a:solidFill>
                    <a:latin typeface="Century Gothic" charset="0"/>
                  </a:defRPr>
                </a:lvl4pPr>
                <a:lvl5pPr marL="2057400" indent="-228600">
                  <a:spcBef>
                    <a:spcPct val="20000"/>
                  </a:spcBef>
                  <a:buClr>
                    <a:schemeClr val="bg2"/>
                  </a:buClr>
                  <a:buSzPct val="75000"/>
                  <a:buChar char="•"/>
                  <a:defRPr sz="1600" b="1">
                    <a:solidFill>
                      <a:srgbClr val="660033"/>
                    </a:solidFill>
                    <a:latin typeface="Century Gothic" charset="0"/>
                  </a:defRPr>
                </a:lvl5pPr>
                <a:lvl6pPr marL="25146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6pPr>
                <a:lvl7pPr marL="29718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7pPr>
                <a:lvl8pPr marL="34290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8pPr>
                <a:lvl9pPr marL="38862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9pPr>
              </a:lstStyle>
              <a:p>
                <a:pPr algn="ctr" eaLnBrk="1" hangingPunct="1">
                  <a:spcBef>
                    <a:spcPct val="0"/>
                  </a:spcBef>
                  <a:buClrTx/>
                  <a:buSzTx/>
                  <a:buFontTx/>
                  <a:buNone/>
                </a:pPr>
                <a:endParaRPr lang="es-ES" altLang="en-US" sz="2800" u="sng">
                  <a:solidFill>
                    <a:srgbClr val="000000"/>
                  </a:solidFill>
                  <a:latin typeface="Arial" charset="0"/>
                  <a:ea typeface="ヒラギノ角ゴ ProN W3" charset="-128"/>
                  <a:sym typeface="Gill Sans" charset="0"/>
                </a:endParaRPr>
              </a:p>
            </p:txBody>
          </p:sp>
          <p:sp>
            <p:nvSpPr>
              <p:cNvPr id="81" name="Freeform 28"/>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30"/>
              <p:cNvSpPr>
                <a:spLocks/>
              </p:cNvSpPr>
              <p:nvPr/>
            </p:nvSpPr>
            <p:spPr bwMode="auto">
              <a:xfrm>
                <a:off x="4432300" y="1922463"/>
                <a:ext cx="95250" cy="446087"/>
              </a:xfrm>
              <a:custGeom>
                <a:avLst/>
                <a:gdLst>
                  <a:gd name="T0" fmla="*/ 2147483646 w 60"/>
                  <a:gd name="T1" fmla="*/ 2147483646 h 281"/>
                  <a:gd name="T2" fmla="*/ 0 w 60"/>
                  <a:gd name="T3" fmla="*/ 2147483646 h 281"/>
                  <a:gd name="T4" fmla="*/ 0 w 60"/>
                  <a:gd name="T5" fmla="*/ 2147483646 h 281"/>
                  <a:gd name="T6" fmla="*/ 2147483646 w 60"/>
                  <a:gd name="T7" fmla="*/ 0 h 281"/>
                  <a:gd name="T8" fmla="*/ 2147483646 w 60"/>
                  <a:gd name="T9" fmla="*/ 2147483646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281">
                    <a:moveTo>
                      <a:pt x="60" y="232"/>
                    </a:moveTo>
                    <a:lnTo>
                      <a:pt x="0" y="281"/>
                    </a:lnTo>
                    <a:lnTo>
                      <a:pt x="0" y="40"/>
                    </a:lnTo>
                    <a:lnTo>
                      <a:pt x="60" y="0"/>
                    </a:lnTo>
                    <a:lnTo>
                      <a:pt x="60" y="232"/>
                    </a:lnTo>
                    <a:close/>
                  </a:path>
                </a:pathLst>
              </a:custGeom>
              <a:solidFill>
                <a:srgbClr val="1D30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31"/>
              <p:cNvSpPr>
                <a:spLocks noEditPoints="1"/>
              </p:cNvSpPr>
              <p:nvPr/>
            </p:nvSpPr>
            <p:spPr bwMode="auto">
              <a:xfrm>
                <a:off x="4071938" y="2017713"/>
                <a:ext cx="333375" cy="331787"/>
              </a:xfrm>
              <a:custGeom>
                <a:avLst/>
                <a:gdLst>
                  <a:gd name="T0" fmla="*/ 2147483646 w 210"/>
                  <a:gd name="T1" fmla="*/ 2147483646 h 209"/>
                  <a:gd name="T2" fmla="*/ 2147483646 w 210"/>
                  <a:gd name="T3" fmla="*/ 2147483646 h 209"/>
                  <a:gd name="T4" fmla="*/ 2147483646 w 210"/>
                  <a:gd name="T5" fmla="*/ 2147483646 h 209"/>
                  <a:gd name="T6" fmla="*/ 2147483646 w 210"/>
                  <a:gd name="T7" fmla="*/ 2147483646 h 209"/>
                  <a:gd name="T8" fmla="*/ 2147483646 w 210"/>
                  <a:gd name="T9" fmla="*/ 2147483646 h 209"/>
                  <a:gd name="T10" fmla="*/ 2147483646 w 210"/>
                  <a:gd name="T11" fmla="*/ 2147483646 h 209"/>
                  <a:gd name="T12" fmla="*/ 2147483646 w 210"/>
                  <a:gd name="T13" fmla="*/ 2147483646 h 209"/>
                  <a:gd name="T14" fmla="*/ 2147483646 w 210"/>
                  <a:gd name="T15" fmla="*/ 2147483646 h 209"/>
                  <a:gd name="T16" fmla="*/ 2147483646 w 210"/>
                  <a:gd name="T17" fmla="*/ 0 h 209"/>
                  <a:gd name="T18" fmla="*/ 2147483646 w 210"/>
                  <a:gd name="T19" fmla="*/ 2147483646 h 209"/>
                  <a:gd name="T20" fmla="*/ 2147483646 w 210"/>
                  <a:gd name="T21" fmla="*/ 2147483646 h 209"/>
                  <a:gd name="T22" fmla="*/ 2147483646 w 210"/>
                  <a:gd name="T23" fmla="*/ 2147483646 h 209"/>
                  <a:gd name="T24" fmla="*/ 2147483646 w 210"/>
                  <a:gd name="T25" fmla="*/ 2147483646 h 209"/>
                  <a:gd name="T26" fmla="*/ 2147483646 w 210"/>
                  <a:gd name="T27" fmla="*/ 2147483646 h 209"/>
                  <a:gd name="T28" fmla="*/ 2147483646 w 210"/>
                  <a:gd name="T29" fmla="*/ 2147483646 h 209"/>
                  <a:gd name="T30" fmla="*/ 2147483646 w 210"/>
                  <a:gd name="T31" fmla="*/ 2147483646 h 209"/>
                  <a:gd name="T32" fmla="*/ 0 w 210"/>
                  <a:gd name="T33" fmla="*/ 2147483646 h 209"/>
                  <a:gd name="T34" fmla="*/ 2147483646 w 210"/>
                  <a:gd name="T35" fmla="*/ 2147483646 h 209"/>
                  <a:gd name="T36" fmla="*/ 2147483646 w 210"/>
                  <a:gd name="T37" fmla="*/ 2147483646 h 209"/>
                  <a:gd name="T38" fmla="*/ 2147483646 w 210"/>
                  <a:gd name="T39" fmla="*/ 2147483646 h 209"/>
                  <a:gd name="T40" fmla="*/ 2147483646 w 210"/>
                  <a:gd name="T41" fmla="*/ 2147483646 h 209"/>
                  <a:gd name="T42" fmla="*/ 2147483646 w 210"/>
                  <a:gd name="T43" fmla="*/ 2147483646 h 209"/>
                  <a:gd name="T44" fmla="*/ 2147483646 w 210"/>
                  <a:gd name="T45" fmla="*/ 2147483646 h 209"/>
                  <a:gd name="T46" fmla="*/ 2147483646 w 210"/>
                  <a:gd name="T47" fmla="*/ 2147483646 h 209"/>
                  <a:gd name="T48" fmla="*/ 2147483646 w 210"/>
                  <a:gd name="T49" fmla="*/ 2147483646 h 209"/>
                  <a:gd name="T50" fmla="*/ 2147483646 w 210"/>
                  <a:gd name="T51" fmla="*/ 2147483646 h 209"/>
                  <a:gd name="T52" fmla="*/ 2147483646 w 210"/>
                  <a:gd name="T53" fmla="*/ 2147483646 h 209"/>
                  <a:gd name="T54" fmla="*/ 2147483646 w 210"/>
                  <a:gd name="T55" fmla="*/ 2147483646 h 209"/>
                  <a:gd name="T56" fmla="*/ 2147483646 w 210"/>
                  <a:gd name="T57" fmla="*/ 2147483646 h 209"/>
                  <a:gd name="T58" fmla="*/ 2147483646 w 210"/>
                  <a:gd name="T59" fmla="*/ 2147483646 h 209"/>
                  <a:gd name="T60" fmla="*/ 2147483646 w 210"/>
                  <a:gd name="T61" fmla="*/ 2147483646 h 209"/>
                  <a:gd name="T62" fmla="*/ 2147483646 w 210"/>
                  <a:gd name="T63" fmla="*/ 2147483646 h 209"/>
                  <a:gd name="T64" fmla="*/ 2147483646 w 210"/>
                  <a:gd name="T65" fmla="*/ 2147483646 h 209"/>
                  <a:gd name="T66" fmla="*/ 2147483646 w 210"/>
                  <a:gd name="T67" fmla="*/ 2147483646 h 209"/>
                  <a:gd name="T68" fmla="*/ 2147483646 w 210"/>
                  <a:gd name="T69" fmla="*/ 2147483646 h 209"/>
                  <a:gd name="T70" fmla="*/ 2147483646 w 210"/>
                  <a:gd name="T71" fmla="*/ 2147483646 h 209"/>
                  <a:gd name="T72" fmla="*/ 2147483646 w 210"/>
                  <a:gd name="T73" fmla="*/ 2147483646 h 209"/>
                  <a:gd name="T74" fmla="*/ 2147483646 w 210"/>
                  <a:gd name="T75" fmla="*/ 2147483646 h 209"/>
                  <a:gd name="T76" fmla="*/ 2147483646 w 210"/>
                  <a:gd name="T77" fmla="*/ 2147483646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0" h="209">
                    <a:moveTo>
                      <a:pt x="210" y="104"/>
                    </a:moveTo>
                    <a:lnTo>
                      <a:pt x="180" y="78"/>
                    </a:lnTo>
                    <a:lnTo>
                      <a:pt x="180" y="94"/>
                    </a:lnTo>
                    <a:lnTo>
                      <a:pt x="157" y="94"/>
                    </a:lnTo>
                    <a:lnTo>
                      <a:pt x="157" y="53"/>
                    </a:lnTo>
                    <a:lnTo>
                      <a:pt x="116" y="53"/>
                    </a:lnTo>
                    <a:lnTo>
                      <a:pt x="116" y="30"/>
                    </a:lnTo>
                    <a:lnTo>
                      <a:pt x="132" y="30"/>
                    </a:lnTo>
                    <a:lnTo>
                      <a:pt x="106" y="0"/>
                    </a:lnTo>
                    <a:lnTo>
                      <a:pt x="80" y="30"/>
                    </a:lnTo>
                    <a:lnTo>
                      <a:pt x="95" y="30"/>
                    </a:lnTo>
                    <a:lnTo>
                      <a:pt x="95" y="53"/>
                    </a:lnTo>
                    <a:lnTo>
                      <a:pt x="54" y="53"/>
                    </a:lnTo>
                    <a:lnTo>
                      <a:pt x="54" y="94"/>
                    </a:lnTo>
                    <a:lnTo>
                      <a:pt x="32" y="94"/>
                    </a:lnTo>
                    <a:lnTo>
                      <a:pt x="32" y="78"/>
                    </a:lnTo>
                    <a:lnTo>
                      <a:pt x="0" y="104"/>
                    </a:lnTo>
                    <a:lnTo>
                      <a:pt x="32" y="131"/>
                    </a:lnTo>
                    <a:lnTo>
                      <a:pt x="32" y="114"/>
                    </a:lnTo>
                    <a:lnTo>
                      <a:pt x="54" y="114"/>
                    </a:lnTo>
                    <a:lnTo>
                      <a:pt x="54" y="156"/>
                    </a:lnTo>
                    <a:lnTo>
                      <a:pt x="95" y="156"/>
                    </a:lnTo>
                    <a:lnTo>
                      <a:pt x="95" y="179"/>
                    </a:lnTo>
                    <a:lnTo>
                      <a:pt x="80" y="179"/>
                    </a:lnTo>
                    <a:lnTo>
                      <a:pt x="106" y="209"/>
                    </a:lnTo>
                    <a:lnTo>
                      <a:pt x="132" y="179"/>
                    </a:lnTo>
                    <a:lnTo>
                      <a:pt x="116" y="179"/>
                    </a:lnTo>
                    <a:lnTo>
                      <a:pt x="116" y="156"/>
                    </a:lnTo>
                    <a:lnTo>
                      <a:pt x="157" y="156"/>
                    </a:lnTo>
                    <a:lnTo>
                      <a:pt x="157" y="144"/>
                    </a:lnTo>
                    <a:lnTo>
                      <a:pt x="157" y="114"/>
                    </a:lnTo>
                    <a:lnTo>
                      <a:pt x="180" y="114"/>
                    </a:lnTo>
                    <a:lnTo>
                      <a:pt x="180" y="131"/>
                    </a:lnTo>
                    <a:lnTo>
                      <a:pt x="210" y="104"/>
                    </a:lnTo>
                    <a:close/>
                    <a:moveTo>
                      <a:pt x="133" y="133"/>
                    </a:moveTo>
                    <a:lnTo>
                      <a:pt x="79" y="133"/>
                    </a:lnTo>
                    <a:lnTo>
                      <a:pt x="79" y="77"/>
                    </a:lnTo>
                    <a:lnTo>
                      <a:pt x="133" y="77"/>
                    </a:lnTo>
                    <a:lnTo>
                      <a:pt x="13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32"/>
              <p:cNvSpPr>
                <a:spLocks noEditPoints="1"/>
              </p:cNvSpPr>
              <p:nvPr/>
            </p:nvSpPr>
            <p:spPr bwMode="auto">
              <a:xfrm>
                <a:off x="4124325" y="2066925"/>
                <a:ext cx="234950" cy="234950"/>
              </a:xfrm>
              <a:custGeom>
                <a:avLst/>
                <a:gdLst>
                  <a:gd name="T0" fmla="*/ 2147483646 w 148"/>
                  <a:gd name="T1" fmla="*/ 2147483646 h 148"/>
                  <a:gd name="T2" fmla="*/ 2147483646 w 148"/>
                  <a:gd name="T3" fmla="*/ 2147483646 h 148"/>
                  <a:gd name="T4" fmla="*/ 2147483646 w 148"/>
                  <a:gd name="T5" fmla="*/ 2147483646 h 148"/>
                  <a:gd name="T6" fmla="*/ 0 w 148"/>
                  <a:gd name="T7" fmla="*/ 0 h 148"/>
                  <a:gd name="T8" fmla="*/ 2147483646 w 148"/>
                  <a:gd name="T9" fmla="*/ 2147483646 h 148"/>
                  <a:gd name="T10" fmla="*/ 2147483646 w 148"/>
                  <a:gd name="T11" fmla="*/ 2147483646 h 148"/>
                  <a:gd name="T12" fmla="*/ 2147483646 w 148"/>
                  <a:gd name="T13" fmla="*/ 2147483646 h 148"/>
                  <a:gd name="T14" fmla="*/ 2147483646 w 148"/>
                  <a:gd name="T15" fmla="*/ 2147483646 h 148"/>
                  <a:gd name="T16" fmla="*/ 2147483646 w 148"/>
                  <a:gd name="T17" fmla="*/ 2147483646 h 148"/>
                  <a:gd name="T18" fmla="*/ 2147483646 w 148"/>
                  <a:gd name="T19" fmla="*/ 2147483646 h 148"/>
                  <a:gd name="T20" fmla="*/ 2147483646 w 148"/>
                  <a:gd name="T21" fmla="*/ 2147483646 h 148"/>
                  <a:gd name="T22" fmla="*/ 2147483646 w 148"/>
                  <a:gd name="T23" fmla="*/ 2147483646 h 148"/>
                  <a:gd name="T24" fmla="*/ 2147483646 w 148"/>
                  <a:gd name="T25" fmla="*/ 2147483646 h 148"/>
                  <a:gd name="T26" fmla="*/ 2147483646 w 148"/>
                  <a:gd name="T27" fmla="*/ 2147483646 h 148"/>
                  <a:gd name="T28" fmla="*/ 2147483646 w 148"/>
                  <a:gd name="T29" fmla="*/ 2147483646 h 148"/>
                  <a:gd name="T30" fmla="*/ 2147483646 w 148"/>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8" h="148">
                    <a:moveTo>
                      <a:pt x="48" y="33"/>
                    </a:moveTo>
                    <a:lnTo>
                      <a:pt x="30" y="13"/>
                    </a:lnTo>
                    <a:lnTo>
                      <a:pt x="40" y="3"/>
                    </a:lnTo>
                    <a:lnTo>
                      <a:pt x="0" y="0"/>
                    </a:lnTo>
                    <a:lnTo>
                      <a:pt x="3" y="39"/>
                    </a:lnTo>
                    <a:lnTo>
                      <a:pt x="14" y="29"/>
                    </a:lnTo>
                    <a:lnTo>
                      <a:pt x="32" y="47"/>
                    </a:lnTo>
                    <a:lnTo>
                      <a:pt x="48" y="33"/>
                    </a:lnTo>
                    <a:close/>
                    <a:moveTo>
                      <a:pt x="99" y="113"/>
                    </a:moveTo>
                    <a:lnTo>
                      <a:pt x="120" y="134"/>
                    </a:lnTo>
                    <a:lnTo>
                      <a:pt x="108" y="146"/>
                    </a:lnTo>
                    <a:lnTo>
                      <a:pt x="148" y="148"/>
                    </a:lnTo>
                    <a:lnTo>
                      <a:pt x="146" y="108"/>
                    </a:lnTo>
                    <a:lnTo>
                      <a:pt x="135" y="118"/>
                    </a:lnTo>
                    <a:lnTo>
                      <a:pt x="113" y="98"/>
                    </a:lnTo>
                    <a:lnTo>
                      <a:pt x="9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33"/>
              <p:cNvSpPr>
                <a:spLocks/>
              </p:cNvSpPr>
              <p:nvPr/>
            </p:nvSpPr>
            <p:spPr bwMode="auto">
              <a:xfrm>
                <a:off x="4124325" y="2066925"/>
                <a:ext cx="76200" cy="74612"/>
              </a:xfrm>
              <a:custGeom>
                <a:avLst/>
                <a:gdLst>
                  <a:gd name="T0" fmla="*/ 2147483646 w 48"/>
                  <a:gd name="T1" fmla="*/ 2147483646 h 47"/>
                  <a:gd name="T2" fmla="*/ 2147483646 w 48"/>
                  <a:gd name="T3" fmla="*/ 2147483646 h 47"/>
                  <a:gd name="T4" fmla="*/ 2147483646 w 48"/>
                  <a:gd name="T5" fmla="*/ 2147483646 h 47"/>
                  <a:gd name="T6" fmla="*/ 0 w 48"/>
                  <a:gd name="T7" fmla="*/ 0 h 47"/>
                  <a:gd name="T8" fmla="*/ 2147483646 w 48"/>
                  <a:gd name="T9" fmla="*/ 2147483646 h 47"/>
                  <a:gd name="T10" fmla="*/ 2147483646 w 48"/>
                  <a:gd name="T11" fmla="*/ 2147483646 h 47"/>
                  <a:gd name="T12" fmla="*/ 2147483646 w 48"/>
                  <a:gd name="T13" fmla="*/ 2147483646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7">
                    <a:moveTo>
                      <a:pt x="48" y="33"/>
                    </a:moveTo>
                    <a:lnTo>
                      <a:pt x="30" y="13"/>
                    </a:lnTo>
                    <a:lnTo>
                      <a:pt x="40" y="3"/>
                    </a:lnTo>
                    <a:lnTo>
                      <a:pt x="0" y="0"/>
                    </a:lnTo>
                    <a:lnTo>
                      <a:pt x="3" y="39"/>
                    </a:lnTo>
                    <a:lnTo>
                      <a:pt x="14" y="29"/>
                    </a:lnTo>
                    <a:lnTo>
                      <a:pt x="3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34"/>
              <p:cNvSpPr>
                <a:spLocks/>
              </p:cNvSpPr>
              <p:nvPr/>
            </p:nvSpPr>
            <p:spPr bwMode="auto">
              <a:xfrm>
                <a:off x="4281488" y="2222500"/>
                <a:ext cx="77787" cy="79375"/>
              </a:xfrm>
              <a:custGeom>
                <a:avLst/>
                <a:gdLst>
                  <a:gd name="T0" fmla="*/ 0 w 49"/>
                  <a:gd name="T1" fmla="*/ 2147483646 h 50"/>
                  <a:gd name="T2" fmla="*/ 2147483646 w 49"/>
                  <a:gd name="T3" fmla="*/ 2147483646 h 50"/>
                  <a:gd name="T4" fmla="*/ 2147483646 w 49"/>
                  <a:gd name="T5" fmla="*/ 2147483646 h 50"/>
                  <a:gd name="T6" fmla="*/ 2147483646 w 49"/>
                  <a:gd name="T7" fmla="*/ 2147483646 h 50"/>
                  <a:gd name="T8" fmla="*/ 2147483646 w 49"/>
                  <a:gd name="T9" fmla="*/ 2147483646 h 50"/>
                  <a:gd name="T10" fmla="*/ 2147483646 w 49"/>
                  <a:gd name="T11" fmla="*/ 2147483646 h 50"/>
                  <a:gd name="T12" fmla="*/ 2147483646 w 4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50">
                    <a:moveTo>
                      <a:pt x="0" y="15"/>
                    </a:moveTo>
                    <a:lnTo>
                      <a:pt x="21" y="36"/>
                    </a:lnTo>
                    <a:lnTo>
                      <a:pt x="9" y="48"/>
                    </a:lnTo>
                    <a:lnTo>
                      <a:pt x="49" y="50"/>
                    </a:lnTo>
                    <a:lnTo>
                      <a:pt x="47" y="10"/>
                    </a:lnTo>
                    <a:lnTo>
                      <a:pt x="36" y="2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35"/>
              <p:cNvSpPr>
                <a:spLocks noEditPoints="1"/>
              </p:cNvSpPr>
              <p:nvPr/>
            </p:nvSpPr>
            <p:spPr bwMode="auto">
              <a:xfrm>
                <a:off x="4122738" y="2065338"/>
                <a:ext cx="233362" cy="234950"/>
              </a:xfrm>
              <a:custGeom>
                <a:avLst/>
                <a:gdLst>
                  <a:gd name="T0" fmla="*/ 2147483646 w 147"/>
                  <a:gd name="T1" fmla="*/ 2147483646 h 148"/>
                  <a:gd name="T2" fmla="*/ 2147483646 w 147"/>
                  <a:gd name="T3" fmla="*/ 2147483646 h 148"/>
                  <a:gd name="T4" fmla="*/ 2147483646 w 147"/>
                  <a:gd name="T5" fmla="*/ 2147483646 h 148"/>
                  <a:gd name="T6" fmla="*/ 2147483646 w 147"/>
                  <a:gd name="T7" fmla="*/ 0 h 148"/>
                  <a:gd name="T8" fmla="*/ 2147483646 w 147"/>
                  <a:gd name="T9" fmla="*/ 2147483646 h 148"/>
                  <a:gd name="T10" fmla="*/ 2147483646 w 147"/>
                  <a:gd name="T11" fmla="*/ 2147483646 h 148"/>
                  <a:gd name="T12" fmla="*/ 2147483646 w 147"/>
                  <a:gd name="T13" fmla="*/ 2147483646 h 148"/>
                  <a:gd name="T14" fmla="*/ 2147483646 w 147"/>
                  <a:gd name="T15" fmla="*/ 2147483646 h 148"/>
                  <a:gd name="T16" fmla="*/ 2147483646 w 147"/>
                  <a:gd name="T17" fmla="*/ 2147483646 h 148"/>
                  <a:gd name="T18" fmla="*/ 2147483646 w 147"/>
                  <a:gd name="T19" fmla="*/ 2147483646 h 148"/>
                  <a:gd name="T20" fmla="*/ 2147483646 w 147"/>
                  <a:gd name="T21" fmla="*/ 2147483646 h 148"/>
                  <a:gd name="T22" fmla="*/ 0 w 147"/>
                  <a:gd name="T23" fmla="*/ 2147483646 h 148"/>
                  <a:gd name="T24" fmla="*/ 2147483646 w 147"/>
                  <a:gd name="T25" fmla="*/ 2147483646 h 148"/>
                  <a:gd name="T26" fmla="*/ 2147483646 w 147"/>
                  <a:gd name="T27" fmla="*/ 2147483646 h 148"/>
                  <a:gd name="T28" fmla="*/ 2147483646 w 147"/>
                  <a:gd name="T29" fmla="*/ 2147483646 h 148"/>
                  <a:gd name="T30" fmla="*/ 2147483646 w 147"/>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148">
                    <a:moveTo>
                      <a:pt x="113" y="49"/>
                    </a:moveTo>
                    <a:lnTo>
                      <a:pt x="134" y="28"/>
                    </a:lnTo>
                    <a:lnTo>
                      <a:pt x="144" y="40"/>
                    </a:lnTo>
                    <a:lnTo>
                      <a:pt x="147" y="0"/>
                    </a:lnTo>
                    <a:lnTo>
                      <a:pt x="108" y="2"/>
                    </a:lnTo>
                    <a:lnTo>
                      <a:pt x="118" y="13"/>
                    </a:lnTo>
                    <a:lnTo>
                      <a:pt x="99" y="34"/>
                    </a:lnTo>
                    <a:lnTo>
                      <a:pt x="113" y="49"/>
                    </a:lnTo>
                    <a:close/>
                    <a:moveTo>
                      <a:pt x="39" y="93"/>
                    </a:moveTo>
                    <a:lnTo>
                      <a:pt x="13" y="118"/>
                    </a:lnTo>
                    <a:lnTo>
                      <a:pt x="2" y="108"/>
                    </a:lnTo>
                    <a:lnTo>
                      <a:pt x="0" y="148"/>
                    </a:lnTo>
                    <a:lnTo>
                      <a:pt x="39" y="145"/>
                    </a:lnTo>
                    <a:lnTo>
                      <a:pt x="28" y="134"/>
                    </a:lnTo>
                    <a:lnTo>
                      <a:pt x="53" y="109"/>
                    </a:lnTo>
                    <a:lnTo>
                      <a:pt x="39"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36"/>
              <p:cNvSpPr>
                <a:spLocks/>
              </p:cNvSpPr>
              <p:nvPr/>
            </p:nvSpPr>
            <p:spPr bwMode="auto">
              <a:xfrm>
                <a:off x="4279900" y="2065338"/>
                <a:ext cx="76200" cy="77787"/>
              </a:xfrm>
              <a:custGeom>
                <a:avLst/>
                <a:gdLst>
                  <a:gd name="T0" fmla="*/ 2147483646 w 48"/>
                  <a:gd name="T1" fmla="*/ 2147483646 h 49"/>
                  <a:gd name="T2" fmla="*/ 2147483646 w 48"/>
                  <a:gd name="T3" fmla="*/ 2147483646 h 49"/>
                  <a:gd name="T4" fmla="*/ 2147483646 w 48"/>
                  <a:gd name="T5" fmla="*/ 2147483646 h 49"/>
                  <a:gd name="T6" fmla="*/ 2147483646 w 48"/>
                  <a:gd name="T7" fmla="*/ 0 h 49"/>
                  <a:gd name="T8" fmla="*/ 2147483646 w 48"/>
                  <a:gd name="T9" fmla="*/ 2147483646 h 49"/>
                  <a:gd name="T10" fmla="*/ 2147483646 w 48"/>
                  <a:gd name="T11" fmla="*/ 2147483646 h 49"/>
                  <a:gd name="T12" fmla="*/ 0 w 48"/>
                  <a:gd name="T13" fmla="*/ 2147483646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9">
                    <a:moveTo>
                      <a:pt x="14" y="49"/>
                    </a:moveTo>
                    <a:lnTo>
                      <a:pt x="35" y="28"/>
                    </a:lnTo>
                    <a:lnTo>
                      <a:pt x="45" y="40"/>
                    </a:lnTo>
                    <a:lnTo>
                      <a:pt x="48" y="0"/>
                    </a:lnTo>
                    <a:lnTo>
                      <a:pt x="9" y="2"/>
                    </a:lnTo>
                    <a:lnTo>
                      <a:pt x="19" y="13"/>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37"/>
              <p:cNvSpPr>
                <a:spLocks/>
              </p:cNvSpPr>
              <p:nvPr/>
            </p:nvSpPr>
            <p:spPr bwMode="auto">
              <a:xfrm>
                <a:off x="4122738" y="2212975"/>
                <a:ext cx="84137" cy="87312"/>
              </a:xfrm>
              <a:custGeom>
                <a:avLst/>
                <a:gdLst>
                  <a:gd name="T0" fmla="*/ 2147483646 w 53"/>
                  <a:gd name="T1" fmla="*/ 0 h 55"/>
                  <a:gd name="T2" fmla="*/ 2147483646 w 53"/>
                  <a:gd name="T3" fmla="*/ 2147483646 h 55"/>
                  <a:gd name="T4" fmla="*/ 2147483646 w 53"/>
                  <a:gd name="T5" fmla="*/ 2147483646 h 55"/>
                  <a:gd name="T6" fmla="*/ 0 w 53"/>
                  <a:gd name="T7" fmla="*/ 2147483646 h 55"/>
                  <a:gd name="T8" fmla="*/ 2147483646 w 53"/>
                  <a:gd name="T9" fmla="*/ 2147483646 h 55"/>
                  <a:gd name="T10" fmla="*/ 2147483646 w 53"/>
                  <a:gd name="T11" fmla="*/ 2147483646 h 55"/>
                  <a:gd name="T12" fmla="*/ 2147483646 w 53"/>
                  <a:gd name="T13" fmla="*/ 2147483646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5">
                    <a:moveTo>
                      <a:pt x="39" y="0"/>
                    </a:moveTo>
                    <a:lnTo>
                      <a:pt x="13" y="25"/>
                    </a:lnTo>
                    <a:lnTo>
                      <a:pt x="2" y="15"/>
                    </a:lnTo>
                    <a:lnTo>
                      <a:pt x="0" y="55"/>
                    </a:lnTo>
                    <a:lnTo>
                      <a:pt x="39" y="52"/>
                    </a:lnTo>
                    <a:lnTo>
                      <a:pt x="28" y="41"/>
                    </a:lnTo>
                    <a:lnTo>
                      <a:pt x="53"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29"/>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path>
                </a:pathLst>
              </a:custGeom>
              <a:solidFill>
                <a:srgbClr val="7F9C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58" name="Conector recto de flecha 37"/>
            <p:cNvCxnSpPr>
              <a:cxnSpLocks noChangeShapeType="1"/>
              <a:stCxn id="18" idx="2"/>
              <a:endCxn id="32" idx="0"/>
            </p:cNvCxnSpPr>
            <p:nvPr/>
          </p:nvCxnSpPr>
          <p:spPr bwMode="auto">
            <a:xfrm>
              <a:off x="4584138" y="1802816"/>
              <a:ext cx="1460613" cy="429645"/>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59" name="Rectangle 61"/>
            <p:cNvSpPr/>
            <p:nvPr/>
          </p:nvSpPr>
          <p:spPr bwMode="auto">
            <a:xfrm>
              <a:off x="5819973" y="5040199"/>
              <a:ext cx="291876" cy="301959"/>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bg2"/>
                </a:solidFill>
                <a:effectLst/>
                <a:latin typeface="Times" pitchFamily="18" charset="0"/>
              </a:endParaRPr>
            </a:p>
          </p:txBody>
        </p:sp>
        <p:cxnSp>
          <p:nvCxnSpPr>
            <p:cNvPr id="60" name="Conector recto de flecha 37"/>
            <p:cNvCxnSpPr>
              <a:cxnSpLocks noChangeShapeType="1"/>
              <a:stCxn id="56" idx="2"/>
            </p:cNvCxnSpPr>
            <p:nvPr/>
          </p:nvCxnSpPr>
          <p:spPr bwMode="auto">
            <a:xfrm flipH="1">
              <a:off x="5935357" y="3797661"/>
              <a:ext cx="4073" cy="1142444"/>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pic>
          <p:nvPicPr>
            <p:cNvPr id="61" name="Picture 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9828" y="2988691"/>
              <a:ext cx="862603" cy="258781"/>
            </a:xfrm>
            <a:prstGeom prst="rect">
              <a:avLst/>
            </a:prstGeom>
          </p:spPr>
        </p:pic>
        <p:cxnSp>
          <p:nvCxnSpPr>
            <p:cNvPr id="62" name="Conector recto de flecha 37"/>
            <p:cNvCxnSpPr>
              <a:cxnSpLocks noChangeShapeType="1"/>
              <a:stCxn id="56" idx="0"/>
              <a:endCxn id="32" idx="2"/>
            </p:cNvCxnSpPr>
            <p:nvPr/>
          </p:nvCxnSpPr>
          <p:spPr bwMode="auto">
            <a:xfrm flipV="1">
              <a:off x="5939430" y="2509460"/>
              <a:ext cx="105321" cy="857314"/>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pic>
          <p:nvPicPr>
            <p:cNvPr id="63" name="Picture 6"/>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147516" y="3101088"/>
              <a:ext cx="903014" cy="2537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64" name="Conector recto 100"/>
            <p:cNvCxnSpPr>
              <a:cxnSpLocks noChangeShapeType="1"/>
              <a:stCxn id="92" idx="3"/>
              <a:endCxn id="80" idx="1"/>
            </p:cNvCxnSpPr>
            <p:nvPr/>
          </p:nvCxnSpPr>
          <p:spPr bwMode="auto">
            <a:xfrm flipV="1">
              <a:off x="3987354" y="4542188"/>
              <a:ext cx="1115130" cy="4936"/>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65" name="Picture 11" descr="OptXCon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3191" y="4358862"/>
              <a:ext cx="4318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1" descr="OptXCon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01959" y="4370217"/>
              <a:ext cx="4318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Conector recto 100"/>
            <p:cNvCxnSpPr>
              <a:cxnSpLocks noChangeShapeType="1"/>
              <a:stCxn id="68" idx="3"/>
              <a:endCxn id="71" idx="1"/>
            </p:cNvCxnSpPr>
            <p:nvPr/>
          </p:nvCxnSpPr>
          <p:spPr bwMode="auto">
            <a:xfrm flipV="1">
              <a:off x="4774020" y="5706330"/>
              <a:ext cx="1045953" cy="28877"/>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68" name="Picture 21" descr="6500-7 slot.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06755" y="5541511"/>
              <a:ext cx="467265" cy="38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140 Grupo"/>
            <p:cNvGrpSpPr>
              <a:grpSpLocks/>
            </p:cNvGrpSpPr>
            <p:nvPr/>
          </p:nvGrpSpPr>
          <p:grpSpPr bwMode="auto">
            <a:xfrm>
              <a:off x="7038053" y="4620580"/>
              <a:ext cx="336550" cy="350838"/>
              <a:chOff x="3954672" y="5545838"/>
              <a:chExt cx="512361" cy="430759"/>
            </a:xfrm>
          </p:grpSpPr>
          <p:sp>
            <p:nvSpPr>
              <p:cNvPr id="77" name="Rectangle 136"/>
              <p:cNvSpPr>
                <a:spLocks noChangeArrowheads="1"/>
              </p:cNvSpPr>
              <p:nvPr/>
            </p:nvSpPr>
            <p:spPr bwMode="auto">
              <a:xfrm>
                <a:off x="3954672" y="5545838"/>
                <a:ext cx="512361" cy="430759"/>
              </a:xfrm>
              <a:prstGeom prst="rect">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12700">
                <a:solidFill>
                  <a:schemeClr val="tx1"/>
                </a:solidFill>
                <a:miter lim="800000"/>
                <a:headEnd/>
                <a:tailEnd/>
              </a:ln>
              <a:effectLst/>
            </p:spPr>
            <p:txBody>
              <a:bodyPr anchor="ctr"/>
              <a:lstStyle/>
              <a:p>
                <a:pPr algn="ctr">
                  <a:defRPr/>
                </a:pPr>
                <a:endParaRPr lang="en-US" sz="400">
                  <a:latin typeface="+mn-lt"/>
                  <a:ea typeface="ヒラギノ角ゴ ProN W3" charset="0"/>
                  <a:cs typeface="ヒラギノ角ゴ ProN W3" charset="0"/>
                </a:endParaRPr>
              </a:p>
            </p:txBody>
          </p:sp>
          <p:sp>
            <p:nvSpPr>
              <p:cNvPr id="78" name="Freeform 876"/>
              <p:cNvSpPr>
                <a:spLocks/>
              </p:cNvSpPr>
              <p:nvPr/>
            </p:nvSpPr>
            <p:spPr bwMode="auto">
              <a:xfrm>
                <a:off x="4034344" y="5610331"/>
                <a:ext cx="324628" cy="324365"/>
              </a:xfrm>
              <a:custGeom>
                <a:avLst/>
                <a:gdLst>
                  <a:gd name="T0" fmla="*/ 2147483646 w 388"/>
                  <a:gd name="T1" fmla="*/ 0 h 336"/>
                  <a:gd name="T2" fmla="*/ 2147483646 w 388"/>
                  <a:gd name="T3" fmla="*/ 2147483646 h 336"/>
                  <a:gd name="T4" fmla="*/ 2147483646 w 388"/>
                  <a:gd name="T5" fmla="*/ 2147483646 h 336"/>
                  <a:gd name="T6" fmla="*/ 2147483646 w 388"/>
                  <a:gd name="T7" fmla="*/ 2147483646 h 336"/>
                  <a:gd name="T8" fmla="*/ 2147483646 w 388"/>
                  <a:gd name="T9" fmla="*/ 2147483646 h 336"/>
                  <a:gd name="T10" fmla="*/ 2147483646 w 388"/>
                  <a:gd name="T11" fmla="*/ 2147483646 h 336"/>
                  <a:gd name="T12" fmla="*/ 2147483646 w 388"/>
                  <a:gd name="T13" fmla="*/ 0 h 336"/>
                  <a:gd name="T14" fmla="*/ 2147483646 w 388"/>
                  <a:gd name="T15" fmla="*/ 2147483646 h 336"/>
                  <a:gd name="T16" fmla="*/ 2147483646 w 388"/>
                  <a:gd name="T17" fmla="*/ 2147483646 h 336"/>
                  <a:gd name="T18" fmla="*/ 2147483646 w 388"/>
                  <a:gd name="T19" fmla="*/ 2147483646 h 336"/>
                  <a:gd name="T20" fmla="*/ 2147483646 w 388"/>
                  <a:gd name="T21" fmla="*/ 2147483646 h 336"/>
                  <a:gd name="T22" fmla="*/ 2147483646 w 388"/>
                  <a:gd name="T23" fmla="*/ 2147483646 h 336"/>
                  <a:gd name="T24" fmla="*/ 2147483646 w 388"/>
                  <a:gd name="T25" fmla="*/ 2147483646 h 336"/>
                  <a:gd name="T26" fmla="*/ 2147483646 w 388"/>
                  <a:gd name="T27" fmla="*/ 2147483646 h 336"/>
                  <a:gd name="T28" fmla="*/ 2147483646 w 388"/>
                  <a:gd name="T29" fmla="*/ 2147483646 h 336"/>
                  <a:gd name="T30" fmla="*/ 2147483646 w 388"/>
                  <a:gd name="T31" fmla="*/ 2147483646 h 336"/>
                  <a:gd name="T32" fmla="*/ 2147483646 w 388"/>
                  <a:gd name="T33" fmla="*/ 2147483646 h 336"/>
                  <a:gd name="T34" fmla="*/ 2147483646 w 388"/>
                  <a:gd name="T35" fmla="*/ 2147483646 h 336"/>
                  <a:gd name="T36" fmla="*/ 2147483646 w 388"/>
                  <a:gd name="T37" fmla="*/ 2147483646 h 336"/>
                  <a:gd name="T38" fmla="*/ 2147483646 w 388"/>
                  <a:gd name="T39" fmla="*/ 2147483646 h 336"/>
                  <a:gd name="T40" fmla="*/ 2147483646 w 388"/>
                  <a:gd name="T41" fmla="*/ 2147483646 h 336"/>
                  <a:gd name="T42" fmla="*/ 2147483646 w 388"/>
                  <a:gd name="T43" fmla="*/ 2147483646 h 336"/>
                  <a:gd name="T44" fmla="*/ 2147483646 w 388"/>
                  <a:gd name="T45" fmla="*/ 2147483646 h 336"/>
                  <a:gd name="T46" fmla="*/ 0 w 388"/>
                  <a:gd name="T47" fmla="*/ 2147483646 h 336"/>
                  <a:gd name="T48" fmla="*/ 2147483646 w 388"/>
                  <a:gd name="T49" fmla="*/ 2147483646 h 336"/>
                  <a:gd name="T50" fmla="*/ 2147483646 w 388"/>
                  <a:gd name="T51" fmla="*/ 2147483646 h 336"/>
                  <a:gd name="T52" fmla="*/ 2147483646 w 388"/>
                  <a:gd name="T53" fmla="*/ 2147483646 h 336"/>
                  <a:gd name="T54" fmla="*/ 2147483646 w 388"/>
                  <a:gd name="T55" fmla="*/ 2147483646 h 336"/>
                  <a:gd name="T56" fmla="*/ 2147483646 w 388"/>
                  <a:gd name="T57" fmla="*/ 2147483646 h 336"/>
                  <a:gd name="T58" fmla="*/ 2147483646 w 388"/>
                  <a:gd name="T59" fmla="*/ 2147483646 h 336"/>
                  <a:gd name="T60" fmla="*/ 2147483646 w 388"/>
                  <a:gd name="T61" fmla="*/ 2147483646 h 336"/>
                  <a:gd name="T62" fmla="*/ 0 w 388"/>
                  <a:gd name="T63" fmla="*/ 2147483646 h 336"/>
                  <a:gd name="T64" fmla="*/ 2147483646 w 388"/>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8"/>
                  <a:gd name="T100" fmla="*/ 0 h 336"/>
                  <a:gd name="T101" fmla="*/ 388 w 388"/>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8" h="336">
                    <a:moveTo>
                      <a:pt x="57" y="0"/>
                    </a:moveTo>
                    <a:lnTo>
                      <a:pt x="57" y="40"/>
                    </a:lnTo>
                    <a:lnTo>
                      <a:pt x="146" y="40"/>
                    </a:lnTo>
                    <a:lnTo>
                      <a:pt x="194" y="132"/>
                    </a:lnTo>
                    <a:lnTo>
                      <a:pt x="243" y="40"/>
                    </a:lnTo>
                    <a:lnTo>
                      <a:pt x="332" y="40"/>
                    </a:lnTo>
                    <a:lnTo>
                      <a:pt x="332" y="0"/>
                    </a:lnTo>
                    <a:lnTo>
                      <a:pt x="388" y="51"/>
                    </a:lnTo>
                    <a:lnTo>
                      <a:pt x="332" y="102"/>
                    </a:lnTo>
                    <a:lnTo>
                      <a:pt x="332" y="66"/>
                    </a:lnTo>
                    <a:lnTo>
                      <a:pt x="267" y="66"/>
                    </a:lnTo>
                    <a:lnTo>
                      <a:pt x="214" y="168"/>
                    </a:lnTo>
                    <a:lnTo>
                      <a:pt x="267" y="270"/>
                    </a:lnTo>
                    <a:lnTo>
                      <a:pt x="332" y="270"/>
                    </a:lnTo>
                    <a:lnTo>
                      <a:pt x="332" y="234"/>
                    </a:lnTo>
                    <a:lnTo>
                      <a:pt x="388" y="285"/>
                    </a:lnTo>
                    <a:lnTo>
                      <a:pt x="332" y="336"/>
                    </a:lnTo>
                    <a:lnTo>
                      <a:pt x="332" y="299"/>
                    </a:lnTo>
                    <a:lnTo>
                      <a:pt x="243" y="299"/>
                    </a:lnTo>
                    <a:lnTo>
                      <a:pt x="194" y="204"/>
                    </a:lnTo>
                    <a:lnTo>
                      <a:pt x="146" y="299"/>
                    </a:lnTo>
                    <a:lnTo>
                      <a:pt x="57" y="299"/>
                    </a:lnTo>
                    <a:lnTo>
                      <a:pt x="57" y="336"/>
                    </a:lnTo>
                    <a:lnTo>
                      <a:pt x="0" y="285"/>
                    </a:lnTo>
                    <a:lnTo>
                      <a:pt x="57" y="234"/>
                    </a:lnTo>
                    <a:lnTo>
                      <a:pt x="57" y="270"/>
                    </a:lnTo>
                    <a:lnTo>
                      <a:pt x="118" y="270"/>
                    </a:lnTo>
                    <a:lnTo>
                      <a:pt x="174" y="168"/>
                    </a:lnTo>
                    <a:lnTo>
                      <a:pt x="118" y="66"/>
                    </a:lnTo>
                    <a:lnTo>
                      <a:pt x="57" y="66"/>
                    </a:lnTo>
                    <a:lnTo>
                      <a:pt x="57" y="102"/>
                    </a:lnTo>
                    <a:lnTo>
                      <a:pt x="0" y="5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70" name="Picture 100"/>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505681" y="2540900"/>
              <a:ext cx="1625453" cy="169933"/>
            </a:xfrm>
            <a:prstGeom prst="rect">
              <a:avLst/>
            </a:prstGeom>
          </p:spPr>
        </p:pic>
        <p:sp>
          <p:nvSpPr>
            <p:cNvPr id="71" name="Rectangle 61"/>
            <p:cNvSpPr/>
            <p:nvPr/>
          </p:nvSpPr>
          <p:spPr bwMode="auto">
            <a:xfrm>
              <a:off x="5819973" y="5555350"/>
              <a:ext cx="291876" cy="301959"/>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bg2"/>
                </a:solidFill>
                <a:effectLst/>
                <a:latin typeface="Times" pitchFamily="18" charset="0"/>
              </a:endParaRPr>
            </a:p>
          </p:txBody>
        </p:sp>
        <p:cxnSp>
          <p:nvCxnSpPr>
            <p:cNvPr id="72" name="Conector recto 100"/>
            <p:cNvCxnSpPr>
              <a:cxnSpLocks noChangeShapeType="1"/>
              <a:stCxn id="77" idx="2"/>
              <a:endCxn id="71" idx="3"/>
            </p:cNvCxnSpPr>
            <p:nvPr/>
          </p:nvCxnSpPr>
          <p:spPr bwMode="auto">
            <a:xfrm flipH="1">
              <a:off x="6111849" y="4971418"/>
              <a:ext cx="1094479" cy="734912"/>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3" name="Conector recto 100"/>
            <p:cNvCxnSpPr>
              <a:cxnSpLocks noChangeShapeType="1"/>
              <a:stCxn id="59" idx="1"/>
              <a:endCxn id="80" idx="2"/>
            </p:cNvCxnSpPr>
            <p:nvPr/>
          </p:nvCxnSpPr>
          <p:spPr bwMode="auto">
            <a:xfrm flipH="1" flipV="1">
              <a:off x="5252754" y="4676028"/>
              <a:ext cx="567219" cy="515151"/>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74" name="Picture 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1207" y="5314045"/>
              <a:ext cx="862603" cy="258781"/>
            </a:xfrm>
            <a:prstGeom prst="rect">
              <a:avLst/>
            </a:prstGeom>
          </p:spPr>
        </p:pic>
        <p:pic>
          <p:nvPicPr>
            <p:cNvPr id="75" name="Picture 37"/>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0497" y="3966571"/>
              <a:ext cx="505200" cy="284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6" name="Picture 37"/>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378901" y="3957720"/>
              <a:ext cx="505200" cy="284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cxnSp>
        <p:nvCxnSpPr>
          <p:cNvPr id="107" name="Conector recto 100"/>
          <p:cNvCxnSpPr>
            <a:cxnSpLocks noChangeShapeType="1"/>
          </p:cNvCxnSpPr>
          <p:nvPr/>
        </p:nvCxnSpPr>
        <p:spPr bwMode="auto">
          <a:xfrm flipV="1">
            <a:off x="6118312" y="4919470"/>
            <a:ext cx="933050" cy="273130"/>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8" name="Slide Number Placeholder 107"/>
          <p:cNvSpPr>
            <a:spLocks noGrp="1"/>
          </p:cNvSpPr>
          <p:nvPr>
            <p:ph type="sldNum" sz="quarter" idx="4"/>
          </p:nvPr>
        </p:nvSpPr>
        <p:spPr/>
        <p:txBody>
          <a:bodyPr/>
          <a:lstStyle/>
          <a:p>
            <a:fld id="{95FB27F1-C2FE-E646-9E41-8F3092BBAFAE}" type="slidenum">
              <a:rPr lang="en-US" smtClean="0"/>
              <a:pPr/>
              <a:t>10</a:t>
            </a:fld>
            <a:endParaRPr lang="en-US"/>
          </a:p>
        </p:txBody>
      </p:sp>
      <p:sp>
        <p:nvSpPr>
          <p:cNvPr id="109" name="Footer Placeholder 10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7767024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ONOS </a:t>
            </a:r>
            <a:r>
              <a:rPr lang="es-ES_tradnl" err="1" smtClean="0"/>
              <a:t>architecture</a:t>
            </a:r>
            <a:endParaRPr lang="en-GB"/>
          </a:p>
        </p:txBody>
      </p:sp>
      <p:pic>
        <p:nvPicPr>
          <p:cNvPr id="1026" name="Picture 2" descr="http://image.slidesharecdn.com/onosarchitecture-150304123023-conversion-gate01/95/onos-platform-architecture-7-638.jpg?cb=142547250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66562" y="981075"/>
            <a:ext cx="7942951" cy="44694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95FB27F1-C2FE-E646-9E41-8F3092BBAFAE}" type="slidenum">
              <a:rPr lang="en-US" smtClean="0"/>
              <a:pPr/>
              <a:t>100</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2075706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ONOS NBI</a:t>
            </a:r>
            <a:endParaRPr lang="en-GB"/>
          </a:p>
        </p:txBody>
      </p:sp>
      <p:sp>
        <p:nvSpPr>
          <p:cNvPr id="3" name="Marcador de contenido 2"/>
          <p:cNvSpPr>
            <a:spLocks noGrp="1"/>
          </p:cNvSpPr>
          <p:nvPr>
            <p:ph idx="1"/>
          </p:nvPr>
        </p:nvSpPr>
        <p:spPr/>
        <p:txBody>
          <a:bodyPr/>
          <a:lstStyle/>
          <a:p>
            <a:r>
              <a:rPr lang="en-GB" smtClean="0"/>
              <a:t>~/onos-1.7.1/apache-karaf-3.0.5/bin$ ./karaf</a:t>
            </a:r>
          </a:p>
          <a:p>
            <a:r>
              <a:rPr lang="en-GB" smtClean="0"/>
              <a:t>app activate org.onosproject.openflow</a:t>
            </a:r>
          </a:p>
          <a:p>
            <a:endParaRPr lang="en-GB"/>
          </a:p>
        </p:txBody>
      </p:sp>
      <p:pic>
        <p:nvPicPr>
          <p:cNvPr id="6" name="Imagen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8564" y="2017418"/>
            <a:ext cx="7831403" cy="3666206"/>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101</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928161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Integrating with TAPI_RI</a:t>
            </a:r>
            <a:endParaRPr lang="en-GB"/>
          </a:p>
        </p:txBody>
      </p:sp>
      <p:sp>
        <p:nvSpPr>
          <p:cNvPr id="3" name="Marcador de contenido 2"/>
          <p:cNvSpPr>
            <a:spLocks noGrp="1"/>
          </p:cNvSpPr>
          <p:nvPr>
            <p:ph idx="1"/>
          </p:nvPr>
        </p:nvSpPr>
        <p:spPr/>
        <p:txBody>
          <a:bodyPr/>
          <a:lstStyle/>
          <a:p>
            <a:r>
              <a:rPr lang="es-ES_tradnl" dirty="0" err="1" smtClean="0"/>
              <a:t>Topology</a:t>
            </a:r>
            <a:endParaRPr lang="es-ES_tradnl" dirty="0" smtClean="0"/>
          </a:p>
          <a:p>
            <a:endParaRPr lang="es-ES_tradnl" dirty="0" smtClean="0"/>
          </a:p>
          <a:p>
            <a:pPr marL="10795" indent="0">
              <a:buNone/>
            </a:pPr>
            <a:r>
              <a:rPr lang="es-ES_tradnl" dirty="0" smtClean="0"/>
              <a:t>	funcs_TapiTopology/context_TopologyUuidImpl.py</a:t>
            </a:r>
          </a:p>
          <a:p>
            <a:endParaRPr lang="es-ES_tradnl" dirty="0" smtClean="0"/>
          </a:p>
          <a:p>
            <a:r>
              <a:rPr lang="es-ES_tradnl" dirty="0" err="1" smtClean="0"/>
              <a:t>Connectivity</a:t>
            </a:r>
            <a:endParaRPr lang="es-ES_tradnl" dirty="0" smtClean="0"/>
          </a:p>
          <a:p>
            <a:pPr marL="10795" indent="0">
              <a:buNone/>
            </a:pPr>
            <a:r>
              <a:rPr lang="es-ES_tradnl" dirty="0"/>
              <a:t>	</a:t>
            </a:r>
            <a:r>
              <a:rPr lang="es-ES_tradnl" dirty="0" smtClean="0"/>
              <a:t>funcs_TapiConnectivity/context_ConnectivityserviceImpl.py</a:t>
            </a:r>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102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316663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Conclusion</a:t>
            </a:r>
            <a:endParaRPr lang="en-GB"/>
          </a:p>
        </p:txBody>
      </p:sp>
      <p:sp>
        <p:nvSpPr>
          <p:cNvPr id="3" name="Marcador de texto 2"/>
          <p:cNvSpPr>
            <a:spLocks noGrp="1"/>
          </p:cNvSpPr>
          <p:nvPr>
            <p:ph type="body" idx="1"/>
          </p:nvPr>
        </p:nvSpPr>
        <p:spPr/>
        <p:txBody>
          <a:bodyPr/>
          <a:lstStyle/>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103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790868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TAPI Next Steps – 2.0</a:t>
            </a:r>
            <a:endParaRPr lang="en-US"/>
          </a:p>
        </p:txBody>
      </p:sp>
      <p:sp>
        <p:nvSpPr>
          <p:cNvPr id="4" name="Content Placeholder 3"/>
          <p:cNvSpPr>
            <a:spLocks noGrp="1"/>
          </p:cNvSpPr>
          <p:nvPr>
            <p:ph idx="1"/>
          </p:nvPr>
        </p:nvSpPr>
        <p:spPr/>
        <p:txBody>
          <a:bodyPr/>
          <a:lstStyle/>
          <a:p>
            <a:pPr>
              <a:spcAft>
                <a:spcPts val="600"/>
              </a:spcAft>
            </a:pPr>
            <a:r>
              <a:rPr lang="en-US" smtClean="0"/>
              <a:t>ONF Transport API 2.0 focus items</a:t>
            </a:r>
          </a:p>
          <a:p>
            <a:pPr lvl="1">
              <a:spcAft>
                <a:spcPts val="600"/>
              </a:spcAft>
            </a:pPr>
            <a:r>
              <a:rPr lang="en-US" smtClean="0"/>
              <a:t>Node Configuration – functional aspects</a:t>
            </a:r>
          </a:p>
          <a:p>
            <a:pPr lvl="2">
              <a:spcAft>
                <a:spcPts val="600"/>
              </a:spcAft>
            </a:pPr>
            <a:r>
              <a:rPr lang="en-US" smtClean="0"/>
              <a:t>Includes Port/</a:t>
            </a:r>
            <a:r>
              <a:rPr lang="en-US" err="1" smtClean="0"/>
              <a:t>NodeEdgePoint</a:t>
            </a:r>
            <a:r>
              <a:rPr lang="en-US" smtClean="0"/>
              <a:t> configuration</a:t>
            </a:r>
          </a:p>
          <a:p>
            <a:pPr lvl="2">
              <a:spcAft>
                <a:spcPts val="600"/>
              </a:spcAft>
            </a:pPr>
            <a:r>
              <a:rPr lang="en-US" smtClean="0"/>
              <a:t>Termination functions, etc</a:t>
            </a:r>
          </a:p>
          <a:p>
            <a:pPr lvl="2">
              <a:spcAft>
                <a:spcPts val="600"/>
              </a:spcAft>
            </a:pPr>
            <a:r>
              <a:rPr lang="en-US" smtClean="0"/>
              <a:t>Forwarding, Processing</a:t>
            </a:r>
          </a:p>
          <a:p>
            <a:pPr lvl="1">
              <a:spcAft>
                <a:spcPts val="600"/>
              </a:spcAft>
            </a:pPr>
            <a:r>
              <a:rPr lang="en-US" smtClean="0"/>
              <a:t>Protection</a:t>
            </a:r>
          </a:p>
          <a:p>
            <a:pPr lvl="2">
              <a:spcAft>
                <a:spcPts val="600"/>
              </a:spcAft>
            </a:pPr>
            <a:r>
              <a:rPr lang="en-US" smtClean="0"/>
              <a:t>Multi-layer, Multi-Domain</a:t>
            </a:r>
          </a:p>
          <a:p>
            <a:pPr lvl="2">
              <a:spcAft>
                <a:spcPts val="600"/>
              </a:spcAft>
            </a:pPr>
            <a:r>
              <a:rPr lang="en-US" smtClean="0"/>
              <a:t>Based on focus use cases under discussion</a:t>
            </a:r>
          </a:p>
          <a:p>
            <a:pPr lvl="1">
              <a:spcAft>
                <a:spcPts val="600"/>
              </a:spcAft>
            </a:pPr>
            <a:r>
              <a:rPr lang="en-US" smtClean="0"/>
              <a:t>OAM/Monitoring</a:t>
            </a:r>
          </a:p>
          <a:p>
            <a:pPr lvl="2">
              <a:spcAft>
                <a:spcPts val="600"/>
              </a:spcAft>
            </a:pPr>
            <a:r>
              <a:rPr lang="en-US" smtClean="0"/>
              <a:t>Consistent Multi-layer abstraction and model – L0-L2</a:t>
            </a:r>
          </a:p>
          <a:p>
            <a:pPr lvl="1">
              <a:spcAft>
                <a:spcPts val="600"/>
              </a:spcAft>
            </a:pPr>
            <a:r>
              <a:rPr lang="en-US" smtClean="0"/>
              <a:t>Alarms/TCAs/Counters</a:t>
            </a:r>
          </a:p>
          <a:p>
            <a:pPr lvl="1">
              <a:spcAft>
                <a:spcPts val="600"/>
              </a:spcAft>
            </a:pPr>
            <a:r>
              <a:rPr lang="en-US" smtClean="0"/>
              <a:t>Multi-Point, Multi-Layer, Multi-Domain use case enhancements</a:t>
            </a:r>
          </a:p>
          <a:p>
            <a:pPr lvl="1">
              <a:spcAft>
                <a:spcPts val="600"/>
              </a:spcAft>
            </a:pPr>
            <a:r>
              <a:rPr lang="en-US" smtClean="0"/>
              <a:t>Virtual Transport Network enhancements</a:t>
            </a:r>
          </a:p>
          <a:p>
            <a:pPr lvl="1">
              <a:spcAft>
                <a:spcPts val="600"/>
              </a:spcAft>
            </a:pPr>
            <a:r>
              <a:rPr lang="en-US" smtClean="0"/>
              <a:t>Multi-Technology</a:t>
            </a:r>
          </a:p>
          <a:p>
            <a:pPr lvl="2">
              <a:spcAft>
                <a:spcPts val="600"/>
              </a:spcAft>
            </a:pPr>
            <a:r>
              <a:rPr lang="en-US" smtClean="0"/>
              <a:t>Microwave</a:t>
            </a:r>
          </a:p>
          <a:p>
            <a:pPr lvl="2">
              <a:spcAft>
                <a:spcPts val="600"/>
              </a:spcAft>
            </a:pPr>
            <a:r>
              <a:rPr lang="en-US" smtClean="0"/>
              <a:t>Ethernet</a:t>
            </a:r>
          </a:p>
        </p:txBody>
      </p:sp>
      <p:sp>
        <p:nvSpPr>
          <p:cNvPr id="5" name="Slide Number Placeholder 4"/>
          <p:cNvSpPr>
            <a:spLocks noGrp="1"/>
          </p:cNvSpPr>
          <p:nvPr>
            <p:ph type="sldNum" sz="quarter" idx="4"/>
          </p:nvPr>
        </p:nvSpPr>
        <p:spPr/>
        <p:txBody>
          <a:bodyPr/>
          <a:lstStyle/>
          <a:p>
            <a:fld id="{95FB27F1-C2FE-E646-9E41-8F3092BBAFAE}" type="slidenum">
              <a:rPr lang="en-US" smtClean="0"/>
              <a:pPr/>
              <a:t>104</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6627902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Standards</a:t>
            </a:r>
            <a:r>
              <a:rPr lang="es-ES_tradnl" smtClean="0"/>
              <a:t> vs Open </a:t>
            </a:r>
            <a:r>
              <a:rPr lang="es-ES_tradnl" err="1" smtClean="0"/>
              <a:t>Source</a:t>
            </a:r>
            <a:endParaRPr lang="en-GB"/>
          </a:p>
        </p:txBody>
      </p:sp>
      <p:pic>
        <p:nvPicPr>
          <p:cNvPr id="6" name="Imagen 5"/>
          <p:cNvPicPr>
            <a:picLocks noChangeAspect="1"/>
          </p:cNvPicPr>
          <p:nvPr/>
        </p:nvPicPr>
        <p:blipFill>
          <a:blip r:embed="rId2" cstate="print"/>
          <a:stretch>
            <a:fillRect/>
          </a:stretch>
        </p:blipFill>
        <p:spPr>
          <a:xfrm>
            <a:off x="602257" y="1329004"/>
            <a:ext cx="7594676" cy="4435302"/>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105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8258922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Transport</a:t>
            </a:r>
            <a:r>
              <a:rPr lang="es-ES_tradnl" smtClean="0"/>
              <a:t> SDN </a:t>
            </a:r>
            <a:r>
              <a:rPr lang="es-ES_tradnl" err="1" smtClean="0"/>
              <a:t>Benefits</a:t>
            </a:r>
            <a:r>
              <a:rPr lang="es-ES_tradnl" smtClean="0"/>
              <a:t> and </a:t>
            </a:r>
            <a:r>
              <a:rPr lang="es-ES_tradnl" err="1" smtClean="0"/>
              <a:t>Challenges</a:t>
            </a:r>
            <a:endParaRPr lang="en-GB"/>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5589" y="1604682"/>
            <a:ext cx="8312821" cy="372442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106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042378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References</a:t>
            </a:r>
            <a:endParaRPr lang="en-GB"/>
          </a:p>
        </p:txBody>
      </p:sp>
      <p:sp>
        <p:nvSpPr>
          <p:cNvPr id="3" name="Marcador de contenido 2"/>
          <p:cNvSpPr>
            <a:spLocks noGrp="1"/>
          </p:cNvSpPr>
          <p:nvPr>
            <p:ph idx="1"/>
          </p:nvPr>
        </p:nvSpPr>
        <p:spPr/>
        <p:txBody>
          <a:bodyPr/>
          <a:lstStyle/>
          <a:p>
            <a:r>
              <a:rPr lang="en-GB" sz="1600" dirty="0" smtClean="0"/>
              <a:t>ONF SDN Architecture 1.1 - </a:t>
            </a:r>
            <a:r>
              <a:rPr lang="en-GB" sz="1600" dirty="0" smtClean="0">
                <a:hlinkClick r:id="rId2"/>
              </a:rPr>
              <a:t>https</a:t>
            </a:r>
            <a:r>
              <a:rPr lang="en-GB" sz="1600" dirty="0">
                <a:hlinkClick r:id="rId2"/>
              </a:rPr>
              <a:t>://</a:t>
            </a:r>
            <a:r>
              <a:rPr lang="en-GB" sz="1600" dirty="0" smtClean="0">
                <a:hlinkClick r:id="rId2"/>
              </a:rPr>
              <a:t>www.opennetworking.org/images/stories/downloads/sdn-resources/technical-reports/TR-521_SDN_Architecture_issue_1.1.pdf</a:t>
            </a:r>
            <a:endParaRPr lang="en-GB" sz="1600" dirty="0" smtClean="0"/>
          </a:p>
          <a:p>
            <a:r>
              <a:rPr lang="en-GB" sz="1600" dirty="0" smtClean="0"/>
              <a:t>TAPI Functional Requirements 1.0 - </a:t>
            </a:r>
            <a:r>
              <a:rPr lang="en-GB" sz="1600" dirty="0" smtClean="0">
                <a:hlinkClick r:id="rId3"/>
              </a:rPr>
              <a:t>https</a:t>
            </a:r>
            <a:r>
              <a:rPr lang="en-GB" sz="1600" dirty="0">
                <a:hlinkClick r:id="rId3"/>
              </a:rPr>
              <a:t>://</a:t>
            </a:r>
            <a:r>
              <a:rPr lang="en-GB" sz="1600" dirty="0" smtClean="0">
                <a:hlinkClick r:id="rId3"/>
              </a:rPr>
              <a:t>www.opennetworking.org/images/stories/downloads/sdn-resources/technical-reports/TR-527_TAPI_Functional_Requirements.pdf</a:t>
            </a:r>
            <a:endParaRPr lang="en-GB" sz="1600" dirty="0" smtClean="0"/>
          </a:p>
          <a:p>
            <a:r>
              <a:rPr lang="en-GB" sz="1600" dirty="0" smtClean="0"/>
              <a:t>TAPI SDK (SNOWMASS) - </a:t>
            </a:r>
            <a:r>
              <a:rPr lang="en-GB" sz="1600" dirty="0" smtClean="0">
                <a:hlinkClick r:id="rId4"/>
              </a:rPr>
              <a:t>https://github.com/OpenNetworkingFoundation/Snowmass-ONFOpenTransport</a:t>
            </a:r>
            <a:endParaRPr lang="en-GB" sz="1600" dirty="0" smtClean="0"/>
          </a:p>
          <a:p>
            <a:r>
              <a:rPr lang="en-GB" sz="1600" dirty="0" smtClean="0"/>
              <a:t>UML Tools (EAGLE) - </a:t>
            </a:r>
            <a:r>
              <a:rPr lang="en-GB" sz="1600" dirty="0" smtClean="0">
                <a:hlinkClick r:id="rId5"/>
              </a:rPr>
              <a:t>https://github.com/OpenNetworkingFoundation/EAGLE-Open-Model-Profile-and-Tools</a:t>
            </a:r>
            <a:endParaRPr lang="en-GB" sz="1600" dirty="0" smtClean="0"/>
          </a:p>
          <a:p>
            <a:r>
              <a:rPr lang="en-GB" sz="1600" dirty="0" smtClean="0"/>
              <a:t>TAPI 1.0 SDK Overview ONF MWD, Sept 7,  2016 </a:t>
            </a:r>
            <a:r>
              <a:rPr lang="en-GB" sz="1600" dirty="0" smtClean="0">
                <a:hlinkClick r:id="rId6"/>
              </a:rPr>
              <a:t>https://github.com/OpenNetworkingFoundation/Snowmass-ONFOpenTransport/raw/develop/DOCS/presentations/onf2016.307_TAPI_SDK.01.pptx</a:t>
            </a:r>
            <a:endParaRPr lang="en-GB" sz="1600" dirty="0" smtClean="0"/>
          </a:p>
          <a:p>
            <a:r>
              <a:rPr lang="es-ES_tradnl" sz="1600" dirty="0" smtClean="0"/>
              <a:t>OFC 2017: </a:t>
            </a:r>
            <a:r>
              <a:rPr lang="en-GB" sz="1600" dirty="0"/>
              <a:t>OIF Interop – The Key to Unlocking the Benefits of SDN, Tuesday, 21 March; 15:00 - </a:t>
            </a:r>
            <a:r>
              <a:rPr lang="en-GB" sz="1600" dirty="0" smtClean="0"/>
              <a:t>16:00.</a:t>
            </a:r>
          </a:p>
          <a:p>
            <a:r>
              <a:rPr lang="en-GB" sz="1600" dirty="0" smtClean="0"/>
              <a:t>OFC 2017: ONF Session – The path Forward, </a:t>
            </a:r>
            <a:r>
              <a:rPr lang="en-US" sz="1600" dirty="0" smtClean="0"/>
              <a:t>Thursday, 23 March, 12:00 - 13:30</a:t>
            </a:r>
            <a:endParaRPr lang="en-GB" sz="1600" dirty="0" smtClean="0"/>
          </a:p>
          <a:p>
            <a:r>
              <a:rPr lang="en-GB" sz="1600" dirty="0" smtClean="0"/>
              <a:t>Victor Lopez, et al., Transport API: A Solution for SDN in Carriers Networks, ECOC 2016; 42nd European Conference on Optical Communication.</a:t>
            </a:r>
          </a:p>
          <a:p>
            <a:endParaRPr lang="en-GB" sz="1600"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107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678548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1643277" y="2993416"/>
            <a:ext cx="6929438" cy="1071562"/>
          </a:xfrm>
        </p:spPr>
        <p:txBody>
          <a:bodyPr/>
          <a:lstStyle/>
          <a:p>
            <a:pPr algn="ctr" eaLnBrk="1" hangingPunct="1"/>
            <a:r>
              <a:rPr lang="es-ES" sz="3200" b="1" err="1" smtClean="0">
                <a:solidFill>
                  <a:schemeClr val="bg1"/>
                </a:solidFill>
              </a:rPr>
              <a:t>Thank</a:t>
            </a:r>
            <a:r>
              <a:rPr lang="es-ES" sz="3200" b="1" smtClean="0">
                <a:solidFill>
                  <a:schemeClr val="bg1"/>
                </a:solidFill>
              </a:rPr>
              <a:t> </a:t>
            </a:r>
            <a:r>
              <a:rPr lang="es-ES" sz="3200" b="1" err="1" smtClean="0">
                <a:solidFill>
                  <a:schemeClr val="bg1"/>
                </a:solidFill>
              </a:rPr>
              <a:t>you</a:t>
            </a:r>
            <a:r>
              <a:rPr lang="es-ES" sz="3200" b="1" smtClean="0">
                <a:solidFill>
                  <a:schemeClr val="bg1"/>
                </a:solidFill>
              </a:rPr>
              <a:t>! </a:t>
            </a:r>
            <a:r>
              <a:rPr lang="es-ES" sz="3200" b="1" err="1" smtClean="0">
                <a:solidFill>
                  <a:schemeClr val="bg1"/>
                </a:solidFill>
              </a:rPr>
              <a:t>Questions</a:t>
            </a:r>
            <a:r>
              <a:rPr lang="es-ES" sz="3200" b="1" smtClean="0">
                <a:solidFill>
                  <a:schemeClr val="bg1"/>
                </a:solidFill>
              </a:rPr>
              <a:t>?</a:t>
            </a:r>
          </a:p>
        </p:txBody>
      </p:sp>
      <p:sp>
        <p:nvSpPr>
          <p:cNvPr id="7" name="Rectangle 2"/>
          <p:cNvSpPr txBox="1">
            <a:spLocks noChangeArrowheads="1"/>
          </p:cNvSpPr>
          <p:nvPr/>
        </p:nvSpPr>
        <p:spPr bwMode="auto">
          <a:xfrm>
            <a:off x="1963271" y="4810151"/>
            <a:ext cx="5378824" cy="117827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600" b="0">
                <a:solidFill>
                  <a:srgbClr val="3333CC"/>
                </a:solidFill>
                <a:latin typeface="Gill Sans MT" pitchFamily="34" charset="0"/>
                <a:ea typeface="+mj-ea"/>
                <a:cs typeface="Calibri" pitchFamily="34" charset="0"/>
              </a:defRPr>
            </a:lvl1pPr>
            <a:lvl2pPr algn="l" rtl="0" eaLnBrk="0" fontAlgn="base" hangingPunct="0">
              <a:spcBef>
                <a:spcPct val="0"/>
              </a:spcBef>
              <a:spcAft>
                <a:spcPct val="0"/>
              </a:spcAft>
              <a:defRPr sz="2600">
                <a:solidFill>
                  <a:srgbClr val="0000FF"/>
                </a:solidFill>
                <a:latin typeface="Franklin Gothic Demi" pitchFamily="34" charset="0"/>
                <a:cs typeface="Arial" charset="0"/>
              </a:defRPr>
            </a:lvl2pPr>
            <a:lvl3pPr algn="l" rtl="0" eaLnBrk="0" fontAlgn="base" hangingPunct="0">
              <a:spcBef>
                <a:spcPct val="0"/>
              </a:spcBef>
              <a:spcAft>
                <a:spcPct val="0"/>
              </a:spcAft>
              <a:defRPr sz="2600">
                <a:solidFill>
                  <a:srgbClr val="0000FF"/>
                </a:solidFill>
                <a:latin typeface="Franklin Gothic Demi" pitchFamily="34" charset="0"/>
                <a:cs typeface="Arial" charset="0"/>
              </a:defRPr>
            </a:lvl3pPr>
            <a:lvl4pPr algn="l" rtl="0" eaLnBrk="0" fontAlgn="base" hangingPunct="0">
              <a:spcBef>
                <a:spcPct val="0"/>
              </a:spcBef>
              <a:spcAft>
                <a:spcPct val="0"/>
              </a:spcAft>
              <a:defRPr sz="2600">
                <a:solidFill>
                  <a:srgbClr val="0000FF"/>
                </a:solidFill>
                <a:latin typeface="Franklin Gothic Demi" pitchFamily="34" charset="0"/>
                <a:cs typeface="Arial" charset="0"/>
              </a:defRPr>
            </a:lvl4pPr>
            <a:lvl5pPr algn="l" rtl="0" eaLnBrk="0" fontAlgn="base" hangingPunct="0">
              <a:spcBef>
                <a:spcPct val="0"/>
              </a:spcBef>
              <a:spcAft>
                <a:spcPct val="0"/>
              </a:spcAft>
              <a:defRPr sz="2600">
                <a:solidFill>
                  <a:srgbClr val="0000FF"/>
                </a:solidFill>
                <a:latin typeface="Franklin Gothic Demi" pitchFamily="34" charset="0"/>
                <a:cs typeface="Arial" charset="0"/>
              </a:defRPr>
            </a:lvl5pPr>
            <a:lvl6pPr marL="457200" algn="l" rtl="0" fontAlgn="base">
              <a:spcBef>
                <a:spcPct val="0"/>
              </a:spcBef>
              <a:spcAft>
                <a:spcPct val="0"/>
              </a:spcAft>
              <a:defRPr sz="2600">
                <a:solidFill>
                  <a:srgbClr val="0000FF"/>
                </a:solidFill>
                <a:latin typeface="Franklin Gothic Demi" pitchFamily="34" charset="0"/>
                <a:cs typeface="Arial" charset="0"/>
              </a:defRPr>
            </a:lvl6pPr>
            <a:lvl7pPr marL="914400" algn="l" rtl="0" fontAlgn="base">
              <a:spcBef>
                <a:spcPct val="0"/>
              </a:spcBef>
              <a:spcAft>
                <a:spcPct val="0"/>
              </a:spcAft>
              <a:defRPr sz="2600">
                <a:solidFill>
                  <a:srgbClr val="0000FF"/>
                </a:solidFill>
                <a:latin typeface="Franklin Gothic Demi" pitchFamily="34" charset="0"/>
                <a:cs typeface="Arial" charset="0"/>
              </a:defRPr>
            </a:lvl7pPr>
            <a:lvl8pPr marL="1371600" algn="l" rtl="0" fontAlgn="base">
              <a:spcBef>
                <a:spcPct val="0"/>
              </a:spcBef>
              <a:spcAft>
                <a:spcPct val="0"/>
              </a:spcAft>
              <a:defRPr sz="2600">
                <a:solidFill>
                  <a:srgbClr val="0000FF"/>
                </a:solidFill>
                <a:latin typeface="Franklin Gothic Demi" pitchFamily="34" charset="0"/>
                <a:cs typeface="Arial" charset="0"/>
              </a:defRPr>
            </a:lvl8pPr>
            <a:lvl9pPr marL="1828800" algn="l" rtl="0" fontAlgn="base">
              <a:spcBef>
                <a:spcPct val="0"/>
              </a:spcBef>
              <a:spcAft>
                <a:spcPct val="0"/>
              </a:spcAft>
              <a:defRPr sz="2600">
                <a:solidFill>
                  <a:srgbClr val="0000FF"/>
                </a:solidFill>
                <a:latin typeface="Franklin Gothic Demi" pitchFamily="34" charset="0"/>
                <a:cs typeface="Arial" charset="0"/>
              </a:defRPr>
            </a:lvl9pPr>
          </a:lstStyle>
          <a:p>
            <a:pPr algn="ctr" eaLnBrk="1" hangingPunct="1"/>
            <a:r>
              <a:rPr lang="es-ES" sz="2800" smtClean="0">
                <a:solidFill>
                  <a:schemeClr val="tx1"/>
                </a:solidFill>
                <a:hlinkClick r:id="rId3"/>
              </a:rPr>
              <a:t>ricard.vilalta@cttc.es</a:t>
            </a:r>
            <a:endParaRPr lang="es-ES" sz="2800" smtClean="0">
              <a:solidFill>
                <a:schemeClr val="tx1"/>
              </a:solidFill>
            </a:endParaRPr>
          </a:p>
          <a:p>
            <a:pPr algn="ctr" eaLnBrk="1" hangingPunct="1"/>
            <a:r>
              <a:rPr lang="es-ES" sz="2800" smtClean="0">
                <a:solidFill>
                  <a:schemeClr val="tx1"/>
                </a:solidFill>
                <a:hlinkClick r:id="rId4"/>
              </a:rPr>
              <a:t>karthik.sethuraman@necam.com</a:t>
            </a:r>
            <a:endParaRPr lang="es-ES" sz="2800" smtClean="0">
              <a:solidFill>
                <a:schemeClr val="tx1"/>
              </a:solidFill>
            </a:endParaRPr>
          </a:p>
          <a:p>
            <a:pPr algn="ctr" eaLnBrk="1" hangingPunct="1"/>
            <a:endParaRPr lang="es-ES" sz="2800" smtClean="0">
              <a:solidFill>
                <a:schemeClr val="tx1"/>
              </a:solidFill>
            </a:endParaRPr>
          </a:p>
        </p:txBody>
      </p:sp>
    </p:spTree>
    <p:extLst>
      <p:ext uri="{BB962C8B-B14F-4D97-AF65-F5344CB8AC3E}">
        <p14:creationId xmlns:p14="http://schemas.microsoft.com/office/powerpoint/2010/main" val="3119032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mtClean="0"/>
              <a:t>ONF Transport API (TAPI)</a:t>
            </a:r>
            <a:br>
              <a:rPr lang="en-GB" smtClean="0"/>
            </a:br>
            <a:r>
              <a:rPr lang="en-GB" smtClean="0"/>
              <a:t>Overview</a:t>
            </a:r>
            <a:br>
              <a:rPr lang="en-GB" smtClean="0"/>
            </a:br>
            <a:endParaRPr lang="en-GB"/>
          </a:p>
        </p:txBody>
      </p:sp>
      <p:sp>
        <p:nvSpPr>
          <p:cNvPr id="3" name="Slide Number Placeholder 2"/>
          <p:cNvSpPr>
            <a:spLocks noGrp="1"/>
          </p:cNvSpPr>
          <p:nvPr>
            <p:ph type="sldNum" sz="quarter" idx="4"/>
          </p:nvPr>
        </p:nvSpPr>
        <p:spPr/>
        <p:txBody>
          <a:bodyPr/>
          <a:lstStyle/>
          <a:p>
            <a:fld id="{95FB27F1-C2FE-E646-9E41-8F3092BBAFAE}" type="slidenum">
              <a:rPr lang="en-US" smtClean="0"/>
              <a:pPr/>
              <a:t>11</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74397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Transport API: Simple Problem Statement….</a:t>
            </a:r>
            <a:endParaRPr lang="en-US"/>
          </a:p>
        </p:txBody>
      </p:sp>
      <p:grpSp>
        <p:nvGrpSpPr>
          <p:cNvPr id="7" name="Group 170"/>
          <p:cNvGrpSpPr/>
          <p:nvPr/>
        </p:nvGrpSpPr>
        <p:grpSpPr>
          <a:xfrm>
            <a:off x="600960" y="3278869"/>
            <a:ext cx="7472306" cy="830997"/>
            <a:chOff x="424785" y="3472308"/>
            <a:chExt cx="7472306" cy="623248"/>
          </a:xfrm>
        </p:grpSpPr>
        <p:cxnSp>
          <p:nvCxnSpPr>
            <p:cNvPr id="8" name="Straight Connector 7"/>
            <p:cNvCxnSpPr/>
            <p:nvPr/>
          </p:nvCxnSpPr>
          <p:spPr bwMode="auto">
            <a:xfrm>
              <a:off x="1620982" y="3865419"/>
              <a:ext cx="6276109" cy="0"/>
            </a:xfrm>
            <a:prstGeom prst="line">
              <a:avLst/>
            </a:prstGeom>
            <a:blipFill dpi="0" rotWithShape="0">
              <a:blip r:embed="rId2" cstate="print"/>
              <a:srcRect/>
              <a:tile tx="0" ty="0" sx="100000" sy="100000" flip="none" algn="tl"/>
            </a:blipFill>
            <a:ln w="25400" cap="flat" cmpd="sng" algn="ctr">
              <a:solidFill>
                <a:srgbClr val="FF0000"/>
              </a:solidFill>
              <a:prstDash val="lgDash"/>
              <a:round/>
              <a:headEnd type="none" w="med" len="med"/>
              <a:tailEnd type="none" w="med" len="med"/>
            </a:ln>
            <a:effectLst/>
          </p:spPr>
        </p:cxnSp>
        <p:sp>
          <p:nvSpPr>
            <p:cNvPr id="9" name="TextBox 8"/>
            <p:cNvSpPr txBox="1"/>
            <p:nvPr/>
          </p:nvSpPr>
          <p:spPr>
            <a:xfrm>
              <a:off x="424785" y="3472308"/>
              <a:ext cx="1072730" cy="6232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smtClean="0">
                  <a:ln>
                    <a:noFill/>
                  </a:ln>
                  <a:solidFill>
                    <a:srgbClr val="FF0000"/>
                  </a:solidFill>
                  <a:effectLst/>
                  <a:uLnTx/>
                  <a:uFillTx/>
                </a:rPr>
                <a:t>Open</a:t>
              </a:r>
            </a:p>
            <a:p>
              <a:pPr marL="0" marR="0" lvl="0" indent="0" defTabSz="914400" eaLnBrk="1" fontAlgn="auto" latinLnBrk="0" hangingPunct="1">
                <a:lnSpc>
                  <a:spcPct val="100000"/>
                </a:lnSpc>
                <a:spcBef>
                  <a:spcPts val="0"/>
                </a:spcBef>
                <a:spcAft>
                  <a:spcPts val="0"/>
                </a:spcAft>
                <a:buClrTx/>
                <a:buSzTx/>
                <a:buFontTx/>
                <a:buNone/>
                <a:tabLst/>
                <a:defRPr/>
              </a:pPr>
              <a:r>
                <a:rPr lang="en-US" sz="1600" b="1" kern="0" smtClean="0">
                  <a:solidFill>
                    <a:srgbClr val="FF0000"/>
                  </a:solidFill>
                </a:rPr>
                <a:t>Standard</a:t>
              </a:r>
            </a:p>
            <a:p>
              <a:pPr marL="0" marR="0" lvl="0" indent="0" defTabSz="914400" eaLnBrk="1" fontAlgn="auto" latinLnBrk="0" hangingPunct="1">
                <a:lnSpc>
                  <a:spcPct val="100000"/>
                </a:lnSpc>
                <a:spcBef>
                  <a:spcPts val="0"/>
                </a:spcBef>
                <a:spcAft>
                  <a:spcPts val="0"/>
                </a:spcAft>
                <a:buClrTx/>
                <a:buSzTx/>
                <a:buFontTx/>
                <a:buNone/>
                <a:tabLst/>
                <a:defRPr/>
              </a:pPr>
              <a:r>
                <a:rPr lang="en-US" sz="1600" b="1" kern="0" smtClean="0">
                  <a:solidFill>
                    <a:srgbClr val="FF0000"/>
                  </a:solidFill>
                </a:rPr>
                <a:t>T-API</a:t>
              </a:r>
              <a:endParaRPr kumimoji="0" lang="en-GB" sz="1600" b="1" i="0" u="none" strike="noStrike" kern="0" cap="none" spc="0" normalizeH="0" baseline="0" noProof="0">
                <a:ln>
                  <a:noFill/>
                </a:ln>
                <a:solidFill>
                  <a:srgbClr val="FF0000"/>
                </a:solidFill>
                <a:effectLst/>
                <a:uLnTx/>
                <a:uFillTx/>
              </a:endParaRPr>
            </a:p>
          </p:txBody>
        </p:sp>
      </p:grpSp>
      <p:grpSp>
        <p:nvGrpSpPr>
          <p:cNvPr id="10" name="Group 41"/>
          <p:cNvGrpSpPr/>
          <p:nvPr/>
        </p:nvGrpSpPr>
        <p:grpSpPr>
          <a:xfrm>
            <a:off x="2378407" y="5620048"/>
            <a:ext cx="1498633" cy="737600"/>
            <a:chOff x="1092547" y="3827603"/>
            <a:chExt cx="2664296" cy="803256"/>
          </a:xfrm>
        </p:grpSpPr>
        <p:sp>
          <p:nvSpPr>
            <p:cNvPr id="11" name="云形 131"/>
            <p:cNvSpPr/>
            <p:nvPr/>
          </p:nvSpPr>
          <p:spPr bwMode="auto">
            <a:xfrm>
              <a:off x="1092547" y="3886476"/>
              <a:ext cx="2664296" cy="744383"/>
            </a:xfrm>
            <a:prstGeom prst="cloud">
              <a:avLst/>
            </a:prstGeom>
            <a:gradFill flip="none" rotWithShape="1">
              <a:gsLst>
                <a:gs pos="0">
                  <a:srgbClr val="90AFEC"/>
                </a:gs>
                <a:gs pos="100000">
                  <a:srgbClr val="E5ECFB"/>
                </a:gs>
              </a:gsLst>
              <a:lin ang="13500000" scaled="1"/>
              <a:tileRect/>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lIns="46162" tIns="23079" rIns="46162" bIns="23079" anchor="ctr"/>
            <a:lstStyle/>
            <a:p>
              <a:pPr defTabSz="467268" fontAlgn="auto">
                <a:spcBef>
                  <a:spcPts val="0"/>
                </a:spcBef>
                <a:spcAft>
                  <a:spcPts val="0"/>
                </a:spcAft>
                <a:defRPr/>
              </a:pPr>
              <a:endParaRPr lang="en-US" altLang="zh-CN" sz="1200" kern="0">
                <a:solidFill>
                  <a:prstClr val="black"/>
                </a:solidFill>
                <a:latin typeface="FrutigerNext LT Medium"/>
                <a:ea typeface="华文细黑"/>
                <a:cs typeface="Arial" panose="020B0604020202020204" pitchFamily="34" charset="0"/>
              </a:endParaRPr>
            </a:p>
          </p:txBody>
        </p:sp>
        <p:grpSp>
          <p:nvGrpSpPr>
            <p:cNvPr id="12" name="组合 127"/>
            <p:cNvGrpSpPr/>
            <p:nvPr/>
          </p:nvGrpSpPr>
          <p:grpSpPr>
            <a:xfrm>
              <a:off x="1231396" y="3827603"/>
              <a:ext cx="2376176" cy="668868"/>
              <a:chOff x="3317397" y="4494233"/>
              <a:chExt cx="2589859" cy="668868"/>
            </a:xfrm>
          </p:grpSpPr>
          <p:cxnSp>
            <p:nvCxnSpPr>
              <p:cNvPr id="13" name="直接连接符 35"/>
              <p:cNvCxnSpPr/>
              <p:nvPr/>
            </p:nvCxnSpPr>
            <p:spPr bwMode="auto">
              <a:xfrm flipV="1">
                <a:off x="4983579" y="4903716"/>
                <a:ext cx="771132" cy="16285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4" name="直接连接符 36"/>
              <p:cNvCxnSpPr/>
              <p:nvPr/>
            </p:nvCxnSpPr>
            <p:spPr bwMode="auto">
              <a:xfrm flipH="1" flipV="1">
                <a:off x="5045983" y="4678819"/>
                <a:ext cx="17286" cy="395508"/>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5" name="直接连接符 37"/>
              <p:cNvCxnSpPr/>
              <p:nvPr/>
            </p:nvCxnSpPr>
            <p:spPr bwMode="auto">
              <a:xfrm flipV="1">
                <a:off x="3440771" y="4671064"/>
                <a:ext cx="663119" cy="24934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6" name="直接连接符 38"/>
              <p:cNvCxnSpPr/>
              <p:nvPr/>
            </p:nvCxnSpPr>
            <p:spPr bwMode="auto">
              <a:xfrm>
                <a:off x="4026104" y="4686574"/>
                <a:ext cx="1106309" cy="35673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7" name="直接连接符 39"/>
              <p:cNvCxnSpPr/>
              <p:nvPr/>
            </p:nvCxnSpPr>
            <p:spPr bwMode="auto">
              <a:xfrm>
                <a:off x="5048920" y="4632289"/>
                <a:ext cx="697149" cy="24040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8" name="直接连接符 40"/>
              <p:cNvCxnSpPr/>
              <p:nvPr/>
            </p:nvCxnSpPr>
            <p:spPr bwMode="auto">
              <a:xfrm>
                <a:off x="3415407" y="4933938"/>
                <a:ext cx="774914" cy="11712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9" name="直接连接符 41"/>
              <p:cNvCxnSpPr/>
              <p:nvPr/>
            </p:nvCxnSpPr>
            <p:spPr bwMode="auto">
              <a:xfrm>
                <a:off x="4099581" y="4670115"/>
                <a:ext cx="949338" cy="94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cxnSp>
            <p:nvCxnSpPr>
              <p:cNvPr id="20" name="直接连接符 42"/>
              <p:cNvCxnSpPr/>
              <p:nvPr/>
            </p:nvCxnSpPr>
            <p:spPr bwMode="auto">
              <a:xfrm flipV="1">
                <a:off x="4155750" y="4671064"/>
                <a:ext cx="0" cy="24816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21" name="直接连接符 43"/>
              <p:cNvCxnSpPr/>
              <p:nvPr/>
            </p:nvCxnSpPr>
            <p:spPr bwMode="auto">
              <a:xfrm flipV="1">
                <a:off x="4199494" y="4663309"/>
                <a:ext cx="881060" cy="37299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22" name="直接连接符 44"/>
              <p:cNvCxnSpPr/>
              <p:nvPr/>
            </p:nvCxnSpPr>
            <p:spPr bwMode="auto">
              <a:xfrm>
                <a:off x="4134153" y="5051193"/>
                <a:ext cx="877257" cy="2313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pic>
            <p:nvPicPr>
              <p:cNvPr id="23"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17397" y="4758056"/>
                <a:ext cx="270272" cy="258477"/>
              </a:xfrm>
              <a:prstGeom prst="rect">
                <a:avLst/>
              </a:prstGeom>
              <a:noFill/>
              <a:ln w="9525">
                <a:noFill/>
                <a:miter lim="800000"/>
                <a:headEnd/>
                <a:tailEnd/>
              </a:ln>
            </p:spPr>
          </p:pic>
          <p:pic>
            <p:nvPicPr>
              <p:cNvPr id="24"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94561" y="4494233"/>
                <a:ext cx="270272" cy="258477"/>
              </a:xfrm>
              <a:prstGeom prst="rect">
                <a:avLst/>
              </a:prstGeom>
              <a:noFill/>
              <a:ln w="9525">
                <a:noFill/>
                <a:miter lim="800000"/>
                <a:headEnd/>
                <a:tailEnd/>
              </a:ln>
            </p:spPr>
          </p:pic>
          <p:pic>
            <p:nvPicPr>
              <p:cNvPr id="25"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5569" y="4904624"/>
                <a:ext cx="270272" cy="258477"/>
              </a:xfrm>
              <a:prstGeom prst="rect">
                <a:avLst/>
              </a:prstGeom>
              <a:noFill/>
              <a:ln w="9525">
                <a:noFill/>
                <a:miter lim="800000"/>
                <a:headEnd/>
                <a:tailEnd/>
              </a:ln>
            </p:spPr>
          </p:pic>
          <p:pic>
            <p:nvPicPr>
              <p:cNvPr id="26"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984" y="4728742"/>
                <a:ext cx="270272" cy="258477"/>
              </a:xfrm>
              <a:prstGeom prst="rect">
                <a:avLst/>
              </a:prstGeom>
              <a:noFill/>
              <a:ln w="9525">
                <a:noFill/>
                <a:miter lim="800000"/>
                <a:headEnd/>
                <a:tailEnd/>
              </a:ln>
            </p:spPr>
          </p:pic>
          <p:pic>
            <p:nvPicPr>
              <p:cNvPr id="27"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8240" y="4528892"/>
                <a:ext cx="270272" cy="258477"/>
              </a:xfrm>
              <a:prstGeom prst="rect">
                <a:avLst/>
              </a:prstGeom>
              <a:noFill/>
              <a:ln w="9525">
                <a:noFill/>
                <a:miter lim="800000"/>
                <a:headEnd/>
                <a:tailEnd/>
              </a:ln>
            </p:spPr>
          </p:pic>
          <p:pic>
            <p:nvPicPr>
              <p:cNvPr id="28"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143" y="4875311"/>
                <a:ext cx="270272" cy="258477"/>
              </a:xfrm>
              <a:prstGeom prst="rect">
                <a:avLst/>
              </a:prstGeom>
              <a:noFill/>
              <a:ln w="9525">
                <a:noFill/>
                <a:miter lim="800000"/>
                <a:headEnd/>
                <a:tailEnd/>
              </a:ln>
            </p:spPr>
          </p:pic>
        </p:grpSp>
      </p:grpSp>
      <p:cxnSp>
        <p:nvCxnSpPr>
          <p:cNvPr id="29" name="Straight Arrow Connector 77"/>
          <p:cNvCxnSpPr>
            <a:endCxn id="23" idx="0"/>
          </p:cNvCxnSpPr>
          <p:nvPr/>
        </p:nvCxnSpPr>
        <p:spPr bwMode="auto">
          <a:xfrm flipH="1">
            <a:off x="2526247" y="5344248"/>
            <a:ext cx="595742" cy="518059"/>
          </a:xfrm>
          <a:prstGeom prst="straightConnector1">
            <a:avLst/>
          </a:prstGeom>
          <a:noFill/>
          <a:ln w="12700" cap="flat" cmpd="sng" algn="ctr">
            <a:solidFill>
              <a:srgbClr val="FFFF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77"/>
          <p:cNvCxnSpPr>
            <a:endCxn id="11" idx="3"/>
          </p:cNvCxnSpPr>
          <p:nvPr/>
        </p:nvCxnSpPr>
        <p:spPr bwMode="auto">
          <a:xfrm flipH="1">
            <a:off x="3127724" y="4947974"/>
            <a:ext cx="2319" cy="765217"/>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41"/>
          <p:cNvGrpSpPr/>
          <p:nvPr/>
        </p:nvGrpSpPr>
        <p:grpSpPr>
          <a:xfrm>
            <a:off x="4363071" y="5620048"/>
            <a:ext cx="1498633" cy="737600"/>
            <a:chOff x="1092547" y="3827603"/>
            <a:chExt cx="2664296" cy="803256"/>
          </a:xfrm>
        </p:grpSpPr>
        <p:sp>
          <p:nvSpPr>
            <p:cNvPr id="32" name="云形 131"/>
            <p:cNvSpPr/>
            <p:nvPr/>
          </p:nvSpPr>
          <p:spPr bwMode="auto">
            <a:xfrm>
              <a:off x="1092547" y="3886476"/>
              <a:ext cx="2664296" cy="744383"/>
            </a:xfrm>
            <a:prstGeom prst="cloud">
              <a:avLst/>
            </a:prstGeom>
            <a:gradFill flip="none" rotWithShape="1">
              <a:gsLst>
                <a:gs pos="0">
                  <a:srgbClr val="90AFEC"/>
                </a:gs>
                <a:gs pos="100000">
                  <a:srgbClr val="E5ECFB"/>
                </a:gs>
              </a:gsLst>
              <a:lin ang="13500000" scaled="1"/>
              <a:tileRect/>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lIns="46162" tIns="23079" rIns="46162" bIns="23079" anchor="ctr"/>
            <a:lstStyle/>
            <a:p>
              <a:pPr defTabSz="467268" fontAlgn="auto">
                <a:spcBef>
                  <a:spcPts val="0"/>
                </a:spcBef>
                <a:spcAft>
                  <a:spcPts val="0"/>
                </a:spcAft>
                <a:defRPr/>
              </a:pPr>
              <a:endParaRPr lang="en-US" altLang="zh-CN" sz="1200" kern="0">
                <a:solidFill>
                  <a:prstClr val="black"/>
                </a:solidFill>
                <a:latin typeface="FrutigerNext LT Medium"/>
                <a:ea typeface="华文细黑"/>
                <a:cs typeface="Arial" panose="020B0604020202020204" pitchFamily="34" charset="0"/>
              </a:endParaRPr>
            </a:p>
          </p:txBody>
        </p:sp>
        <p:grpSp>
          <p:nvGrpSpPr>
            <p:cNvPr id="33" name="组合 127"/>
            <p:cNvGrpSpPr/>
            <p:nvPr/>
          </p:nvGrpSpPr>
          <p:grpSpPr>
            <a:xfrm>
              <a:off x="1231396" y="3827603"/>
              <a:ext cx="2376176" cy="668868"/>
              <a:chOff x="3317397" y="4494233"/>
              <a:chExt cx="2589859" cy="668868"/>
            </a:xfrm>
          </p:grpSpPr>
          <p:cxnSp>
            <p:nvCxnSpPr>
              <p:cNvPr id="34" name="直接连接符 35"/>
              <p:cNvCxnSpPr/>
              <p:nvPr/>
            </p:nvCxnSpPr>
            <p:spPr bwMode="auto">
              <a:xfrm flipV="1">
                <a:off x="4983579" y="4903716"/>
                <a:ext cx="771132" cy="16285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5" name="直接连接符 36"/>
              <p:cNvCxnSpPr/>
              <p:nvPr/>
            </p:nvCxnSpPr>
            <p:spPr bwMode="auto">
              <a:xfrm flipH="1" flipV="1">
                <a:off x="5045983" y="4678819"/>
                <a:ext cx="17286" cy="395508"/>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6" name="直接连接符 37"/>
              <p:cNvCxnSpPr/>
              <p:nvPr/>
            </p:nvCxnSpPr>
            <p:spPr bwMode="auto">
              <a:xfrm flipV="1">
                <a:off x="3440771" y="4671064"/>
                <a:ext cx="663119" cy="24934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7" name="直接连接符 38"/>
              <p:cNvCxnSpPr/>
              <p:nvPr/>
            </p:nvCxnSpPr>
            <p:spPr bwMode="auto">
              <a:xfrm>
                <a:off x="4026104" y="4686574"/>
                <a:ext cx="1106309" cy="35673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8" name="直接连接符 39"/>
              <p:cNvCxnSpPr/>
              <p:nvPr/>
            </p:nvCxnSpPr>
            <p:spPr bwMode="auto">
              <a:xfrm>
                <a:off x="5048920" y="4632289"/>
                <a:ext cx="697149" cy="24040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9" name="直接连接符 40"/>
              <p:cNvCxnSpPr/>
              <p:nvPr/>
            </p:nvCxnSpPr>
            <p:spPr bwMode="auto">
              <a:xfrm>
                <a:off x="3415407" y="4933938"/>
                <a:ext cx="774914" cy="11712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40" name="直接连接符 41"/>
              <p:cNvCxnSpPr/>
              <p:nvPr/>
            </p:nvCxnSpPr>
            <p:spPr bwMode="auto">
              <a:xfrm>
                <a:off x="4099581" y="4670115"/>
                <a:ext cx="949338" cy="94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cxnSp>
            <p:nvCxnSpPr>
              <p:cNvPr id="41" name="直接连接符 42"/>
              <p:cNvCxnSpPr/>
              <p:nvPr/>
            </p:nvCxnSpPr>
            <p:spPr bwMode="auto">
              <a:xfrm flipV="1">
                <a:off x="4155750" y="4671064"/>
                <a:ext cx="0" cy="24816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42" name="直接连接符 43"/>
              <p:cNvCxnSpPr/>
              <p:nvPr/>
            </p:nvCxnSpPr>
            <p:spPr bwMode="auto">
              <a:xfrm flipV="1">
                <a:off x="4199494" y="4663309"/>
                <a:ext cx="881060" cy="37299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43" name="直接连接符 44"/>
              <p:cNvCxnSpPr/>
              <p:nvPr/>
            </p:nvCxnSpPr>
            <p:spPr bwMode="auto">
              <a:xfrm>
                <a:off x="4134153" y="5051193"/>
                <a:ext cx="877257" cy="2313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pic>
            <p:nvPicPr>
              <p:cNvPr id="44"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17397" y="4758056"/>
                <a:ext cx="270272" cy="258477"/>
              </a:xfrm>
              <a:prstGeom prst="rect">
                <a:avLst/>
              </a:prstGeom>
              <a:noFill/>
              <a:ln w="9525">
                <a:noFill/>
                <a:miter lim="800000"/>
                <a:headEnd/>
                <a:tailEnd/>
              </a:ln>
            </p:spPr>
          </p:pic>
          <p:pic>
            <p:nvPicPr>
              <p:cNvPr id="45"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94561" y="4494233"/>
                <a:ext cx="270272" cy="258477"/>
              </a:xfrm>
              <a:prstGeom prst="rect">
                <a:avLst/>
              </a:prstGeom>
              <a:noFill/>
              <a:ln w="9525">
                <a:noFill/>
                <a:miter lim="800000"/>
                <a:headEnd/>
                <a:tailEnd/>
              </a:ln>
            </p:spPr>
          </p:pic>
          <p:pic>
            <p:nvPicPr>
              <p:cNvPr id="46"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5569" y="4904624"/>
                <a:ext cx="270272" cy="258477"/>
              </a:xfrm>
              <a:prstGeom prst="rect">
                <a:avLst/>
              </a:prstGeom>
              <a:noFill/>
              <a:ln w="9525">
                <a:noFill/>
                <a:miter lim="800000"/>
                <a:headEnd/>
                <a:tailEnd/>
              </a:ln>
            </p:spPr>
          </p:pic>
          <p:pic>
            <p:nvPicPr>
              <p:cNvPr id="47"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984" y="4728742"/>
                <a:ext cx="270272" cy="258477"/>
              </a:xfrm>
              <a:prstGeom prst="rect">
                <a:avLst/>
              </a:prstGeom>
              <a:noFill/>
              <a:ln w="9525">
                <a:noFill/>
                <a:miter lim="800000"/>
                <a:headEnd/>
                <a:tailEnd/>
              </a:ln>
            </p:spPr>
          </p:pic>
          <p:pic>
            <p:nvPicPr>
              <p:cNvPr id="48"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8240" y="4528892"/>
                <a:ext cx="270272" cy="258477"/>
              </a:xfrm>
              <a:prstGeom prst="rect">
                <a:avLst/>
              </a:prstGeom>
              <a:noFill/>
              <a:ln w="9525">
                <a:noFill/>
                <a:miter lim="800000"/>
                <a:headEnd/>
                <a:tailEnd/>
              </a:ln>
            </p:spPr>
          </p:pic>
          <p:pic>
            <p:nvPicPr>
              <p:cNvPr id="49"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143" y="4875311"/>
                <a:ext cx="270272" cy="258477"/>
              </a:xfrm>
              <a:prstGeom prst="rect">
                <a:avLst/>
              </a:prstGeom>
              <a:noFill/>
              <a:ln w="9525">
                <a:noFill/>
                <a:miter lim="800000"/>
                <a:headEnd/>
                <a:tailEnd/>
              </a:ln>
            </p:spPr>
          </p:pic>
        </p:grpSp>
      </p:grpSp>
      <p:cxnSp>
        <p:nvCxnSpPr>
          <p:cNvPr id="50" name="Straight Arrow Connector 49"/>
          <p:cNvCxnSpPr>
            <a:endCxn id="44" idx="0"/>
          </p:cNvCxnSpPr>
          <p:nvPr/>
        </p:nvCxnSpPr>
        <p:spPr bwMode="auto">
          <a:xfrm flipH="1">
            <a:off x="4510911" y="5344248"/>
            <a:ext cx="595742" cy="518059"/>
          </a:xfrm>
          <a:prstGeom prst="straightConnector1">
            <a:avLst/>
          </a:prstGeom>
          <a:noFill/>
          <a:ln w="12700" cap="flat" cmpd="sng" algn="ctr">
            <a:solidFill>
              <a:srgbClr val="FFFF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77"/>
          <p:cNvCxnSpPr>
            <a:endCxn id="32" idx="3"/>
          </p:cNvCxnSpPr>
          <p:nvPr/>
        </p:nvCxnSpPr>
        <p:spPr bwMode="auto">
          <a:xfrm flipH="1">
            <a:off x="5112388" y="4947974"/>
            <a:ext cx="2319" cy="765217"/>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41"/>
          <p:cNvGrpSpPr/>
          <p:nvPr/>
        </p:nvGrpSpPr>
        <p:grpSpPr>
          <a:xfrm>
            <a:off x="6690635" y="5620048"/>
            <a:ext cx="1498633" cy="737600"/>
            <a:chOff x="1092547" y="3827603"/>
            <a:chExt cx="2664296" cy="803256"/>
          </a:xfrm>
        </p:grpSpPr>
        <p:sp>
          <p:nvSpPr>
            <p:cNvPr id="53" name="云形 131"/>
            <p:cNvSpPr/>
            <p:nvPr/>
          </p:nvSpPr>
          <p:spPr bwMode="auto">
            <a:xfrm>
              <a:off x="1092547" y="3886476"/>
              <a:ext cx="2664296" cy="744383"/>
            </a:xfrm>
            <a:prstGeom prst="cloud">
              <a:avLst/>
            </a:prstGeom>
            <a:gradFill flip="none" rotWithShape="1">
              <a:gsLst>
                <a:gs pos="0">
                  <a:srgbClr val="90AFEC"/>
                </a:gs>
                <a:gs pos="100000">
                  <a:srgbClr val="E5ECFB"/>
                </a:gs>
              </a:gsLst>
              <a:lin ang="13500000" scaled="1"/>
              <a:tileRect/>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lIns="46162" tIns="23079" rIns="46162" bIns="23079" anchor="ctr"/>
            <a:lstStyle/>
            <a:p>
              <a:pPr defTabSz="467268" fontAlgn="auto">
                <a:spcBef>
                  <a:spcPts val="0"/>
                </a:spcBef>
                <a:spcAft>
                  <a:spcPts val="0"/>
                </a:spcAft>
                <a:defRPr/>
              </a:pPr>
              <a:endParaRPr lang="en-US" altLang="zh-CN" sz="1200" kern="0">
                <a:solidFill>
                  <a:prstClr val="black"/>
                </a:solidFill>
                <a:latin typeface="FrutigerNext LT Medium"/>
                <a:ea typeface="华文细黑"/>
                <a:cs typeface="Arial" panose="020B0604020202020204" pitchFamily="34" charset="0"/>
              </a:endParaRPr>
            </a:p>
          </p:txBody>
        </p:sp>
        <p:grpSp>
          <p:nvGrpSpPr>
            <p:cNvPr id="54" name="组合 127"/>
            <p:cNvGrpSpPr/>
            <p:nvPr/>
          </p:nvGrpSpPr>
          <p:grpSpPr>
            <a:xfrm>
              <a:off x="1231396" y="3827603"/>
              <a:ext cx="2376176" cy="668868"/>
              <a:chOff x="3317397" y="4494233"/>
              <a:chExt cx="2589859" cy="668868"/>
            </a:xfrm>
          </p:grpSpPr>
          <p:cxnSp>
            <p:nvCxnSpPr>
              <p:cNvPr id="55" name="直接连接符 35"/>
              <p:cNvCxnSpPr/>
              <p:nvPr/>
            </p:nvCxnSpPr>
            <p:spPr bwMode="auto">
              <a:xfrm flipV="1">
                <a:off x="4983579" y="4903716"/>
                <a:ext cx="771132" cy="16285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6" name="直接连接符 36"/>
              <p:cNvCxnSpPr/>
              <p:nvPr/>
            </p:nvCxnSpPr>
            <p:spPr bwMode="auto">
              <a:xfrm flipH="1" flipV="1">
                <a:off x="5045983" y="4678819"/>
                <a:ext cx="17286" cy="395508"/>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7" name="直接连接符 37"/>
              <p:cNvCxnSpPr/>
              <p:nvPr/>
            </p:nvCxnSpPr>
            <p:spPr bwMode="auto">
              <a:xfrm flipV="1">
                <a:off x="3440771" y="4671064"/>
                <a:ext cx="663119" cy="24934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8" name="直接连接符 38"/>
              <p:cNvCxnSpPr/>
              <p:nvPr/>
            </p:nvCxnSpPr>
            <p:spPr bwMode="auto">
              <a:xfrm>
                <a:off x="4026104" y="4686574"/>
                <a:ext cx="1106309" cy="35673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9" name="直接连接符 39"/>
              <p:cNvCxnSpPr/>
              <p:nvPr/>
            </p:nvCxnSpPr>
            <p:spPr bwMode="auto">
              <a:xfrm>
                <a:off x="5048920" y="4632289"/>
                <a:ext cx="697149" cy="24040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0" name="直接连接符 40"/>
              <p:cNvCxnSpPr/>
              <p:nvPr/>
            </p:nvCxnSpPr>
            <p:spPr bwMode="auto">
              <a:xfrm>
                <a:off x="3415407" y="4933938"/>
                <a:ext cx="774914" cy="11712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1" name="直接连接符 41"/>
              <p:cNvCxnSpPr/>
              <p:nvPr/>
            </p:nvCxnSpPr>
            <p:spPr bwMode="auto">
              <a:xfrm>
                <a:off x="4099581" y="4670115"/>
                <a:ext cx="949338" cy="94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cxnSp>
            <p:nvCxnSpPr>
              <p:cNvPr id="62" name="直接连接符 42"/>
              <p:cNvCxnSpPr/>
              <p:nvPr/>
            </p:nvCxnSpPr>
            <p:spPr bwMode="auto">
              <a:xfrm flipV="1">
                <a:off x="4155750" y="4671064"/>
                <a:ext cx="0" cy="24816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3" name="直接连接符 43"/>
              <p:cNvCxnSpPr/>
              <p:nvPr/>
            </p:nvCxnSpPr>
            <p:spPr bwMode="auto">
              <a:xfrm flipV="1">
                <a:off x="4199494" y="4663309"/>
                <a:ext cx="881060" cy="37299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4" name="直接连接符 44"/>
              <p:cNvCxnSpPr/>
              <p:nvPr/>
            </p:nvCxnSpPr>
            <p:spPr bwMode="auto">
              <a:xfrm>
                <a:off x="4134153" y="5051193"/>
                <a:ext cx="877257" cy="2313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pic>
            <p:nvPicPr>
              <p:cNvPr id="65"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17397" y="4758056"/>
                <a:ext cx="270272" cy="258477"/>
              </a:xfrm>
              <a:prstGeom prst="rect">
                <a:avLst/>
              </a:prstGeom>
              <a:noFill/>
              <a:ln w="9525">
                <a:noFill/>
                <a:miter lim="800000"/>
                <a:headEnd/>
                <a:tailEnd/>
              </a:ln>
            </p:spPr>
          </p:pic>
          <p:pic>
            <p:nvPicPr>
              <p:cNvPr id="66"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94561" y="4494233"/>
                <a:ext cx="270272" cy="258477"/>
              </a:xfrm>
              <a:prstGeom prst="rect">
                <a:avLst/>
              </a:prstGeom>
              <a:noFill/>
              <a:ln w="9525">
                <a:noFill/>
                <a:miter lim="800000"/>
                <a:headEnd/>
                <a:tailEnd/>
              </a:ln>
            </p:spPr>
          </p:pic>
          <p:pic>
            <p:nvPicPr>
              <p:cNvPr id="67"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5569" y="4904624"/>
                <a:ext cx="270272" cy="258477"/>
              </a:xfrm>
              <a:prstGeom prst="rect">
                <a:avLst/>
              </a:prstGeom>
              <a:noFill/>
              <a:ln w="9525">
                <a:noFill/>
                <a:miter lim="800000"/>
                <a:headEnd/>
                <a:tailEnd/>
              </a:ln>
            </p:spPr>
          </p:pic>
          <p:pic>
            <p:nvPicPr>
              <p:cNvPr id="68"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984" y="4728742"/>
                <a:ext cx="270272" cy="258477"/>
              </a:xfrm>
              <a:prstGeom prst="rect">
                <a:avLst/>
              </a:prstGeom>
              <a:noFill/>
              <a:ln w="9525">
                <a:noFill/>
                <a:miter lim="800000"/>
                <a:headEnd/>
                <a:tailEnd/>
              </a:ln>
            </p:spPr>
          </p:pic>
          <p:pic>
            <p:nvPicPr>
              <p:cNvPr id="69"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8240" y="4528892"/>
                <a:ext cx="270272" cy="258477"/>
              </a:xfrm>
              <a:prstGeom prst="rect">
                <a:avLst/>
              </a:prstGeom>
              <a:noFill/>
              <a:ln w="9525">
                <a:noFill/>
                <a:miter lim="800000"/>
                <a:headEnd/>
                <a:tailEnd/>
              </a:ln>
            </p:spPr>
          </p:pic>
          <p:pic>
            <p:nvPicPr>
              <p:cNvPr id="70"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143" y="4875311"/>
                <a:ext cx="270272" cy="258477"/>
              </a:xfrm>
              <a:prstGeom prst="rect">
                <a:avLst/>
              </a:prstGeom>
              <a:noFill/>
              <a:ln w="9525">
                <a:noFill/>
                <a:miter lim="800000"/>
                <a:headEnd/>
                <a:tailEnd/>
              </a:ln>
            </p:spPr>
          </p:pic>
        </p:grpSp>
      </p:grpSp>
      <p:cxnSp>
        <p:nvCxnSpPr>
          <p:cNvPr id="71" name="Straight Arrow Connector 70"/>
          <p:cNvCxnSpPr>
            <a:endCxn id="65" idx="0"/>
          </p:cNvCxnSpPr>
          <p:nvPr/>
        </p:nvCxnSpPr>
        <p:spPr bwMode="auto">
          <a:xfrm flipH="1">
            <a:off x="6838475" y="5344248"/>
            <a:ext cx="595742" cy="518059"/>
          </a:xfrm>
          <a:prstGeom prst="straightConnector1">
            <a:avLst/>
          </a:prstGeom>
          <a:noFill/>
          <a:ln w="12700" cap="flat" cmpd="sng" algn="ctr">
            <a:solidFill>
              <a:srgbClr val="FFFF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7"/>
          <p:cNvCxnSpPr>
            <a:endCxn id="53" idx="3"/>
          </p:cNvCxnSpPr>
          <p:nvPr/>
        </p:nvCxnSpPr>
        <p:spPr bwMode="auto">
          <a:xfrm flipH="1">
            <a:off x="7439952" y="4947974"/>
            <a:ext cx="2319" cy="765217"/>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p:cNvCxnSpPr>
            <a:stCxn id="79" idx="2"/>
            <a:endCxn id="76" idx="0"/>
          </p:cNvCxnSpPr>
          <p:nvPr/>
        </p:nvCxnSpPr>
        <p:spPr>
          <a:xfrm flipH="1">
            <a:off x="3161542" y="2237066"/>
            <a:ext cx="3110833" cy="2349868"/>
          </a:xfrm>
          <a:prstGeom prst="line">
            <a:avLst/>
          </a:prstGeom>
          <a:noFill/>
          <a:ln w="38100" cap="flat" cmpd="sng" algn="ctr">
            <a:solidFill>
              <a:srgbClr val="00B050"/>
            </a:solidFill>
            <a:prstDash val="solid"/>
            <a:headEnd type="triangle" w="med" len="med"/>
            <a:tailEnd type="triangle" w="med" len="med"/>
          </a:ln>
          <a:effectLst/>
        </p:spPr>
      </p:cxnSp>
      <p:cxnSp>
        <p:nvCxnSpPr>
          <p:cNvPr id="74" name="Straight Connector 33"/>
          <p:cNvCxnSpPr>
            <a:stCxn id="79" idx="2"/>
            <a:endCxn id="77" idx="0"/>
          </p:cNvCxnSpPr>
          <p:nvPr/>
        </p:nvCxnSpPr>
        <p:spPr>
          <a:xfrm flipH="1">
            <a:off x="5199892" y="2237066"/>
            <a:ext cx="1072483" cy="2349868"/>
          </a:xfrm>
          <a:prstGeom prst="line">
            <a:avLst/>
          </a:prstGeom>
          <a:noFill/>
          <a:ln w="38100" cap="flat" cmpd="sng" algn="ctr">
            <a:solidFill>
              <a:srgbClr val="00B0F0"/>
            </a:solidFill>
            <a:prstDash val="solid"/>
            <a:headEnd type="triangle" w="med" len="med"/>
            <a:tailEnd type="triangle" w="med" len="med"/>
          </a:ln>
          <a:effectLst/>
        </p:spPr>
      </p:cxnSp>
      <p:cxnSp>
        <p:nvCxnSpPr>
          <p:cNvPr id="75" name="Straight Connector 33"/>
          <p:cNvCxnSpPr>
            <a:stCxn id="79" idx="2"/>
            <a:endCxn id="78" idx="0"/>
          </p:cNvCxnSpPr>
          <p:nvPr/>
        </p:nvCxnSpPr>
        <p:spPr>
          <a:xfrm>
            <a:off x="6272375" y="2237065"/>
            <a:ext cx="1288761" cy="2349868"/>
          </a:xfrm>
          <a:prstGeom prst="line">
            <a:avLst/>
          </a:prstGeom>
          <a:noFill/>
          <a:ln w="38100" cap="flat" cmpd="sng" algn="ctr">
            <a:solidFill>
              <a:srgbClr val="F79646">
                <a:lumMod val="75000"/>
              </a:srgbClr>
            </a:solidFill>
            <a:prstDash val="solid"/>
            <a:headEnd type="triangle" w="med" len="med"/>
            <a:tailEnd type="triangle" w="med" len="med"/>
          </a:ln>
          <a:effectLst/>
        </p:spPr>
      </p:cxnSp>
      <p:sp>
        <p:nvSpPr>
          <p:cNvPr id="76" name="矩形 61"/>
          <p:cNvSpPr/>
          <p:nvPr/>
        </p:nvSpPr>
        <p:spPr>
          <a:xfrm>
            <a:off x="2720216" y="4586933"/>
            <a:ext cx="882650" cy="518352"/>
          </a:xfrm>
          <a:prstGeom prst="flowChartAlternateProcess">
            <a:avLst/>
          </a:prstGeom>
          <a:solidFill>
            <a:srgbClr val="00B050"/>
          </a:solidFill>
          <a:ln w="25400" cap="flat" cmpd="sng" algn="ctr">
            <a:noFill/>
            <a:prstDash val="solid"/>
          </a:ln>
          <a:effectLst/>
        </p:spPr>
        <p:txBody>
          <a:bodyPr rtlCol="0" anchor="ctr"/>
          <a:lstStyle/>
          <a:p>
            <a:pPr fontAlgn="auto">
              <a:spcBef>
                <a:spcPts val="0"/>
              </a:spcBef>
              <a:spcAft>
                <a:spcPts val="0"/>
              </a:spcAft>
              <a:defRPr/>
            </a:pPr>
            <a:r>
              <a:rPr lang="it-IT" altLang="zh-CN" sz="1200" kern="0" smtClean="0">
                <a:solidFill>
                  <a:sysClr val="window" lastClr="FFFFFF"/>
                </a:solidFill>
                <a:latin typeface="Calibri"/>
                <a:ea typeface="宋体"/>
                <a:cs typeface="+mn-cs"/>
              </a:rPr>
              <a:t>ONOS</a:t>
            </a:r>
            <a:endParaRPr lang="en-GB" altLang="zh-CN" sz="1200" kern="0" smtClean="0">
              <a:solidFill>
                <a:sysClr val="window" lastClr="FFFFFF"/>
              </a:solidFill>
              <a:latin typeface="Calibri"/>
              <a:ea typeface="宋体"/>
              <a:cs typeface="+mn-cs"/>
            </a:endParaRPr>
          </a:p>
        </p:txBody>
      </p:sp>
      <p:sp>
        <p:nvSpPr>
          <p:cNvPr id="77" name="矩形 61"/>
          <p:cNvSpPr/>
          <p:nvPr/>
        </p:nvSpPr>
        <p:spPr>
          <a:xfrm>
            <a:off x="4758566" y="4586933"/>
            <a:ext cx="882650" cy="518352"/>
          </a:xfrm>
          <a:prstGeom prst="flowChartAlternateProcess">
            <a:avLst/>
          </a:prstGeom>
          <a:solidFill>
            <a:srgbClr val="00B0F0"/>
          </a:solidFill>
          <a:ln w="25400" cap="flat" cmpd="sng" algn="ctr">
            <a:noFill/>
            <a:prstDash val="solid"/>
          </a:ln>
          <a:effectLst/>
        </p:spPr>
        <p:txBody>
          <a:bodyPr rtlCol="0" anchor="ctr"/>
          <a:lstStyle/>
          <a:p>
            <a:pPr fontAlgn="auto">
              <a:spcBef>
                <a:spcPts val="0"/>
              </a:spcBef>
              <a:spcAft>
                <a:spcPts val="0"/>
              </a:spcAft>
              <a:defRPr/>
            </a:pPr>
            <a:r>
              <a:rPr lang="it-IT" altLang="zh-CN" sz="1200" kern="0" smtClean="0">
                <a:solidFill>
                  <a:sysClr val="window" lastClr="FFFFFF"/>
                </a:solidFill>
                <a:latin typeface="Calibri"/>
                <a:ea typeface="宋体"/>
                <a:cs typeface="+mn-cs"/>
              </a:rPr>
              <a:t>ODL</a:t>
            </a:r>
            <a:endParaRPr lang="en-GB" altLang="zh-CN" sz="1200" kern="0" smtClean="0">
              <a:solidFill>
                <a:sysClr val="window" lastClr="FFFFFF"/>
              </a:solidFill>
              <a:latin typeface="Calibri"/>
              <a:ea typeface="宋体"/>
              <a:cs typeface="+mn-cs"/>
            </a:endParaRPr>
          </a:p>
        </p:txBody>
      </p:sp>
      <p:sp>
        <p:nvSpPr>
          <p:cNvPr id="78" name="矩形 61"/>
          <p:cNvSpPr/>
          <p:nvPr/>
        </p:nvSpPr>
        <p:spPr>
          <a:xfrm>
            <a:off x="6949316" y="4586933"/>
            <a:ext cx="1223640" cy="518352"/>
          </a:xfrm>
          <a:prstGeom prst="flowChartAlternateProcess">
            <a:avLst/>
          </a:prstGeom>
          <a:solidFill>
            <a:srgbClr val="F79646">
              <a:lumMod val="75000"/>
            </a:srgbClr>
          </a:solidFill>
          <a:ln w="25400" cap="flat" cmpd="sng" algn="ctr">
            <a:noFill/>
            <a:prstDash val="solid"/>
          </a:ln>
          <a:effectLst/>
        </p:spPr>
        <p:txBody>
          <a:bodyPr rtlCol="0" anchor="ctr"/>
          <a:lstStyle/>
          <a:p>
            <a:pPr fontAlgn="auto">
              <a:spcBef>
                <a:spcPts val="0"/>
              </a:spcBef>
              <a:spcAft>
                <a:spcPts val="0"/>
              </a:spcAft>
              <a:defRPr/>
            </a:pPr>
            <a:r>
              <a:rPr lang="it-IT" altLang="zh-CN" sz="1200" kern="0" smtClean="0">
                <a:solidFill>
                  <a:sysClr val="window" lastClr="FFFFFF"/>
                </a:solidFill>
                <a:latin typeface="Calibri"/>
                <a:ea typeface="宋体"/>
                <a:cs typeface="+mn-cs"/>
              </a:rPr>
              <a:t>Proprietary/ Legacy Systems</a:t>
            </a:r>
            <a:endParaRPr lang="en-GB" altLang="zh-CN" sz="1200" kern="0" smtClean="0">
              <a:solidFill>
                <a:sysClr val="window" lastClr="FFFFFF"/>
              </a:solidFill>
              <a:latin typeface="Calibri"/>
              <a:ea typeface="宋体"/>
              <a:cs typeface="+mn-cs"/>
            </a:endParaRPr>
          </a:p>
        </p:txBody>
      </p:sp>
      <p:sp>
        <p:nvSpPr>
          <p:cNvPr id="79" name="Rounded Rectangle 78"/>
          <p:cNvSpPr/>
          <p:nvPr/>
        </p:nvSpPr>
        <p:spPr bwMode="auto">
          <a:xfrm>
            <a:off x="5104797" y="1379369"/>
            <a:ext cx="2335155" cy="857696"/>
          </a:xfrm>
          <a:prstGeom prst="roundRect">
            <a:avLst/>
          </a:prstGeom>
          <a:solidFill>
            <a:schemeClr val="bg1"/>
          </a:solidFill>
          <a:ln w="28575" cap="flat" cmpd="sng" algn="ctr">
            <a:solidFill>
              <a:schemeClr val="bg2"/>
            </a:solidFill>
            <a:prstDash val="solid"/>
            <a:round/>
            <a:headEnd type="none" w="med" len="med"/>
            <a:tailEnd type="none" w="med" len="med"/>
          </a:ln>
          <a:effectLst/>
        </p:spPr>
        <p:txBody>
          <a:bodyPr anchor="ctr"/>
          <a:lstStyle/>
          <a:p>
            <a:pPr algn="ctr" defTabSz="914400">
              <a:defRPr/>
            </a:pPr>
            <a:r>
              <a:rPr lang="en-US" sz="1600" b="1">
                <a:solidFill>
                  <a:srgbClr val="000000"/>
                </a:solidFill>
                <a:latin typeface="Gill Sans"/>
                <a:ea typeface="ヒラギノ角ゴ ProN W3"/>
                <a:cs typeface="ヒラギノ角ゴ ProN W3"/>
              </a:rPr>
              <a:t>Network Orchestrator</a:t>
            </a:r>
          </a:p>
        </p:txBody>
      </p:sp>
      <p:pic>
        <p:nvPicPr>
          <p:cNvPr id="80" name="Picture 1" descr="C:\Program Files (x86)\Microsoft Office\MEDIA\CAGCAT10\j0195812.wmf"/>
          <p:cNvPicPr>
            <a:picLocks noChangeAspect="1" noChangeArrowheads="1"/>
          </p:cNvPicPr>
          <p:nvPr/>
        </p:nvPicPr>
        <p:blipFill>
          <a:blip r:embed="rId4" cstate="print"/>
          <a:srcRect/>
          <a:stretch>
            <a:fillRect/>
          </a:stretch>
        </p:blipFill>
        <p:spPr bwMode="auto">
          <a:xfrm>
            <a:off x="748504" y="1025727"/>
            <a:ext cx="872238" cy="1196301"/>
          </a:xfrm>
          <a:prstGeom prst="rect">
            <a:avLst/>
          </a:prstGeom>
          <a:noFill/>
        </p:spPr>
      </p:pic>
      <p:pic>
        <p:nvPicPr>
          <p:cNvPr id="81" name="Picture 2"/>
          <p:cNvPicPr>
            <a:picLocks noChangeAspect="1" noChangeArrowheads="1"/>
          </p:cNvPicPr>
          <p:nvPr/>
        </p:nvPicPr>
        <p:blipFill>
          <a:blip r:embed="rId5" cstate="print"/>
          <a:srcRect/>
          <a:stretch>
            <a:fillRect/>
          </a:stretch>
        </p:blipFill>
        <p:spPr bwMode="auto">
          <a:xfrm>
            <a:off x="7624148" y="1444917"/>
            <a:ext cx="898237" cy="1197649"/>
          </a:xfrm>
          <a:prstGeom prst="rect">
            <a:avLst/>
          </a:prstGeom>
          <a:noFill/>
          <a:ln w="9525">
            <a:noFill/>
            <a:miter lim="800000"/>
            <a:headEnd/>
            <a:tailEnd/>
          </a:ln>
        </p:spPr>
      </p:pic>
      <p:sp>
        <p:nvSpPr>
          <p:cNvPr id="82" name="TextBox 81"/>
          <p:cNvSpPr txBox="1"/>
          <p:nvPr/>
        </p:nvSpPr>
        <p:spPr>
          <a:xfrm>
            <a:off x="1709663" y="1507017"/>
            <a:ext cx="1008112" cy="601616"/>
          </a:xfrm>
          <a:prstGeom prst="rect">
            <a:avLst/>
          </a:prstGeom>
          <a:solidFill>
            <a:srgbClr val="00B050"/>
          </a:solidFill>
          <a:ln w="9525"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 lastClr="FFFFFF"/>
                </a:solidFill>
                <a:effectLst/>
                <a:uLnTx/>
                <a:uFillTx/>
                <a:latin typeface="Calibri"/>
                <a:ea typeface="宋体"/>
                <a:cs typeface="+mn-cs"/>
              </a:rPr>
              <a:t>APP</a:t>
            </a: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83" name="Straight Connector 33"/>
          <p:cNvCxnSpPr>
            <a:stCxn id="82" idx="2"/>
            <a:endCxn id="76" idx="0"/>
          </p:cNvCxnSpPr>
          <p:nvPr/>
        </p:nvCxnSpPr>
        <p:spPr>
          <a:xfrm>
            <a:off x="2213719" y="2108634"/>
            <a:ext cx="947822" cy="2478300"/>
          </a:xfrm>
          <a:prstGeom prst="line">
            <a:avLst/>
          </a:prstGeom>
          <a:noFill/>
          <a:ln w="38100" cap="flat" cmpd="sng" algn="ctr">
            <a:solidFill>
              <a:srgbClr val="00B050"/>
            </a:solidFill>
            <a:prstDash val="solid"/>
            <a:headEnd type="triangle" w="med" len="med"/>
            <a:tailEnd type="triangle" w="med" len="med"/>
          </a:ln>
          <a:effectLst/>
        </p:spPr>
      </p:cxnSp>
      <p:cxnSp>
        <p:nvCxnSpPr>
          <p:cNvPr id="84" name="Straight Connector 33"/>
          <p:cNvCxnSpPr>
            <a:stCxn id="82" idx="2"/>
            <a:endCxn id="77" idx="0"/>
          </p:cNvCxnSpPr>
          <p:nvPr/>
        </p:nvCxnSpPr>
        <p:spPr>
          <a:xfrm>
            <a:off x="2213719" y="2108634"/>
            <a:ext cx="2986172" cy="2478300"/>
          </a:xfrm>
          <a:prstGeom prst="line">
            <a:avLst/>
          </a:prstGeom>
          <a:noFill/>
          <a:ln w="38100" cap="flat" cmpd="sng" algn="ctr">
            <a:solidFill>
              <a:srgbClr val="00B0F0"/>
            </a:solidFill>
            <a:prstDash val="solid"/>
            <a:headEnd type="triangle" w="med" len="med"/>
            <a:tailEnd type="triangle" w="med" len="med"/>
          </a:ln>
          <a:effectLst/>
        </p:spPr>
      </p:cxnSp>
      <p:cxnSp>
        <p:nvCxnSpPr>
          <p:cNvPr id="85" name="Straight Connector 33"/>
          <p:cNvCxnSpPr>
            <a:stCxn id="82" idx="2"/>
            <a:endCxn id="78" idx="0"/>
          </p:cNvCxnSpPr>
          <p:nvPr/>
        </p:nvCxnSpPr>
        <p:spPr>
          <a:xfrm>
            <a:off x="2213719" y="2108633"/>
            <a:ext cx="5347417" cy="2478300"/>
          </a:xfrm>
          <a:prstGeom prst="line">
            <a:avLst/>
          </a:prstGeom>
          <a:noFill/>
          <a:ln w="38100" cap="flat" cmpd="sng" algn="ctr">
            <a:solidFill>
              <a:srgbClr val="F79646">
                <a:lumMod val="75000"/>
              </a:srgbClr>
            </a:solidFill>
            <a:prstDash val="solid"/>
            <a:headEnd type="triangle" w="med" len="med"/>
            <a:tailEnd type="triangle" w="med" len="med"/>
          </a:ln>
          <a:effectLst/>
        </p:spPr>
      </p:cxnSp>
      <p:cxnSp>
        <p:nvCxnSpPr>
          <p:cNvPr id="86" name="Straight Connector 33"/>
          <p:cNvCxnSpPr>
            <a:stCxn id="82" idx="3"/>
            <a:endCxn id="79" idx="1"/>
          </p:cNvCxnSpPr>
          <p:nvPr/>
        </p:nvCxnSpPr>
        <p:spPr>
          <a:xfrm>
            <a:off x="2717776" y="1807825"/>
            <a:ext cx="2387021" cy="392"/>
          </a:xfrm>
          <a:prstGeom prst="line">
            <a:avLst/>
          </a:prstGeom>
          <a:noFill/>
          <a:ln w="38100" cap="flat" cmpd="sng" algn="ctr">
            <a:solidFill>
              <a:schemeClr val="tx1"/>
            </a:solidFill>
            <a:prstDash val="solid"/>
            <a:headEnd type="triangle" w="med" len="med"/>
            <a:tailEnd type="triangle" w="med" len="med"/>
          </a:ln>
          <a:effectLst/>
        </p:spPr>
      </p:cxnSp>
      <p:pic>
        <p:nvPicPr>
          <p:cNvPr id="87" name="Picture 3"/>
          <p:cNvPicPr>
            <a:picLocks noChangeAspect="1" noChangeArrowheads="1"/>
          </p:cNvPicPr>
          <p:nvPr/>
        </p:nvPicPr>
        <p:blipFill>
          <a:blip r:embed="rId6" cstate="print"/>
          <a:srcRect/>
          <a:stretch>
            <a:fillRect/>
          </a:stretch>
        </p:blipFill>
        <p:spPr bwMode="auto">
          <a:xfrm>
            <a:off x="1407088" y="2108634"/>
            <a:ext cx="698534" cy="1070841"/>
          </a:xfrm>
          <a:prstGeom prst="rect">
            <a:avLst/>
          </a:prstGeom>
          <a:noFill/>
          <a:ln w="9525">
            <a:noFill/>
            <a:miter lim="800000"/>
            <a:headEnd/>
            <a:tailEnd/>
          </a:ln>
        </p:spPr>
      </p:pic>
      <p:pic>
        <p:nvPicPr>
          <p:cNvPr id="88" name="Picture 4"/>
          <p:cNvPicPr>
            <a:picLocks noChangeAspect="1" noChangeArrowheads="1"/>
          </p:cNvPicPr>
          <p:nvPr/>
        </p:nvPicPr>
        <p:blipFill>
          <a:blip r:embed="rId7" cstate="print"/>
          <a:srcRect/>
          <a:stretch>
            <a:fillRect/>
          </a:stretch>
        </p:blipFill>
        <p:spPr bwMode="auto">
          <a:xfrm flipH="1">
            <a:off x="470816" y="4323695"/>
            <a:ext cx="1149927" cy="1563181"/>
          </a:xfrm>
          <a:prstGeom prst="rect">
            <a:avLst/>
          </a:prstGeom>
          <a:noFill/>
          <a:ln w="9525">
            <a:noFill/>
            <a:miter lim="800000"/>
            <a:headEnd/>
            <a:tailEnd/>
          </a:ln>
        </p:spPr>
      </p:pic>
      <p:sp>
        <p:nvSpPr>
          <p:cNvPr id="89" name="TextBox 76"/>
          <p:cNvSpPr txBox="1"/>
          <p:nvPr/>
        </p:nvSpPr>
        <p:spPr>
          <a:xfrm>
            <a:off x="2710385" y="4083082"/>
            <a:ext cx="1179985" cy="276999"/>
          </a:xfrm>
          <a:prstGeom prst="rect">
            <a:avLst/>
          </a:prstGeom>
        </p:spPr>
        <p:txBody>
          <a:bodyPr wrap="square" rtlCol="0">
            <a:spAutoFit/>
          </a:bodyPr>
          <a:lstStyle/>
          <a:p>
            <a:r>
              <a:rPr lang="en-US" sz="1200" b="1" smtClean="0">
                <a:solidFill>
                  <a:srgbClr val="000000"/>
                </a:solidFill>
                <a:latin typeface="Arial Unicode MS" pitchFamily="34" charset="-122"/>
                <a:ea typeface="微软雅黑" pitchFamily="34" charset="-122"/>
              </a:rPr>
              <a:t>ONOS </a:t>
            </a:r>
            <a:r>
              <a:rPr lang="en-US" sz="1200" b="1" smtClean="0">
                <a:latin typeface="Arial Unicode MS" pitchFamily="34" charset="-122"/>
                <a:ea typeface="微软雅黑" pitchFamily="34" charset="-122"/>
              </a:rPr>
              <a:t>APIs</a:t>
            </a:r>
            <a:endParaRPr lang="en-US" sz="1200" b="1" smtClean="0">
              <a:solidFill>
                <a:srgbClr val="000000"/>
              </a:solidFill>
              <a:latin typeface="Arial Unicode MS" pitchFamily="34" charset="-122"/>
              <a:ea typeface="微软雅黑" pitchFamily="34" charset="-122"/>
            </a:endParaRPr>
          </a:p>
        </p:txBody>
      </p:sp>
      <p:sp>
        <p:nvSpPr>
          <p:cNvPr id="90" name="TextBox 76"/>
          <p:cNvSpPr txBox="1"/>
          <p:nvPr/>
        </p:nvSpPr>
        <p:spPr>
          <a:xfrm>
            <a:off x="4657753" y="4083082"/>
            <a:ext cx="994248" cy="276999"/>
          </a:xfrm>
          <a:prstGeom prst="rect">
            <a:avLst/>
          </a:prstGeom>
        </p:spPr>
        <p:txBody>
          <a:bodyPr wrap="square" rtlCol="0">
            <a:spAutoFit/>
          </a:bodyPr>
          <a:lstStyle/>
          <a:p>
            <a:r>
              <a:rPr lang="en-US" sz="1200" b="1" smtClean="0">
                <a:solidFill>
                  <a:srgbClr val="000000"/>
                </a:solidFill>
                <a:latin typeface="Arial Unicode MS" pitchFamily="34" charset="-122"/>
                <a:ea typeface="微软雅黑" pitchFamily="34" charset="-122"/>
              </a:rPr>
              <a:t>ODL </a:t>
            </a:r>
            <a:r>
              <a:rPr lang="en-US" sz="1200" b="1" smtClean="0">
                <a:latin typeface="Arial Unicode MS" pitchFamily="34" charset="-122"/>
                <a:ea typeface="微软雅黑" pitchFamily="34" charset="-122"/>
              </a:rPr>
              <a:t>APIs</a:t>
            </a:r>
            <a:endParaRPr lang="en-US" sz="1200" b="1" smtClean="0">
              <a:solidFill>
                <a:srgbClr val="000000"/>
              </a:solidFill>
              <a:latin typeface="Arial Unicode MS" pitchFamily="34" charset="-122"/>
              <a:ea typeface="微软雅黑" pitchFamily="34" charset="-122"/>
            </a:endParaRPr>
          </a:p>
        </p:txBody>
      </p:sp>
      <p:sp>
        <p:nvSpPr>
          <p:cNvPr id="91" name="TextBox 76"/>
          <p:cNvSpPr txBox="1"/>
          <p:nvPr/>
        </p:nvSpPr>
        <p:spPr>
          <a:xfrm>
            <a:off x="6795104" y="4083082"/>
            <a:ext cx="1337148" cy="276999"/>
          </a:xfrm>
          <a:prstGeom prst="rect">
            <a:avLst/>
          </a:prstGeom>
        </p:spPr>
        <p:txBody>
          <a:bodyPr wrap="square" rtlCol="0">
            <a:spAutoFit/>
          </a:bodyPr>
          <a:lstStyle/>
          <a:p>
            <a:r>
              <a:rPr lang="en-US" sz="1200" b="1" smtClean="0">
                <a:solidFill>
                  <a:srgbClr val="000000"/>
                </a:solidFill>
                <a:latin typeface="Arial Unicode MS" pitchFamily="34" charset="-122"/>
                <a:ea typeface="微软雅黑" pitchFamily="34" charset="-122"/>
              </a:rPr>
              <a:t>Proprietary </a:t>
            </a:r>
            <a:r>
              <a:rPr lang="en-US" sz="1200" b="1" smtClean="0">
                <a:latin typeface="Arial Unicode MS" pitchFamily="34" charset="-122"/>
                <a:ea typeface="微软雅黑" pitchFamily="34" charset="-122"/>
              </a:rPr>
              <a:t>APIs</a:t>
            </a:r>
            <a:endParaRPr lang="en-US" sz="1200" b="1" smtClean="0">
              <a:solidFill>
                <a:srgbClr val="000000"/>
              </a:solidFill>
              <a:latin typeface="Arial Unicode MS" pitchFamily="34" charset="-122"/>
              <a:ea typeface="微软雅黑" pitchFamily="34" charset="-122"/>
            </a:endParaRPr>
          </a:p>
        </p:txBody>
      </p:sp>
      <p:sp>
        <p:nvSpPr>
          <p:cNvPr id="92" name="Slide Number Placeholder 91"/>
          <p:cNvSpPr>
            <a:spLocks noGrp="1"/>
          </p:cNvSpPr>
          <p:nvPr>
            <p:ph type="sldNum" sz="quarter" idx="4"/>
          </p:nvPr>
        </p:nvSpPr>
        <p:spPr/>
        <p:txBody>
          <a:bodyPr/>
          <a:lstStyle/>
          <a:p>
            <a:fld id="{95FB27F1-C2FE-E646-9E41-8F3092BBAFAE}" type="slidenum">
              <a:rPr lang="en-US" smtClean="0"/>
              <a:pPr/>
              <a:t>12</a:t>
            </a:fld>
            <a:endParaRPr lang="en-US"/>
          </a:p>
        </p:txBody>
      </p:sp>
      <p:sp>
        <p:nvSpPr>
          <p:cNvPr id="93" name="Footer Placeholder 92"/>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up)">
                                      <p:cBhvr>
                                        <p:cTn id="11" dur="500"/>
                                        <p:tgtEl>
                                          <p:spTgt spid="7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up)">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up)">
                                      <p:cBhvr>
                                        <p:cTn id="21" dur="500"/>
                                        <p:tgtEl>
                                          <p:spTgt spid="75"/>
                                        </p:tgtEl>
                                      </p:cBhvr>
                                    </p:animEffect>
                                  </p:childTnLst>
                                </p:cTn>
                              </p:par>
                            </p:childTnLst>
                          </p:cTn>
                        </p:par>
                        <p:par>
                          <p:cTn id="22" fill="hold">
                            <p:stCondLst>
                              <p:cond delay="500"/>
                            </p:stCondLst>
                            <p:childTnLst>
                              <p:par>
                                <p:cTn id="23" presetID="55" presetClass="entr" presetSubtype="0" fill="hold" nodeType="afterEffect">
                                  <p:stCondLst>
                                    <p:cond delay="1000"/>
                                  </p:stCondLst>
                                  <p:childTnLst>
                                    <p:set>
                                      <p:cBhvr>
                                        <p:cTn id="24" dur="1" fill="hold">
                                          <p:stCondLst>
                                            <p:cond delay="0"/>
                                          </p:stCondLst>
                                        </p:cTn>
                                        <p:tgtEl>
                                          <p:spTgt spid="81"/>
                                        </p:tgtEl>
                                        <p:attrNameLst>
                                          <p:attrName>style.visibility</p:attrName>
                                        </p:attrNameLst>
                                      </p:cBhvr>
                                      <p:to>
                                        <p:strVal val="visible"/>
                                      </p:to>
                                    </p:set>
                                    <p:anim calcmode="lin" valueType="num">
                                      <p:cBhvr>
                                        <p:cTn id="25" dur="1000" fill="hold"/>
                                        <p:tgtEl>
                                          <p:spTgt spid="81"/>
                                        </p:tgtEl>
                                        <p:attrNameLst>
                                          <p:attrName>ppt_w</p:attrName>
                                        </p:attrNameLst>
                                      </p:cBhvr>
                                      <p:tavLst>
                                        <p:tav tm="0">
                                          <p:val>
                                            <p:strVal val="#ppt_w*0.70"/>
                                          </p:val>
                                        </p:tav>
                                        <p:tav tm="100000">
                                          <p:val>
                                            <p:strVal val="#ppt_w"/>
                                          </p:val>
                                        </p:tav>
                                      </p:tavLst>
                                    </p:anim>
                                    <p:anim calcmode="lin" valueType="num">
                                      <p:cBhvr>
                                        <p:cTn id="26" dur="1000" fill="hold"/>
                                        <p:tgtEl>
                                          <p:spTgt spid="81"/>
                                        </p:tgtEl>
                                        <p:attrNameLst>
                                          <p:attrName>ppt_h</p:attrName>
                                        </p:attrNameLst>
                                      </p:cBhvr>
                                      <p:tavLst>
                                        <p:tav tm="0">
                                          <p:val>
                                            <p:strVal val="#ppt_h"/>
                                          </p:val>
                                        </p:tav>
                                        <p:tav tm="100000">
                                          <p:val>
                                            <p:strVal val="#ppt_h"/>
                                          </p:val>
                                        </p:tav>
                                      </p:tavLst>
                                    </p:anim>
                                    <p:animEffect transition="in" filter="fade">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strips(downRigh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up)">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up)">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up)">
                                      <p:cBhvr>
                                        <p:cTn id="56" dur="500"/>
                                        <p:tgtEl>
                                          <p:spTgt spid="86"/>
                                        </p:tgtEl>
                                      </p:cBhvr>
                                    </p:animEffect>
                                  </p:childTnLst>
                                </p:cTn>
                              </p:par>
                            </p:childTnLst>
                          </p:cTn>
                        </p:par>
                        <p:par>
                          <p:cTn id="57" fill="hold">
                            <p:stCondLst>
                              <p:cond delay="500"/>
                            </p:stCondLst>
                            <p:childTnLst>
                              <p:par>
                                <p:cTn id="58" presetID="55" presetClass="entr" presetSubtype="0" fill="hold" nodeType="afterEffect">
                                  <p:stCondLst>
                                    <p:cond delay="1000"/>
                                  </p:stCondLst>
                                  <p:childTnLst>
                                    <p:set>
                                      <p:cBhvr>
                                        <p:cTn id="59" dur="1" fill="hold">
                                          <p:stCondLst>
                                            <p:cond delay="0"/>
                                          </p:stCondLst>
                                        </p:cTn>
                                        <p:tgtEl>
                                          <p:spTgt spid="87"/>
                                        </p:tgtEl>
                                        <p:attrNameLst>
                                          <p:attrName>style.visibility</p:attrName>
                                        </p:attrNameLst>
                                      </p:cBhvr>
                                      <p:to>
                                        <p:strVal val="visible"/>
                                      </p:to>
                                    </p:set>
                                    <p:anim calcmode="lin" valueType="num">
                                      <p:cBhvr>
                                        <p:cTn id="60" dur="1000" fill="hold"/>
                                        <p:tgtEl>
                                          <p:spTgt spid="87"/>
                                        </p:tgtEl>
                                        <p:attrNameLst>
                                          <p:attrName>ppt_w</p:attrName>
                                        </p:attrNameLst>
                                      </p:cBhvr>
                                      <p:tavLst>
                                        <p:tav tm="0">
                                          <p:val>
                                            <p:strVal val="#ppt_w*0.70"/>
                                          </p:val>
                                        </p:tav>
                                        <p:tav tm="100000">
                                          <p:val>
                                            <p:strVal val="#ppt_w"/>
                                          </p:val>
                                        </p:tav>
                                      </p:tavLst>
                                    </p:anim>
                                    <p:anim calcmode="lin" valueType="num">
                                      <p:cBhvr>
                                        <p:cTn id="61" dur="1000" fill="hold"/>
                                        <p:tgtEl>
                                          <p:spTgt spid="87"/>
                                        </p:tgtEl>
                                        <p:attrNameLst>
                                          <p:attrName>ppt_h</p:attrName>
                                        </p:attrNameLst>
                                      </p:cBhvr>
                                      <p:tavLst>
                                        <p:tav tm="0">
                                          <p:val>
                                            <p:strVal val="#ppt_h"/>
                                          </p:val>
                                        </p:tav>
                                        <p:tav tm="100000">
                                          <p:val>
                                            <p:strVal val="#ppt_h"/>
                                          </p:val>
                                        </p:tav>
                                      </p:tavLst>
                                    </p:anim>
                                    <p:animEffect transition="in" filter="fade">
                                      <p:cBhvr>
                                        <p:cTn id="62" dur="1000"/>
                                        <p:tgtEl>
                                          <p:spTgt spid="8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par>
                          <p:cTn id="68" fill="hold">
                            <p:stCondLst>
                              <p:cond delay="500"/>
                            </p:stCondLst>
                            <p:childTnLst>
                              <p:par>
                                <p:cTn id="69" presetID="1" presetClass="entr" presetSubtype="0" fill="hold" nodeType="afterEffect">
                                  <p:stCondLst>
                                    <p:cond delay="1000"/>
                                  </p:stCondLst>
                                  <p:childTnLst>
                                    <p:set>
                                      <p:cBhvr>
                                        <p:cTn id="7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Transport API Project Overview</a:t>
            </a:r>
            <a:endParaRPr lang="en-US"/>
          </a:p>
        </p:txBody>
      </p:sp>
      <p:sp>
        <p:nvSpPr>
          <p:cNvPr id="3" name="Content Placeholder 2"/>
          <p:cNvSpPr>
            <a:spLocks noGrp="1"/>
          </p:cNvSpPr>
          <p:nvPr>
            <p:ph idx="4294967295"/>
          </p:nvPr>
        </p:nvSpPr>
        <p:spPr>
          <a:xfrm>
            <a:off x="331773" y="981076"/>
            <a:ext cx="4199767" cy="5257884"/>
          </a:xfrm>
          <a:solidFill>
            <a:srgbClr val="66CCFF"/>
          </a:solidFill>
        </p:spPr>
        <p:txBody>
          <a:bodyPr>
            <a:normAutofit fontScale="85000" lnSpcReduction="10000"/>
          </a:bodyPr>
          <a:lstStyle/>
          <a:p>
            <a:r>
              <a:rPr lang="en-US" sz="2200" smtClean="0"/>
              <a:t>Objective – realize a software-centric approach to standardization</a:t>
            </a:r>
          </a:p>
          <a:p>
            <a:pPr lvl="1"/>
            <a:r>
              <a:rPr lang="en-US" smtClean="0"/>
              <a:t>Purpose-specific API to facilitate </a:t>
            </a:r>
            <a:r>
              <a:rPr lang="en-US" smtClean="0">
                <a:solidFill>
                  <a:srgbClr val="C00000"/>
                </a:solidFill>
              </a:rPr>
              <a:t>SDN</a:t>
            </a:r>
            <a:r>
              <a:rPr lang="en-US" smtClean="0">
                <a:solidFill>
                  <a:srgbClr val="FF0000"/>
                </a:solidFill>
              </a:rPr>
              <a:t> </a:t>
            </a:r>
            <a:r>
              <a:rPr lang="en-US" smtClean="0">
                <a:solidFill>
                  <a:srgbClr val="C00000"/>
                </a:solidFill>
              </a:rPr>
              <a:t>control of Transport </a:t>
            </a:r>
            <a:r>
              <a:rPr lang="en-US" smtClean="0"/>
              <a:t>networks</a:t>
            </a:r>
          </a:p>
          <a:p>
            <a:pPr lvl="1"/>
            <a:r>
              <a:rPr lang="en-US" smtClean="0"/>
              <a:t>Focus is on </a:t>
            </a:r>
            <a:r>
              <a:rPr lang="en-US" smtClean="0">
                <a:solidFill>
                  <a:srgbClr val="C00000"/>
                </a:solidFill>
              </a:rPr>
              <a:t>functional aspects </a:t>
            </a:r>
            <a:r>
              <a:rPr lang="en-US" smtClean="0"/>
              <a:t>of transport network control/mgmt</a:t>
            </a:r>
          </a:p>
          <a:p>
            <a:pPr lvl="1"/>
            <a:r>
              <a:rPr lang="en-US" smtClean="0"/>
              <a:t>Target is </a:t>
            </a:r>
            <a:r>
              <a:rPr lang="en-US" smtClean="0">
                <a:solidFill>
                  <a:srgbClr val="C00000"/>
                </a:solidFill>
              </a:rPr>
              <a:t>YANG &amp; JSON </a:t>
            </a:r>
            <a:r>
              <a:rPr lang="en-US" smtClean="0"/>
              <a:t>API libraries</a:t>
            </a:r>
          </a:p>
          <a:p>
            <a:pPr lvl="1"/>
            <a:r>
              <a:rPr lang="en-US" smtClean="0"/>
              <a:t>Demonstrable code</a:t>
            </a:r>
          </a:p>
          <a:p>
            <a:pPr>
              <a:spcBef>
                <a:spcPts val="1200"/>
              </a:spcBef>
            </a:pPr>
            <a:r>
              <a:rPr lang="en-US" sz="2200" smtClean="0"/>
              <a:t>Activity scoped based on use case contributions and discussions. Examples include</a:t>
            </a:r>
          </a:p>
          <a:p>
            <a:pPr lvl="1"/>
            <a:r>
              <a:rPr lang="en-US" smtClean="0"/>
              <a:t>Bandwidth on Demand</a:t>
            </a:r>
          </a:p>
          <a:p>
            <a:pPr lvl="1"/>
            <a:r>
              <a:rPr lang="en-US" smtClean="0"/>
              <a:t>E2E Connectivity Service</a:t>
            </a:r>
          </a:p>
          <a:p>
            <a:pPr lvl="1"/>
            <a:r>
              <a:rPr lang="en-US" smtClean="0"/>
              <a:t>Multi-layer Resource Optimization and Restoration</a:t>
            </a:r>
          </a:p>
          <a:p>
            <a:pPr lvl="1"/>
            <a:r>
              <a:rPr lang="en-US" smtClean="0"/>
              <a:t>Multi-Domain Topology and Monitoring</a:t>
            </a:r>
          </a:p>
          <a:p>
            <a:pPr lvl="1"/>
            <a:r>
              <a:rPr lang="en-US" smtClean="0"/>
              <a:t>Network Slicing and Virtualization</a:t>
            </a:r>
            <a:endParaRPr lang="en-US"/>
          </a:p>
        </p:txBody>
      </p:sp>
      <p:sp>
        <p:nvSpPr>
          <p:cNvPr id="4" name="Content Placeholder 3"/>
          <p:cNvSpPr>
            <a:spLocks noGrp="1"/>
          </p:cNvSpPr>
          <p:nvPr>
            <p:ph sz="half" idx="4294967295"/>
          </p:nvPr>
        </p:nvSpPr>
        <p:spPr>
          <a:xfrm>
            <a:off x="4636736" y="997259"/>
            <a:ext cx="4280687" cy="5241699"/>
          </a:xfrm>
          <a:solidFill>
            <a:srgbClr val="4A66AC"/>
          </a:solidFill>
        </p:spPr>
        <p:txBody>
          <a:bodyPr>
            <a:normAutofit fontScale="85000" lnSpcReduction="20000"/>
          </a:bodyPr>
          <a:lstStyle/>
          <a:p>
            <a:pPr>
              <a:spcBef>
                <a:spcPts val="600"/>
              </a:spcBef>
            </a:pPr>
            <a:r>
              <a:rPr lang="en-US" smtClean="0">
                <a:solidFill>
                  <a:schemeClr val="bg1"/>
                </a:solidFill>
              </a:rPr>
              <a:t>Topology Service</a:t>
            </a:r>
          </a:p>
          <a:p>
            <a:pPr lvl="1"/>
            <a:r>
              <a:rPr lang="en-US" sz="1600">
                <a:solidFill>
                  <a:schemeClr val="bg1"/>
                </a:solidFill>
              </a:rPr>
              <a:t>Retrieve Topology, Node, Link &amp; Edge-Point </a:t>
            </a:r>
            <a:r>
              <a:rPr lang="en-US" sz="1600" smtClean="0">
                <a:solidFill>
                  <a:schemeClr val="bg1"/>
                </a:solidFill>
              </a:rPr>
              <a:t>details (Across al layers)</a:t>
            </a:r>
            <a:endParaRPr lang="en-US" sz="1600">
              <a:solidFill>
                <a:schemeClr val="bg1"/>
              </a:solidFill>
            </a:endParaRPr>
          </a:p>
          <a:p>
            <a:pPr>
              <a:spcBef>
                <a:spcPts val="600"/>
              </a:spcBef>
            </a:pPr>
            <a:r>
              <a:rPr lang="en-US" smtClean="0">
                <a:solidFill>
                  <a:schemeClr val="bg1"/>
                </a:solidFill>
              </a:rPr>
              <a:t>Connectivity Service</a:t>
            </a:r>
          </a:p>
          <a:p>
            <a:pPr lvl="1"/>
            <a:r>
              <a:rPr lang="en-US" sz="1600">
                <a:solidFill>
                  <a:schemeClr val="bg1"/>
                </a:solidFill>
              </a:rPr>
              <a:t>Retrieve &amp; Request P2P, P2MP, MP2MP </a:t>
            </a:r>
            <a:r>
              <a:rPr lang="en-US" sz="1600" smtClean="0">
                <a:solidFill>
                  <a:schemeClr val="bg1"/>
                </a:solidFill>
              </a:rPr>
              <a:t>connectivity (Across all layers) </a:t>
            </a:r>
            <a:endParaRPr lang="en-US" sz="1600">
              <a:solidFill>
                <a:schemeClr val="bg1"/>
              </a:solidFill>
            </a:endParaRPr>
          </a:p>
          <a:p>
            <a:pPr>
              <a:spcBef>
                <a:spcPts val="600"/>
              </a:spcBef>
            </a:pPr>
            <a:r>
              <a:rPr lang="en-US" smtClean="0">
                <a:solidFill>
                  <a:schemeClr val="bg1"/>
                </a:solidFill>
              </a:rPr>
              <a:t>Path Computation Service</a:t>
            </a:r>
          </a:p>
          <a:p>
            <a:pPr lvl="1"/>
            <a:r>
              <a:rPr lang="en-US" sz="1600">
                <a:solidFill>
                  <a:schemeClr val="bg1"/>
                </a:solidFill>
              </a:rPr>
              <a:t>Request for Computation &amp; Optimization of paths</a:t>
            </a:r>
          </a:p>
          <a:p>
            <a:pPr>
              <a:spcBef>
                <a:spcPts val="600"/>
              </a:spcBef>
            </a:pPr>
            <a:r>
              <a:rPr lang="en-US" smtClean="0">
                <a:solidFill>
                  <a:schemeClr val="bg1"/>
                </a:solidFill>
              </a:rPr>
              <a:t>Virtual network Service</a:t>
            </a:r>
          </a:p>
          <a:p>
            <a:pPr lvl="1"/>
            <a:r>
              <a:rPr lang="en-US" sz="1600">
                <a:solidFill>
                  <a:schemeClr val="bg1"/>
                </a:solidFill>
              </a:rPr>
              <a:t>Create, Update, Delete Virtual Network topologies</a:t>
            </a:r>
          </a:p>
          <a:p>
            <a:pPr>
              <a:spcBef>
                <a:spcPts val="600"/>
              </a:spcBef>
            </a:pPr>
            <a:r>
              <a:rPr lang="en-US" smtClean="0">
                <a:solidFill>
                  <a:schemeClr val="bg1"/>
                </a:solidFill>
              </a:rPr>
              <a:t>Notification Framework</a:t>
            </a:r>
          </a:p>
          <a:p>
            <a:pPr lvl="1"/>
            <a:r>
              <a:rPr lang="en-US" sz="1600">
                <a:solidFill>
                  <a:schemeClr val="bg1"/>
                </a:solidFill>
              </a:rPr>
              <a:t>Subscription and filtering</a:t>
            </a:r>
          </a:p>
          <a:p>
            <a:pPr lvl="1"/>
            <a:r>
              <a:rPr lang="en-US" sz="1600">
                <a:solidFill>
                  <a:schemeClr val="bg1"/>
                </a:solidFill>
              </a:rPr>
              <a:t>Autonomous </a:t>
            </a:r>
            <a:r>
              <a:rPr lang="en-US" sz="1600" smtClean="0">
                <a:solidFill>
                  <a:schemeClr val="bg1"/>
                </a:solidFill>
              </a:rPr>
              <a:t>mechanism</a:t>
            </a:r>
          </a:p>
          <a:p>
            <a:pPr>
              <a:spcBef>
                <a:spcPts val="600"/>
              </a:spcBef>
            </a:pPr>
            <a:r>
              <a:rPr lang="en-US" sz="2100" smtClean="0">
                <a:solidFill>
                  <a:schemeClr val="bg1"/>
                </a:solidFill>
              </a:rPr>
              <a:t>TAPI 2.0</a:t>
            </a:r>
          </a:p>
          <a:p>
            <a:pPr lvl="1"/>
            <a:r>
              <a:rPr lang="en-US" sz="1600" smtClean="0">
                <a:solidFill>
                  <a:schemeClr val="bg1"/>
                </a:solidFill>
              </a:rPr>
              <a:t>Protection, OAM, Alarm &amp; TCAs</a:t>
            </a:r>
          </a:p>
          <a:p>
            <a:pPr lvl="1"/>
            <a:r>
              <a:rPr lang="en-US" sz="1600" smtClean="0">
                <a:solidFill>
                  <a:schemeClr val="bg1"/>
                </a:solidFill>
              </a:rPr>
              <a:t>Node Connectivity Constraints</a:t>
            </a:r>
            <a:endParaRPr lang="en-US" sz="1600">
              <a:solidFill>
                <a:schemeClr val="bg1"/>
              </a:solidFill>
            </a:endParaRPr>
          </a:p>
        </p:txBody>
      </p:sp>
      <p:sp>
        <p:nvSpPr>
          <p:cNvPr id="6" name="Slide Number Placeholder 5"/>
          <p:cNvSpPr>
            <a:spLocks noGrp="1"/>
          </p:cNvSpPr>
          <p:nvPr>
            <p:ph type="sldNum" sz="quarter" idx="4"/>
          </p:nvPr>
        </p:nvSpPr>
        <p:spPr/>
        <p:txBody>
          <a:bodyPr/>
          <a:lstStyle/>
          <a:p>
            <a:fld id="{95FB27F1-C2FE-E646-9E41-8F3092BBAFAE}" type="slidenum">
              <a:rPr lang="en-US" smtClean="0"/>
              <a:pPr/>
              <a:t>13</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5642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23097"/>
            <a:ext cx="8229600" cy="503238"/>
          </a:xfrm>
        </p:spPr>
        <p:txBody>
          <a:bodyPr/>
          <a:lstStyle/>
          <a:p>
            <a:r>
              <a:rPr lang="en-US" smtClean="0"/>
              <a:t>ONF Transport – API &amp; Interfaces:</a:t>
            </a:r>
            <a:br>
              <a:rPr lang="en-US" smtClean="0"/>
            </a:br>
            <a:r>
              <a:rPr lang="en-US" smtClean="0"/>
              <a:t> Functional Architecture</a:t>
            </a:r>
            <a:endParaRPr lang="en-US"/>
          </a:p>
        </p:txBody>
      </p:sp>
      <p:grpSp>
        <p:nvGrpSpPr>
          <p:cNvPr id="116" name="Group 116"/>
          <p:cNvGrpSpPr/>
          <p:nvPr/>
        </p:nvGrpSpPr>
        <p:grpSpPr>
          <a:xfrm>
            <a:off x="408648" y="1728502"/>
            <a:ext cx="8077200" cy="3856846"/>
            <a:chOff x="372790" y="846118"/>
            <a:chExt cx="8183570" cy="4668041"/>
          </a:xfrm>
        </p:grpSpPr>
        <p:sp>
          <p:nvSpPr>
            <p:cNvPr id="117" name="Rounded Rectangle 116"/>
            <p:cNvSpPr/>
            <p:nvPr/>
          </p:nvSpPr>
          <p:spPr>
            <a:xfrm>
              <a:off x="372790" y="2030599"/>
              <a:ext cx="8183570" cy="2327341"/>
            </a:xfrm>
            <a:prstGeom prst="roundRect">
              <a:avLst/>
            </a:prstGeom>
            <a:solidFill>
              <a:sysClr val="window" lastClr="FFFFFF">
                <a:lumMod val="95000"/>
              </a:sysClr>
            </a:solidFill>
            <a:ln w="19050" cap="flat" cmpd="sng" algn="ctr">
              <a:solidFill>
                <a:srgbClr val="297FD5">
                  <a:lumMod val="60000"/>
                  <a:lumOff val="40000"/>
                </a:srgbClr>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18" name="Rounded Rectangle 117"/>
            <p:cNvSpPr/>
            <p:nvPr/>
          </p:nvSpPr>
          <p:spPr>
            <a:xfrm>
              <a:off x="544602" y="2837828"/>
              <a:ext cx="1382358" cy="533556"/>
            </a:xfrm>
            <a:prstGeom prst="roundRect">
              <a:avLst/>
            </a:prstGeom>
            <a:solidFill>
              <a:srgbClr val="00AAAD"/>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Topology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19" name="Rounded Rectangle 118"/>
            <p:cNvSpPr/>
            <p:nvPr/>
          </p:nvSpPr>
          <p:spPr>
            <a:xfrm>
              <a:off x="2079360" y="2864159"/>
              <a:ext cx="1421282" cy="507225"/>
            </a:xfrm>
            <a:prstGeom prst="roundRect">
              <a:avLst/>
            </a:prstGeom>
            <a:solidFill>
              <a:srgbClr val="3EBBF0">
                <a:lumMod val="60000"/>
                <a:lumOff val="4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Connectivity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0" name="Rounded Rectangle 119"/>
            <p:cNvSpPr/>
            <p:nvPr/>
          </p:nvSpPr>
          <p:spPr>
            <a:xfrm>
              <a:off x="3679560" y="2867693"/>
              <a:ext cx="1680002" cy="533556"/>
            </a:xfrm>
            <a:prstGeom prst="roundRect">
              <a:avLst/>
            </a:prstGeom>
            <a:solidFill>
              <a:srgbClr val="FFCCCC"/>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Path Computation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1" name="Rounded Rectangle 120"/>
            <p:cNvSpPr/>
            <p:nvPr/>
          </p:nvSpPr>
          <p:spPr>
            <a:xfrm>
              <a:off x="544601" y="3604425"/>
              <a:ext cx="7810181" cy="360415"/>
            </a:xfrm>
            <a:prstGeom prst="roundRect">
              <a:avLst/>
            </a:prstGeom>
            <a:solidFill>
              <a:sysClr val="window" lastClr="FFFFFF">
                <a:alpha val="50196"/>
              </a:sys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Shared Network Information Context </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2" name="Rounded Rectangle 121"/>
            <p:cNvSpPr/>
            <p:nvPr/>
          </p:nvSpPr>
          <p:spPr>
            <a:xfrm>
              <a:off x="5487307" y="2867693"/>
              <a:ext cx="1468853" cy="545924"/>
            </a:xfrm>
            <a:prstGeom prst="roundRect">
              <a:avLst/>
            </a:prstGeom>
            <a:solidFill>
              <a:srgbClr val="CCFF99"/>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Virtual Network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3" name="Rounded Rectangle 122"/>
            <p:cNvSpPr/>
            <p:nvPr/>
          </p:nvSpPr>
          <p:spPr>
            <a:xfrm>
              <a:off x="7055344" y="2878295"/>
              <a:ext cx="1299439" cy="537090"/>
            </a:xfrm>
            <a:prstGeom prst="roundRect">
              <a:avLst/>
            </a:prstGeom>
            <a:solidFill>
              <a:srgbClr val="FFFF99"/>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Notification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4" name="Up-Down Arrow 15"/>
            <p:cNvSpPr/>
            <p:nvPr/>
          </p:nvSpPr>
          <p:spPr>
            <a:xfrm>
              <a:off x="4640244" y="4436560"/>
              <a:ext cx="258516" cy="525001"/>
            </a:xfrm>
            <a:prstGeom prst="upDownArrow">
              <a:avLst/>
            </a:prstGeom>
            <a:solidFill>
              <a:srgbClr val="4A66AC">
                <a:lumMod val="40000"/>
                <a:lumOff val="6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5" name="Oval 16"/>
            <p:cNvSpPr/>
            <p:nvPr/>
          </p:nvSpPr>
          <p:spPr>
            <a:xfrm>
              <a:off x="2594343" y="1929964"/>
              <a:ext cx="391316" cy="176109"/>
            </a:xfrm>
            <a:prstGeom prst="ellipse">
              <a:avLst/>
            </a:prstGeom>
            <a:solidFill>
              <a:srgbClr val="3EBBF0">
                <a:lumMod val="60000"/>
                <a:lumOff val="4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6" name="Oval 17"/>
            <p:cNvSpPr/>
            <p:nvPr/>
          </p:nvSpPr>
          <p:spPr>
            <a:xfrm>
              <a:off x="6026075" y="1948833"/>
              <a:ext cx="391316" cy="176109"/>
            </a:xfrm>
            <a:prstGeom prst="ellipse">
              <a:avLst/>
            </a:prstGeom>
            <a:solidFill>
              <a:srgbClr val="99FF66"/>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7" name="Oval 18"/>
            <p:cNvSpPr/>
            <p:nvPr/>
          </p:nvSpPr>
          <p:spPr>
            <a:xfrm>
              <a:off x="4323903" y="1920720"/>
              <a:ext cx="391316" cy="176109"/>
            </a:xfrm>
            <a:prstGeom prst="ellipse">
              <a:avLst/>
            </a:prstGeom>
            <a:solidFill>
              <a:srgbClr val="9D90A0">
                <a:lumMod val="40000"/>
                <a:lumOff val="6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8" name="Oval 19"/>
            <p:cNvSpPr/>
            <p:nvPr/>
          </p:nvSpPr>
          <p:spPr>
            <a:xfrm>
              <a:off x="7509405" y="1948833"/>
              <a:ext cx="391316" cy="176109"/>
            </a:xfrm>
            <a:prstGeom prst="ellipse">
              <a:avLst/>
            </a:prstGeom>
            <a:solidFill>
              <a:srgbClr val="FFFF00"/>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9" name="Oval 21"/>
            <p:cNvSpPr/>
            <p:nvPr/>
          </p:nvSpPr>
          <p:spPr>
            <a:xfrm>
              <a:off x="1040123" y="1948833"/>
              <a:ext cx="391316" cy="176109"/>
            </a:xfrm>
            <a:prstGeom prst="ellipse">
              <a:avLst/>
            </a:prstGeom>
            <a:solidFill>
              <a:srgbClr val="00AAAD"/>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30" name="Rectangle 28"/>
            <p:cNvSpPr/>
            <p:nvPr/>
          </p:nvSpPr>
          <p:spPr>
            <a:xfrm>
              <a:off x="2155560" y="5191838"/>
              <a:ext cx="2088942" cy="322321"/>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1" name="Rectangle 29"/>
            <p:cNvSpPr/>
            <p:nvPr/>
          </p:nvSpPr>
          <p:spPr>
            <a:xfrm>
              <a:off x="2213530" y="5113219"/>
              <a:ext cx="216700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2" name="Rectangle 30"/>
            <p:cNvSpPr/>
            <p:nvPr/>
          </p:nvSpPr>
          <p:spPr>
            <a:xfrm>
              <a:off x="2275126" y="5009260"/>
              <a:ext cx="2303737" cy="339819"/>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Network Resource Groups</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3" name="Rectangle 34"/>
            <p:cNvSpPr/>
            <p:nvPr/>
          </p:nvSpPr>
          <p:spPr>
            <a:xfrm>
              <a:off x="5127360" y="5144140"/>
              <a:ext cx="1999939"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4" name="Rectangle 35"/>
            <p:cNvSpPr/>
            <p:nvPr/>
          </p:nvSpPr>
          <p:spPr>
            <a:xfrm>
              <a:off x="5185330" y="5065520"/>
              <a:ext cx="212313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5" name="Rectangle 36"/>
            <p:cNvSpPr/>
            <p:nvPr/>
          </p:nvSpPr>
          <p:spPr>
            <a:xfrm>
              <a:off x="5246929" y="4986900"/>
              <a:ext cx="2191975"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SDN Controller</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6" name="Rectangle 43"/>
            <p:cNvSpPr/>
            <p:nvPr/>
          </p:nvSpPr>
          <p:spPr>
            <a:xfrm>
              <a:off x="4916636" y="1003356"/>
              <a:ext cx="1999939"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7" name="Rectangle 44"/>
            <p:cNvSpPr/>
            <p:nvPr/>
          </p:nvSpPr>
          <p:spPr>
            <a:xfrm>
              <a:off x="4974606" y="924738"/>
              <a:ext cx="212313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8" name="Rectangle 45"/>
            <p:cNvSpPr/>
            <p:nvPr/>
          </p:nvSpPr>
          <p:spPr>
            <a:xfrm>
              <a:off x="5036205" y="846118"/>
              <a:ext cx="2191975"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SDN Controller</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9" name="Rectangle 46"/>
            <p:cNvSpPr/>
            <p:nvPr/>
          </p:nvSpPr>
          <p:spPr>
            <a:xfrm>
              <a:off x="2155560" y="1003357"/>
              <a:ext cx="1999939"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40" name="Rectangle 47"/>
            <p:cNvSpPr/>
            <p:nvPr/>
          </p:nvSpPr>
          <p:spPr>
            <a:xfrm>
              <a:off x="2213530" y="924738"/>
              <a:ext cx="212313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41" name="Rectangle 48"/>
            <p:cNvSpPr/>
            <p:nvPr/>
          </p:nvSpPr>
          <p:spPr>
            <a:xfrm>
              <a:off x="2275129" y="846118"/>
              <a:ext cx="2191975"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Application</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cxnSp>
          <p:nvCxnSpPr>
            <p:cNvPr id="142" name="Straight Connector 104"/>
            <p:cNvCxnSpPr/>
            <p:nvPr/>
          </p:nvCxnSpPr>
          <p:spPr>
            <a:xfrm>
              <a:off x="7705063" y="2124942"/>
              <a:ext cx="1" cy="753353"/>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3" name="Straight Connector 107"/>
            <p:cNvCxnSpPr/>
            <p:nvPr/>
          </p:nvCxnSpPr>
          <p:spPr>
            <a:xfrm>
              <a:off x="1235781" y="2124942"/>
              <a:ext cx="0" cy="712886"/>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4" name="Straight Connector 111"/>
            <p:cNvCxnSpPr/>
            <p:nvPr/>
          </p:nvCxnSpPr>
          <p:spPr>
            <a:xfrm>
              <a:off x="6221733" y="2124942"/>
              <a:ext cx="1" cy="742751"/>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5" name="Straight Connector 114"/>
            <p:cNvCxnSpPr/>
            <p:nvPr/>
          </p:nvCxnSpPr>
          <p:spPr>
            <a:xfrm>
              <a:off x="4519561" y="2096829"/>
              <a:ext cx="0" cy="770864"/>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6" name="Straight Connector 117"/>
            <p:cNvCxnSpPr/>
            <p:nvPr/>
          </p:nvCxnSpPr>
          <p:spPr>
            <a:xfrm>
              <a:off x="2790001" y="2106073"/>
              <a:ext cx="0" cy="758086"/>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sp>
          <p:nvSpPr>
            <p:cNvPr id="147" name="Rectangle 118"/>
            <p:cNvSpPr/>
            <p:nvPr/>
          </p:nvSpPr>
          <p:spPr>
            <a:xfrm>
              <a:off x="783961" y="1920720"/>
              <a:ext cx="7391400" cy="282842"/>
            </a:xfrm>
            <a:prstGeom prst="rect">
              <a:avLst/>
            </a:prstGeom>
            <a:solidFill>
              <a:srgbClr val="CCECFF">
                <a:alpha val="49804"/>
              </a:srgbClr>
            </a:solidFill>
            <a:ln w="19050" cap="flat" cmpd="sng" algn="ctr">
              <a:solidFill>
                <a:srgbClr val="C0000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48" name="Rectangle 134"/>
            <p:cNvSpPr/>
            <p:nvPr/>
          </p:nvSpPr>
          <p:spPr>
            <a:xfrm>
              <a:off x="5297784" y="4528681"/>
              <a:ext cx="1829515" cy="282842"/>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Transport API</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49" name="Up-Down Arrow 15"/>
            <p:cNvSpPr/>
            <p:nvPr/>
          </p:nvSpPr>
          <p:spPr>
            <a:xfrm>
              <a:off x="4517760" y="1346197"/>
              <a:ext cx="258516" cy="525001"/>
            </a:xfrm>
            <a:prstGeom prst="upDownArrow">
              <a:avLst/>
            </a:prstGeom>
            <a:solidFill>
              <a:srgbClr val="4A66AC">
                <a:lumMod val="40000"/>
                <a:lumOff val="6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50" name="TextBox 121"/>
            <p:cNvSpPr txBox="1"/>
            <p:nvPr/>
          </p:nvSpPr>
          <p:spPr>
            <a:xfrm>
              <a:off x="4696185" y="1407079"/>
              <a:ext cx="1134217" cy="33525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Transport API</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51" name="Rectangle 134"/>
            <p:cNvSpPr/>
            <p:nvPr/>
          </p:nvSpPr>
          <p:spPr>
            <a:xfrm>
              <a:off x="1926960" y="4528681"/>
              <a:ext cx="2788259" cy="282842"/>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SBIs (e.g. TL1, </a:t>
              </a:r>
              <a:r>
                <a:rPr kumimoji="0" lang="en-US" sz="1200" b="0" i="0" u="none" strike="noStrike" kern="1200" cap="none" spc="0" normalizeH="0" baseline="0" noProof="0" err="1"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Openflow</a:t>
              </a: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 Optical, etc)</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grpSp>
      <p:sp>
        <p:nvSpPr>
          <p:cNvPr id="39" name="Slide Number Placeholder 38"/>
          <p:cNvSpPr>
            <a:spLocks noGrp="1"/>
          </p:cNvSpPr>
          <p:nvPr>
            <p:ph type="sldNum" sz="quarter" idx="4"/>
          </p:nvPr>
        </p:nvSpPr>
        <p:spPr/>
        <p:txBody>
          <a:bodyPr/>
          <a:lstStyle/>
          <a:p>
            <a:fld id="{95FB27F1-C2FE-E646-9E41-8F3092BBAFAE}" type="slidenum">
              <a:rPr lang="en-US" smtClean="0"/>
              <a:pPr/>
              <a:t>14</a:t>
            </a:fld>
            <a:endParaRPr lang="en-US"/>
          </a:p>
        </p:txBody>
      </p:sp>
      <p:sp>
        <p:nvSpPr>
          <p:cNvPr id="40" name="Footer Placeholder 3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3362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TAPI Concepts Overview</a:t>
            </a:r>
            <a:endParaRPr lang="en-US"/>
          </a:p>
        </p:txBody>
      </p:sp>
      <p:sp>
        <p:nvSpPr>
          <p:cNvPr id="5" name="Content Placeholder 5"/>
          <p:cNvSpPr txBox="1">
            <a:spLocks/>
          </p:cNvSpPr>
          <p:nvPr/>
        </p:nvSpPr>
        <p:spPr>
          <a:xfrm>
            <a:off x="315589" y="900155"/>
            <a:ext cx="8529006" cy="5256213"/>
          </a:xfrm>
          <a:prstGeom prst="rect">
            <a:avLst/>
          </a:prstGeom>
        </p:spPr>
        <p:txBody>
          <a:bodyPr/>
          <a:lstStyle/>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All TAPI interaction between an API provider (e.g. SDN Controller) and an API Client (e.g. Application, Orchestrator or SDN Controller) occur within a shared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Context</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TAPI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Context</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is defined by a set of </a:t>
            </a:r>
            <a:r>
              <a:rPr kumimoji="0" lang="en-US" sz="1800" b="0" i="1" u="none" strike="noStrike" kern="0" cap="none" spc="0" normalizeH="0" baseline="0" noProof="0" dirty="0" err="1" smtClean="0">
                <a:ln>
                  <a:noFill/>
                </a:ln>
                <a:solidFill>
                  <a:srgbClr val="FF0000"/>
                </a:solidFill>
                <a:effectLst/>
                <a:uLnTx/>
                <a:uFillTx/>
                <a:latin typeface="Gill Sans MT" pitchFamily="34" charset="0"/>
                <a:ea typeface="+mn-ea"/>
                <a:cs typeface="Arial" pitchFamily="34" charset="0"/>
              </a:rPr>
              <a:t>ServiceEndPoints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(and some policy)</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ServiceEndPoints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enable requesting of TAPI Services (e.g.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ConnectivityService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between them.</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With reference to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ConnectivityServices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ServiceEndPoint</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conceptually represents a pool of “potential”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ConnectionEndPoints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 TAPI provider may expose </a:t>
            </a:r>
            <a:r>
              <a:rPr kumimoji="0" lang="en-US" sz="1800" b="0" i="0" u="sng"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one or more</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abstract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Topology</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within the shared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Context</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These topologies </a:t>
            </a:r>
            <a:r>
              <a:rPr kumimoji="0" lang="en-US" sz="1600" b="0" i="0" u="sng" strike="noStrike" kern="0" cap="none" spc="0" normalizeH="0" baseline="0" noProof="0" dirty="0" smtClean="0">
                <a:ln>
                  <a:noFill/>
                </a:ln>
                <a:solidFill>
                  <a:schemeClr val="tx1"/>
                </a:solidFill>
                <a:effectLst/>
                <a:uLnTx/>
                <a:uFillTx/>
                <a:latin typeface="Gill Sans MT" pitchFamily="34" charset="0"/>
                <a:cs typeface="Arial" pitchFamily="34" charset="0"/>
              </a:rPr>
              <a:t>may or may-not </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map 1-to-1 to a provider’s internal topology.</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Topology</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is expressed in terms of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Nodes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and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Links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between them.</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Links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terminate on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NodeEdgePoints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Nodes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aggregate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NodeEdgePoint</a:t>
            </a:r>
            <a:endPar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endParaRP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NodeEdgePoint</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and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ConnectionEndPoints</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  </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have a server-client/</a:t>
            </a:r>
            <a:r>
              <a:rPr kumimoji="0" lang="en-US" sz="1600" b="0" i="0" u="none" strike="noStrike" kern="0" cap="none" spc="0" normalizeH="0" baseline="0" noProof="0" dirty="0" err="1" smtClean="0">
                <a:ln>
                  <a:noFill/>
                </a:ln>
                <a:solidFill>
                  <a:schemeClr val="tx1"/>
                </a:solidFill>
                <a:effectLst/>
                <a:uLnTx/>
                <a:uFillTx/>
                <a:latin typeface="Gill Sans MT" pitchFamily="34" charset="0"/>
                <a:cs typeface="Arial" pitchFamily="34" charset="0"/>
              </a:rPr>
              <a:t>mux-demux</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etc relationship in terms of data-plane signal hierarchy</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TAPI provider creates(provisions) one or more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Connections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in response to a successful </a:t>
            </a:r>
            <a:r>
              <a:rPr kumimoji="0" lang="en-US" sz="1800" b="0" i="1" u="none" strike="noStrike" kern="0" cap="none" spc="0" normalizeH="0" baseline="0" noProof="0" dirty="0" err="1" smtClean="0">
                <a:ln>
                  <a:noFill/>
                </a:ln>
                <a:solidFill>
                  <a:srgbClr val="FF0000"/>
                </a:solidFill>
                <a:effectLst/>
                <a:uLnTx/>
                <a:uFillTx/>
                <a:latin typeface="Gill Sans MT" pitchFamily="34" charset="0"/>
                <a:ea typeface="+mn-ea"/>
                <a:cs typeface="Arial" pitchFamily="34" charset="0"/>
              </a:rPr>
              <a:t>ConnectivityService</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request between a set of </a:t>
            </a:r>
            <a:r>
              <a:rPr kumimoji="0" lang="en-US" sz="1800" b="0" i="0" u="sng"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2 or more</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t>
            </a:r>
            <a:r>
              <a:rPr kumimoji="0" lang="en-US" sz="1800" b="0" i="1" u="none" strike="noStrike" kern="0" cap="none" spc="0" normalizeH="0" baseline="0" noProof="0" dirty="0" err="1" smtClean="0">
                <a:ln>
                  <a:noFill/>
                </a:ln>
                <a:solidFill>
                  <a:srgbClr val="FF0000"/>
                </a:solidFill>
                <a:effectLst/>
                <a:uLnTx/>
                <a:uFillTx/>
                <a:latin typeface="Gill Sans MT" pitchFamily="34" charset="0"/>
                <a:ea typeface="+mn-ea"/>
                <a:cs typeface="Arial" pitchFamily="34" charset="0"/>
              </a:rPr>
              <a:t>ServiceEndPoints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ConnectionEndPoints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encapsulate information related to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at the ingress/egress points of every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Node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that the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traverses in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Topology</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Knowledge of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Topology</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is needed to understand the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Route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of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Route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of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is described as a list (series) of lower-level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Connections</a:t>
            </a:r>
            <a:endParaRPr kumimoji="0" lang="en-US" sz="1800" b="0" i="0" u="none" strike="noStrike" kern="0" cap="none" spc="0" normalizeH="0" baseline="0" noProof="0" dirty="0">
              <a:ln>
                <a:noFill/>
              </a:ln>
              <a:solidFill>
                <a:schemeClr val="tx1"/>
              </a:solidFill>
              <a:effectLst/>
              <a:uLnTx/>
              <a:uFillTx/>
              <a:latin typeface="Gill Sans MT" pitchFamily="34" charset="0"/>
              <a:cs typeface="Arial" pitchFamily="34" charset="0"/>
            </a:endParaRPr>
          </a:p>
        </p:txBody>
      </p:sp>
      <p:sp>
        <p:nvSpPr>
          <p:cNvPr id="6" name="Slide Number Placeholder 5"/>
          <p:cNvSpPr>
            <a:spLocks noGrp="1"/>
          </p:cNvSpPr>
          <p:nvPr>
            <p:ph type="sldNum" sz="quarter" idx="4"/>
          </p:nvPr>
        </p:nvSpPr>
        <p:spPr/>
        <p:txBody>
          <a:bodyPr/>
          <a:lstStyle/>
          <a:p>
            <a:fld id="{95FB27F1-C2FE-E646-9E41-8F3092BBAFAE}" type="slidenum">
              <a:rPr lang="en-US" smtClean="0"/>
              <a:pPr/>
              <a:t>15</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TAPI Interface Overview</a:t>
            </a:r>
            <a:endParaRPr lang="en-US"/>
          </a:p>
        </p:txBody>
      </p:sp>
      <p:sp>
        <p:nvSpPr>
          <p:cNvPr id="7" name="Content Placeholder 3"/>
          <p:cNvSpPr txBox="1">
            <a:spLocks/>
          </p:cNvSpPr>
          <p:nvPr/>
        </p:nvSpPr>
        <p:spPr>
          <a:xfrm>
            <a:off x="356050" y="990600"/>
            <a:ext cx="8439992" cy="5181600"/>
          </a:xfrm>
          <a:prstGeom prst="rect">
            <a:avLst/>
          </a:prstGeom>
        </p:spPr>
        <p:txBody>
          <a:bodyPr>
            <a:normAutofit fontScale="92500" lnSpcReduction="1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TAPI SDK 1.0 is an initial release that targets interfaces to key Transport SDN controller functions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endPar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Topology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Retrieve Topology, Node, Link &amp; Edge-Point details – (L0-L2) layers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Connectivity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Retrieve &amp; Request P2P, P2MP, MP2MP connectivity - (L0-L2) layers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Path Computation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Request for Computation &amp; Optimization of paths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Virtual Network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Create, Update, Delete Virtual Network topologies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Notification Framework</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Subscription and filtering</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Autonomous mechanism</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endParaRPr kumimoji="0" lang="en-US" sz="2000" b="0" i="0" u="none" strike="noStrike" kern="0" cap="none" spc="0" normalizeH="0" baseline="0" noProof="0">
              <a:ln>
                <a:noFill/>
              </a:ln>
              <a:solidFill>
                <a:schemeClr val="tx1"/>
              </a:solidFill>
              <a:effectLst/>
              <a:uLnTx/>
              <a:uFillTx/>
              <a:latin typeface="Gill Sans MT" pitchFamily="34" charset="0"/>
              <a:ea typeface="+mn-ea"/>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16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T-API Shared Context</a:t>
            </a:r>
            <a:endParaRPr lang="en-US"/>
          </a:p>
        </p:txBody>
      </p:sp>
      <p:sp>
        <p:nvSpPr>
          <p:cNvPr id="9" name="Content Placeholder 6"/>
          <p:cNvSpPr txBox="1">
            <a:spLocks/>
          </p:cNvSpPr>
          <p:nvPr/>
        </p:nvSpPr>
        <p:spPr bwMode="auto">
          <a:xfrm>
            <a:off x="298916" y="1020481"/>
            <a:ext cx="8543925" cy="51529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Shared Context – entire context for the T-API Provider &amp; Client interaction</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Context for Topology, Connectivity, Path Computation, Virtual Network and Notification Service APIs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Defined by set of</a:t>
            </a:r>
            <a:r>
              <a:rPr kumimoji="0" lang="en-US" sz="1800" b="0" i="0" u="none" strike="noStrike" kern="0" cap="none" spc="0" normalizeH="0" baseline="0" noProof="0" smtClean="0">
                <a:ln>
                  <a:noFill/>
                </a:ln>
                <a:solidFill>
                  <a:srgbClr val="FF0000"/>
                </a:solidFill>
                <a:effectLst/>
                <a:uLnTx/>
                <a:uFillTx/>
                <a:latin typeface="Gill Sans MT" pitchFamily="34" charset="0"/>
                <a:cs typeface="Arial" pitchFamily="34" charset="0"/>
              </a:rPr>
              <a:t>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Service-End-Points</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Includes </a:t>
            </a:r>
            <a:r>
              <a:rPr kumimoji="0" lang="en-US" sz="1800" b="1" i="1" u="none" strike="noStrike" kern="0" cap="none" spc="0" normalizeH="0" baseline="0" noProof="0" smtClean="0">
                <a:ln>
                  <a:noFill/>
                </a:ln>
                <a:solidFill>
                  <a:schemeClr val="tx1"/>
                </a:solidFill>
                <a:effectLst/>
                <a:uLnTx/>
                <a:uFillTx/>
                <a:latin typeface="Gill Sans MT" pitchFamily="34" charset="0"/>
                <a:cs typeface="Arial" pitchFamily="34" charset="0"/>
              </a:rPr>
              <a:t>one or more top-level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Topologies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within the shared context that are</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Either statically assigned by the Provider</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Or dynamically created by the Client using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Virtual Network Service</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API </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Defined by a set of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Nodes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and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Links</a:t>
            </a:r>
            <a:endPar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A</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 Node </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aggregates</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 Node-Edge-Points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Link </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terminates on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Node-Edge-Points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A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Node</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can encompass an </a:t>
            </a:r>
            <a:r>
              <a:rPr kumimoji="0" lang="en-US" sz="1700" b="1" i="1" u="none" strike="noStrike" kern="0" cap="none" spc="0" normalizeH="0" baseline="0" noProof="0" smtClean="0">
                <a:ln>
                  <a:noFill/>
                </a:ln>
                <a:solidFill>
                  <a:schemeClr val="tx1"/>
                </a:solidFill>
                <a:effectLst/>
                <a:uLnTx/>
                <a:uFillTx/>
                <a:latin typeface="Gill Sans MT" pitchFamily="34" charset="0"/>
                <a:cs typeface="Arial" pitchFamily="34" charset="0"/>
              </a:rPr>
              <a:t>internal</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Topology</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and be recursively decomposed into its </a:t>
            </a:r>
            <a:r>
              <a:rPr kumimoji="0" lang="en-US" sz="1700" b="1" i="1" u="none" strike="noStrike" kern="0" cap="none" spc="0" normalizeH="0" baseline="0" noProof="0" smtClean="0">
                <a:ln>
                  <a:noFill/>
                </a:ln>
                <a:solidFill>
                  <a:schemeClr val="tx1"/>
                </a:solidFill>
                <a:effectLst/>
                <a:uLnTx/>
                <a:uFillTx/>
                <a:latin typeface="Gill Sans MT" pitchFamily="34" charset="0"/>
                <a:cs typeface="Arial" pitchFamily="34" charset="0"/>
              </a:rPr>
              <a:t>lower-level</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 Nodes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and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Links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Provides scope for control (create/update/delete) of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Connections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(and its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Connection-End-Points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using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Connectivity Service</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APIs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Utilizes one or more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shared namespace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Setup &amp; requirements of shared context depends on offline negotiation/agreement between TAPI provider &amp; its client</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Determines type and degree of abstraction that is provided</a:t>
            </a:r>
            <a:endParaRPr kumimoji="0" lang="en-US" sz="1600" b="1" i="0" u="none" strike="noStrike" kern="0" cap="none" spc="0" normalizeH="0" baseline="0" noProof="0" smtClean="0">
              <a:ln>
                <a:noFill/>
              </a:ln>
              <a:solidFill>
                <a:srgbClr val="FF0000"/>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Must not be confused with API provider’s or client’s internal context</a:t>
            </a:r>
            <a:endParaRPr kumimoji="0" lang="en-US" sz="2000" b="0" i="0" u="none" strike="noStrike" kern="0" cap="none" spc="0" normalizeH="0" baseline="0" noProof="0">
              <a:ln>
                <a:noFill/>
              </a:ln>
              <a:solidFill>
                <a:schemeClr val="tx1"/>
              </a:solidFill>
              <a:effectLst/>
              <a:uLnTx/>
              <a:uFillTx/>
              <a:latin typeface="Gill Sans MT" pitchFamily="34" charset="0"/>
              <a:ea typeface="+mn-ea"/>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17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7942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Topology Service (Retrieval APIs only)</a:t>
            </a:r>
            <a:endParaRPr lang="en-US"/>
          </a:p>
        </p:txBody>
      </p:sp>
      <p:sp>
        <p:nvSpPr>
          <p:cNvPr id="14" name="Content Placeholder 3"/>
          <p:cNvSpPr txBox="1">
            <a:spLocks/>
          </p:cNvSpPr>
          <p:nvPr/>
        </p:nvSpPr>
        <p:spPr>
          <a:xfrm>
            <a:off x="307497" y="972590"/>
            <a:ext cx="8520914" cy="5544590"/>
          </a:xfrm>
          <a:prstGeom prst="rect">
            <a:avLst/>
          </a:prstGeom>
        </p:spPr>
        <p:txBody>
          <a:bodyPr>
            <a:normAutofit fontScale="85000" lnSpcReduction="2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Topology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Topology</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r>
              <a:rPr kumimoji="0" lang="en-US" sz="12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lower-level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&amp;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Links </a:t>
            </a:r>
            <a:r>
              <a:rPr kumimoji="0" lang="en-US" sz="11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encompassed by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Topology</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1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endParaRPr kumimoji="0" lang="en-US" sz="14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Node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r>
              <a:rPr kumimoji="0" lang="en-US" sz="12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aggregated by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also includes attributes representing the identification, naming, states and forwarding capabilities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1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endParaRPr kumimoji="0" lang="en-US" sz="14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Link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terminating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associated by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Node-Edge-Point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currently does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NOT</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include reference to mapped/contained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Service-End-Points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or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Connection-End-Points</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TAPI </a:t>
            </a:r>
            <a:r>
              <a:rPr kumimoji="0" lang="en-US" sz="1600" b="0" i="1" u="none" strike="noStrike" kern="0" cap="none" spc="0" normalizeH="0" baseline="0" noProof="0" smtClean="0">
                <a:ln>
                  <a:noFill/>
                </a:ln>
                <a:solidFill>
                  <a:schemeClr val="tx1"/>
                </a:solidFill>
                <a:effectLst/>
                <a:uLnTx/>
                <a:uFillTx/>
                <a:latin typeface="Gill Sans MT" pitchFamily="34" charset="0"/>
                <a:cs typeface="Arial" pitchFamily="34" charset="0"/>
              </a:rPr>
              <a:t>Service-End-Point/Connection-End-Point </a:t>
            </a: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instead have references to the associated </a:t>
            </a:r>
            <a:r>
              <a:rPr kumimoji="0" lang="en-US" sz="16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All of the APIs support a retrieve-scope Filter: </a:t>
            </a:r>
            <a:r>
              <a:rPr kumimoji="0" lang="en-US" sz="2000" b="0" i="1"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Layer-Protocol</a:t>
            </a: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 List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If set, API call will return output that is relevant to the specified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Layer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only</a:t>
            </a:r>
            <a:endParaRPr kumimoji="0" lang="en-US" sz="1800" b="0" i="0" u="none" strike="noStrike" kern="0" cap="none" spc="0" normalizeH="0" baseline="0" noProof="0">
              <a:ln>
                <a:noFill/>
              </a:ln>
              <a:solidFill>
                <a:schemeClr val="tx1"/>
              </a:solidFill>
              <a:effectLst/>
              <a:uLnTx/>
              <a:uFillTx/>
              <a:latin typeface="Gill Sans MT" pitchFamily="34" charset="0"/>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18</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698927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Connectivity Service (Retrieval API)</a:t>
            </a:r>
            <a:endParaRPr lang="en-US"/>
          </a:p>
        </p:txBody>
      </p:sp>
      <p:sp>
        <p:nvSpPr>
          <p:cNvPr id="4" name="Content Placeholder 3"/>
          <p:cNvSpPr>
            <a:spLocks noGrp="1"/>
          </p:cNvSpPr>
          <p:nvPr>
            <p:ph idx="4294967295"/>
          </p:nvPr>
        </p:nvSpPr>
        <p:spPr>
          <a:xfrm>
            <a:off x="485522" y="892063"/>
            <a:ext cx="8229600" cy="5573474"/>
          </a:xfrm>
        </p:spPr>
        <p:txBody>
          <a:bodyPr>
            <a:normAutofit fontScale="70000" lnSpcReduction="20000"/>
          </a:bodyPr>
          <a:lstStyle/>
          <a:p>
            <a:r>
              <a:rPr lang="en-US" b="1" smtClean="0">
                <a:solidFill>
                  <a:srgbClr val="FF0000"/>
                </a:solidFill>
              </a:rPr>
              <a:t>Get Connectivity Service-End-Point List</a:t>
            </a:r>
          </a:p>
          <a:p>
            <a:pPr lvl="1"/>
            <a:r>
              <a:rPr lang="en-US" smtClean="0"/>
              <a:t>Returns list of </a:t>
            </a:r>
            <a:r>
              <a:rPr lang="en-US" i="1" smtClean="0"/>
              <a:t>ServiceEndPoints</a:t>
            </a:r>
            <a:r>
              <a:rPr lang="en-US" smtClean="0"/>
              <a:t> that can be used or being used in a connectivity </a:t>
            </a:r>
            <a:r>
              <a:rPr lang="en-US" i="1" smtClean="0"/>
              <a:t>Service</a:t>
            </a:r>
            <a:r>
              <a:rPr lang="en-US" smtClean="0"/>
              <a:t> request</a:t>
            </a:r>
          </a:p>
          <a:p>
            <a:pPr lvl="1"/>
            <a:r>
              <a:rPr lang="en-US" smtClean="0"/>
              <a:t>This also includes the attribute details for each </a:t>
            </a:r>
            <a:r>
              <a:rPr lang="en-US" i="1" err="1" smtClean="0"/>
              <a:t>ServiceEndPoint</a:t>
            </a:r>
            <a:endParaRPr lang="en-US" smtClean="0">
              <a:solidFill>
                <a:srgbClr val="FF0000"/>
              </a:solidFill>
            </a:endParaRPr>
          </a:p>
          <a:p>
            <a:r>
              <a:rPr lang="en-US" b="1" smtClean="0">
                <a:solidFill>
                  <a:srgbClr val="FF0000"/>
                </a:solidFill>
              </a:rPr>
              <a:t>Get Connectivity Service-End-Point Details</a:t>
            </a:r>
          </a:p>
          <a:p>
            <a:pPr lvl="1"/>
            <a:r>
              <a:rPr lang="en-US" smtClean="0"/>
              <a:t>Returns attributes of the </a:t>
            </a:r>
            <a:r>
              <a:rPr lang="en-US" i="1" err="1" smtClean="0"/>
              <a:t>ServiceEndPoint</a:t>
            </a:r>
            <a:r>
              <a:rPr lang="en-US" i="1" smtClean="0"/>
              <a:t> </a:t>
            </a:r>
            <a:r>
              <a:rPr lang="en-US" smtClean="0"/>
              <a:t> identified by the provided input Id.</a:t>
            </a:r>
          </a:p>
          <a:p>
            <a:r>
              <a:rPr lang="en-US" b="1" smtClean="0">
                <a:solidFill>
                  <a:srgbClr val="FF0000"/>
                </a:solidFill>
              </a:rPr>
              <a:t>Get Connectivity-Service List</a:t>
            </a:r>
          </a:p>
          <a:p>
            <a:pPr lvl="1"/>
            <a:r>
              <a:rPr lang="en-US" smtClean="0"/>
              <a:t>Returns list of </a:t>
            </a:r>
            <a:r>
              <a:rPr lang="en-US" i="1" smtClean="0"/>
              <a:t>Service</a:t>
            </a:r>
            <a:r>
              <a:rPr lang="en-US" smtClean="0"/>
              <a:t> entities that represent the connectivity requests that were received </a:t>
            </a:r>
          </a:p>
          <a:p>
            <a:pPr lvl="1"/>
            <a:r>
              <a:rPr lang="en-US" smtClean="0"/>
              <a:t>This also includes attribute details for each </a:t>
            </a:r>
            <a:r>
              <a:rPr lang="en-US" i="1" smtClean="0"/>
              <a:t>Service</a:t>
            </a:r>
            <a:r>
              <a:rPr lang="en-US" smtClean="0"/>
              <a:t> including</a:t>
            </a:r>
          </a:p>
          <a:p>
            <a:pPr lvl="1"/>
            <a:r>
              <a:rPr lang="en-US" smtClean="0"/>
              <a:t>Includes references to </a:t>
            </a:r>
            <a:r>
              <a:rPr lang="en-US" i="1" smtClean="0"/>
              <a:t>ServiceEndPoints</a:t>
            </a:r>
            <a:r>
              <a:rPr lang="en-US" smtClean="0"/>
              <a:t> terminating the </a:t>
            </a:r>
            <a:r>
              <a:rPr lang="en-US" i="1" smtClean="0"/>
              <a:t>Service</a:t>
            </a:r>
            <a:endParaRPr lang="en-US" smtClean="0"/>
          </a:p>
          <a:p>
            <a:pPr lvl="1"/>
            <a:r>
              <a:rPr lang="en-US" smtClean="0"/>
              <a:t>Optionally includes references to any </a:t>
            </a:r>
            <a:r>
              <a:rPr lang="en-US" i="1" smtClean="0"/>
              <a:t>Connections</a:t>
            </a:r>
            <a:r>
              <a:rPr lang="en-US" smtClean="0"/>
              <a:t> realizing the </a:t>
            </a:r>
            <a:r>
              <a:rPr lang="en-US" i="1" smtClean="0"/>
              <a:t>Service </a:t>
            </a:r>
            <a:endParaRPr lang="en-US" b="1" smtClean="0"/>
          </a:p>
          <a:p>
            <a:r>
              <a:rPr lang="en-US" b="1" smtClean="0">
                <a:solidFill>
                  <a:srgbClr val="FF0000"/>
                </a:solidFill>
              </a:rPr>
              <a:t>Get Connectivity-Service Details</a:t>
            </a:r>
          </a:p>
          <a:p>
            <a:pPr lvl="1"/>
            <a:r>
              <a:rPr lang="en-US" smtClean="0"/>
              <a:t>Returns attributes of the </a:t>
            </a:r>
            <a:r>
              <a:rPr lang="en-US" i="1" smtClean="0"/>
              <a:t>Service</a:t>
            </a:r>
            <a:r>
              <a:rPr lang="en-US" smtClean="0"/>
              <a:t> entity identified by the provided input Id, that represents a received connectivity request.</a:t>
            </a:r>
          </a:p>
          <a:p>
            <a:pPr lvl="1"/>
            <a:r>
              <a:rPr lang="en-US" smtClean="0"/>
              <a:t>This includes references to </a:t>
            </a:r>
            <a:r>
              <a:rPr lang="en-US" i="1" smtClean="0"/>
              <a:t>ServiceEndPoints</a:t>
            </a:r>
            <a:r>
              <a:rPr lang="en-US" smtClean="0"/>
              <a:t> terminating the </a:t>
            </a:r>
            <a:r>
              <a:rPr lang="en-US" i="1" smtClean="0"/>
              <a:t>Service</a:t>
            </a:r>
            <a:r>
              <a:rPr lang="en-US" smtClean="0"/>
              <a:t>.</a:t>
            </a:r>
          </a:p>
          <a:p>
            <a:pPr lvl="1"/>
            <a:r>
              <a:rPr lang="en-US" smtClean="0"/>
              <a:t>This optionally includes references to any </a:t>
            </a:r>
            <a:r>
              <a:rPr lang="en-US" i="1" smtClean="0"/>
              <a:t>Connections</a:t>
            </a:r>
            <a:r>
              <a:rPr lang="en-US" smtClean="0"/>
              <a:t> realizing the </a:t>
            </a:r>
            <a:r>
              <a:rPr lang="en-US" i="1" smtClean="0"/>
              <a:t>Service</a:t>
            </a:r>
            <a:r>
              <a:rPr lang="en-US" smtClean="0"/>
              <a:t>.</a:t>
            </a:r>
          </a:p>
          <a:p>
            <a:r>
              <a:rPr lang="en-US" b="1" smtClean="0">
                <a:solidFill>
                  <a:srgbClr val="FF0000"/>
                </a:solidFill>
              </a:rPr>
              <a:t>Get Connection Details</a:t>
            </a:r>
            <a:endParaRPr lang="en-US" smtClean="0">
              <a:solidFill>
                <a:srgbClr val="FF0000"/>
              </a:solidFill>
            </a:endParaRPr>
          </a:p>
          <a:p>
            <a:pPr lvl="1"/>
            <a:r>
              <a:rPr lang="en-US" smtClean="0"/>
              <a:t>Returns attributes of the </a:t>
            </a:r>
            <a:r>
              <a:rPr lang="en-US" i="1" smtClean="0"/>
              <a:t>Connection</a:t>
            </a:r>
            <a:r>
              <a:rPr lang="en-US" smtClean="0"/>
              <a:t> entity identified by the provided input Id.</a:t>
            </a:r>
          </a:p>
          <a:p>
            <a:pPr lvl="1"/>
            <a:r>
              <a:rPr lang="en-US" smtClean="0"/>
              <a:t>This includes references to </a:t>
            </a:r>
            <a:r>
              <a:rPr lang="en-US" i="1" smtClean="0"/>
              <a:t>ConnectionEndPoints</a:t>
            </a:r>
            <a:r>
              <a:rPr lang="en-US" smtClean="0"/>
              <a:t> terminating the </a:t>
            </a:r>
            <a:r>
              <a:rPr lang="en-US" i="1" smtClean="0"/>
              <a:t>Connection</a:t>
            </a:r>
            <a:r>
              <a:rPr lang="en-US" smtClean="0"/>
              <a:t>.</a:t>
            </a:r>
          </a:p>
          <a:p>
            <a:pPr lvl="1"/>
            <a:r>
              <a:rPr lang="en-US" smtClean="0"/>
              <a:t>This includes references to </a:t>
            </a:r>
            <a:r>
              <a:rPr lang="en-US" i="1" smtClean="0"/>
              <a:t>Paths</a:t>
            </a:r>
            <a:r>
              <a:rPr lang="en-US" smtClean="0"/>
              <a:t> in the underlying </a:t>
            </a:r>
            <a:r>
              <a:rPr lang="en-US" i="1" smtClean="0"/>
              <a:t>Topology</a:t>
            </a:r>
            <a:r>
              <a:rPr lang="en-US" smtClean="0"/>
              <a:t>.</a:t>
            </a:r>
          </a:p>
          <a:p>
            <a:pPr lvl="1"/>
            <a:r>
              <a:rPr lang="en-US" smtClean="0"/>
              <a:t>This includes reference to the </a:t>
            </a:r>
            <a:r>
              <a:rPr lang="en-US" i="1" smtClean="0"/>
              <a:t>Node</a:t>
            </a:r>
            <a:r>
              <a:rPr lang="en-US" smtClean="0"/>
              <a:t> containing this </a:t>
            </a:r>
            <a:r>
              <a:rPr lang="en-US" i="1" smtClean="0"/>
              <a:t>Connection</a:t>
            </a:r>
            <a:r>
              <a:rPr lang="en-US" smtClean="0"/>
              <a:t>.</a:t>
            </a:r>
          </a:p>
          <a:p>
            <a:r>
              <a:rPr lang="en-US" b="1" smtClean="0">
                <a:solidFill>
                  <a:srgbClr val="FF0000"/>
                </a:solidFill>
              </a:rPr>
              <a:t>Get Connection-End-Point Details</a:t>
            </a:r>
          </a:p>
          <a:p>
            <a:pPr lvl="1"/>
            <a:r>
              <a:rPr lang="en-US" smtClean="0"/>
              <a:t>Returns attributes of </a:t>
            </a:r>
            <a:r>
              <a:rPr lang="en-US" i="1" err="1" smtClean="0"/>
              <a:t>ConnectionEndPoint</a:t>
            </a:r>
            <a:r>
              <a:rPr lang="en-US" i="1" smtClean="0"/>
              <a:t> </a:t>
            </a:r>
            <a:r>
              <a:rPr lang="en-US" smtClean="0"/>
              <a:t> identified by the provided input Id.</a:t>
            </a:r>
          </a:p>
          <a:p>
            <a:pPr lvl="1"/>
            <a:r>
              <a:rPr lang="en-US" smtClean="0"/>
              <a:t>This includes reference to the </a:t>
            </a:r>
            <a:r>
              <a:rPr lang="en-US" i="1" err="1" smtClean="0"/>
              <a:t>NodeEdgePoint</a:t>
            </a:r>
            <a:r>
              <a:rPr lang="en-US" smtClean="0"/>
              <a:t> containing this </a:t>
            </a:r>
            <a:r>
              <a:rPr lang="en-US" i="1" err="1" smtClean="0"/>
              <a:t>ConnectionEndPoint</a:t>
            </a:r>
            <a:r>
              <a:rPr lang="en-US" smtClean="0"/>
              <a:t>.</a:t>
            </a:r>
            <a:endParaRPr lang="en-US">
              <a:solidFill>
                <a:srgbClr val="FF0000"/>
              </a:solidFill>
            </a:endParaRPr>
          </a:p>
        </p:txBody>
      </p:sp>
      <p:sp>
        <p:nvSpPr>
          <p:cNvPr id="5" name="Slide Number Placeholder 4"/>
          <p:cNvSpPr>
            <a:spLocks noGrp="1"/>
          </p:cNvSpPr>
          <p:nvPr>
            <p:ph type="sldNum" sz="quarter" idx="4"/>
          </p:nvPr>
        </p:nvSpPr>
        <p:spPr/>
        <p:txBody>
          <a:bodyPr/>
          <a:lstStyle/>
          <a:p>
            <a:fld id="{95FB27F1-C2FE-E646-9E41-8F3092BBAFAE}" type="slidenum">
              <a:rPr lang="en-US" smtClean="0"/>
              <a:pPr/>
              <a:t>19</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70270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Short </a:t>
            </a:r>
            <a:r>
              <a:rPr lang="es-ES_tradnl" err="1" smtClean="0"/>
              <a:t>course</a:t>
            </a:r>
            <a:r>
              <a:rPr lang="es-ES_tradnl" smtClean="0"/>
              <a:t> Materials</a:t>
            </a:r>
            <a:endParaRPr lang="en-GB"/>
          </a:p>
        </p:txBody>
      </p:sp>
      <p:sp>
        <p:nvSpPr>
          <p:cNvPr id="3" name="Marcador de contenido 2"/>
          <p:cNvSpPr>
            <a:spLocks noGrp="1"/>
          </p:cNvSpPr>
          <p:nvPr>
            <p:ph idx="1"/>
          </p:nvPr>
        </p:nvSpPr>
        <p:spPr/>
        <p:txBody>
          <a:bodyPr/>
          <a:lstStyle/>
          <a:p>
            <a:r>
              <a:rPr lang="es-ES_tradnl" err="1" smtClean="0"/>
              <a:t>VirtualBox</a:t>
            </a:r>
            <a:r>
              <a:rPr lang="es-ES_tradnl" smtClean="0"/>
              <a:t> VM </a:t>
            </a:r>
            <a:r>
              <a:rPr lang="es-ES_tradnl" err="1" smtClean="0"/>
              <a:t>image</a:t>
            </a:r>
            <a:r>
              <a:rPr lang="es-ES_tradnl" smtClean="0"/>
              <a:t>:</a:t>
            </a:r>
            <a:endParaRPr lang="en-GB" smtClean="0"/>
          </a:p>
          <a:p>
            <a:pPr lvl="1"/>
            <a:r>
              <a:rPr lang="en-GB" smtClean="0">
                <a:hlinkClick r:id="rId2"/>
              </a:rPr>
              <a:t>http://tiny.cc/ofc-tapi-sc</a:t>
            </a:r>
            <a:endParaRPr lang="en-GB" smtClean="0"/>
          </a:p>
          <a:p>
            <a:r>
              <a:rPr lang="es-ES_tradnl" err="1" smtClean="0"/>
              <a:t>Github</a:t>
            </a:r>
            <a:r>
              <a:rPr lang="es-ES_tradnl" smtClean="0"/>
              <a:t> </a:t>
            </a:r>
            <a:r>
              <a:rPr lang="es-ES_tradnl" err="1" smtClean="0"/>
              <a:t>repository</a:t>
            </a:r>
            <a:r>
              <a:rPr lang="es-ES_tradnl" smtClean="0"/>
              <a:t>:</a:t>
            </a:r>
          </a:p>
          <a:p>
            <a:pPr lvl="1"/>
            <a:r>
              <a:rPr lang="en-GB" smtClean="0">
                <a:hlinkClick r:id="rId3"/>
              </a:rPr>
              <a:t>https://github.com/rvilalta/OFC_TAPI_SC</a:t>
            </a:r>
            <a:endParaRPr lang="en-GB" smtClean="0"/>
          </a:p>
          <a:p>
            <a:pPr lvl="1"/>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84347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Connectivity Service (Request)</a:t>
            </a:r>
            <a:endParaRPr lang="en-US"/>
          </a:p>
        </p:txBody>
      </p:sp>
      <p:sp>
        <p:nvSpPr>
          <p:cNvPr id="4" name="Content Placeholder 3"/>
          <p:cNvSpPr>
            <a:spLocks noGrp="1"/>
          </p:cNvSpPr>
          <p:nvPr>
            <p:ph idx="4294967295"/>
          </p:nvPr>
        </p:nvSpPr>
        <p:spPr>
          <a:xfrm>
            <a:off x="396509" y="940615"/>
            <a:ext cx="8375257" cy="5694854"/>
          </a:xfrm>
        </p:spPr>
        <p:txBody>
          <a:bodyPr>
            <a:normAutofit fontScale="70000" lnSpcReduction="20000"/>
          </a:bodyPr>
          <a:lstStyle/>
          <a:p>
            <a:r>
              <a:rPr lang="en-US" smtClean="0"/>
              <a:t>Related to creation of forwarding entities</a:t>
            </a:r>
          </a:p>
          <a:p>
            <a:pPr lvl="1"/>
            <a:r>
              <a:rPr lang="en-US" smtClean="0"/>
              <a:t>Intent-like – option allows the TAPI Provider to compute path and realize the service request</a:t>
            </a:r>
            <a:endParaRPr lang="en-US" smtClean="0">
              <a:solidFill>
                <a:srgbClr val="FF0000"/>
              </a:solidFill>
            </a:endParaRPr>
          </a:p>
          <a:p>
            <a:pPr lvl="1"/>
            <a:r>
              <a:rPr lang="en-US" smtClean="0"/>
              <a:t>Current focus is </a:t>
            </a:r>
            <a:r>
              <a:rPr lang="en-US" smtClean="0">
                <a:solidFill>
                  <a:srgbClr val="FF0000"/>
                </a:solidFill>
              </a:rPr>
              <a:t>point-to-point</a:t>
            </a:r>
          </a:p>
          <a:p>
            <a:pPr lvl="2"/>
            <a:r>
              <a:rPr lang="en-US" smtClean="0"/>
              <a:t>Many initial uses, e.g., </a:t>
            </a:r>
            <a:r>
              <a:rPr lang="en-US" err="1" smtClean="0"/>
              <a:t>BoD</a:t>
            </a:r>
            <a:r>
              <a:rPr lang="en-US" smtClean="0"/>
              <a:t>, DC Interconnect</a:t>
            </a:r>
          </a:p>
          <a:p>
            <a:pPr lvl="2"/>
            <a:r>
              <a:rPr lang="en-US" smtClean="0"/>
              <a:t>Prototyped in 2014 Demonstration</a:t>
            </a:r>
          </a:p>
          <a:p>
            <a:pPr lvl="1"/>
            <a:r>
              <a:rPr lang="en-US" smtClean="0"/>
              <a:t>APIs flexible to support other types (p2mp, mp2mp) - Use case analysis planned in near future</a:t>
            </a:r>
          </a:p>
          <a:p>
            <a:r>
              <a:rPr lang="en-US" smtClean="0"/>
              <a:t>Create Connectivity Service</a:t>
            </a:r>
            <a:endParaRPr lang="en-US"/>
          </a:p>
          <a:p>
            <a:pPr lvl="1"/>
            <a:r>
              <a:rPr lang="en-US" b="1" smtClean="0">
                <a:solidFill>
                  <a:srgbClr val="FF0000"/>
                </a:solidFill>
              </a:rPr>
              <a:t>Service Endpoint List </a:t>
            </a:r>
            <a:r>
              <a:rPr lang="en-US" smtClean="0"/>
              <a:t>– each Endpoint is described by </a:t>
            </a:r>
          </a:p>
          <a:p>
            <a:pPr lvl="2"/>
            <a:r>
              <a:rPr lang="en-US" smtClean="0"/>
              <a:t>Name (TRI/URI/Proprietary string)</a:t>
            </a:r>
          </a:p>
          <a:p>
            <a:pPr lvl="3"/>
            <a:r>
              <a:rPr lang="en-US" smtClean="0"/>
              <a:t>TRI formats for ODU, ETH, MPLS-TP to be specified by the IA (implementation)</a:t>
            </a:r>
          </a:p>
          <a:p>
            <a:pPr lvl="2"/>
            <a:r>
              <a:rPr lang="en-US" smtClean="0"/>
              <a:t>Role (Symmetric, Root, Leaf) and Directionality (Input, Output, Bidirectional)</a:t>
            </a:r>
          </a:p>
          <a:p>
            <a:pPr lvl="2"/>
            <a:r>
              <a:rPr lang="en-US" smtClean="0"/>
              <a:t>Layer of the </a:t>
            </a:r>
            <a:r>
              <a:rPr lang="en-US" i="1" err="1" smtClean="0"/>
              <a:t>ServiceEndPoint</a:t>
            </a:r>
            <a:r>
              <a:rPr lang="en-US" smtClean="0"/>
              <a:t> if it supports multiple layers</a:t>
            </a:r>
            <a:r>
              <a:rPr lang="en-US" i="1" smtClean="0"/>
              <a:t> </a:t>
            </a:r>
            <a:endParaRPr lang="en-US" smtClean="0"/>
          </a:p>
          <a:p>
            <a:pPr lvl="1"/>
            <a:r>
              <a:rPr lang="en-US" b="1" smtClean="0">
                <a:solidFill>
                  <a:srgbClr val="FF0000"/>
                </a:solidFill>
              </a:rPr>
              <a:t>Connectivity Requirements</a:t>
            </a:r>
            <a:endParaRPr lang="en-US" b="1"/>
          </a:p>
          <a:p>
            <a:pPr lvl="2"/>
            <a:r>
              <a:rPr lang="en-US" smtClean="0"/>
              <a:t>Service Type (P2P, P2MP, MP) - required </a:t>
            </a:r>
          </a:p>
          <a:p>
            <a:pPr lvl="2"/>
            <a:r>
              <a:rPr lang="en-US" smtClean="0"/>
              <a:t>Capacity/Bandwidth – fixed or a range – required</a:t>
            </a:r>
          </a:p>
          <a:p>
            <a:pPr lvl="2"/>
            <a:r>
              <a:rPr lang="en-US" smtClean="0"/>
              <a:t>Service Layer (ETH, MPLS-TP, ODU, OCH)</a:t>
            </a:r>
          </a:p>
          <a:p>
            <a:pPr lvl="2"/>
            <a:r>
              <a:rPr lang="en-US" smtClean="0"/>
              <a:t>Service Level - a abstract value the meaning of which is mutually agreed – typically represents metrics such as - Class of service, priority, resiliency, availability</a:t>
            </a:r>
            <a:endParaRPr lang="en-US"/>
          </a:p>
          <a:p>
            <a:pPr lvl="2"/>
            <a:r>
              <a:rPr lang="en-US" smtClean="0"/>
              <a:t>Latency - integer value and unit - upper bound</a:t>
            </a:r>
            <a:endParaRPr lang="en-US"/>
          </a:p>
          <a:p>
            <a:pPr lvl="2"/>
            <a:r>
              <a:rPr lang="en-US" smtClean="0"/>
              <a:t>Cost - Vector of one or more metrics that would enable the provider to make a decision when implementing the Service</a:t>
            </a:r>
            <a:endParaRPr lang="en-US"/>
          </a:p>
          <a:p>
            <a:pPr lvl="2"/>
            <a:r>
              <a:rPr lang="en-US" err="1" smtClean="0"/>
              <a:t>Coroute</a:t>
            </a:r>
            <a:r>
              <a:rPr lang="en-US" smtClean="0"/>
              <a:t>-Inclusion or Diversity Exclusion - an include/exclude Service ID(s) –indicates that the requested service should be co-routed or diverse (not share resources) from specified service</a:t>
            </a:r>
          </a:p>
          <a:p>
            <a:pPr lvl="2"/>
            <a:r>
              <a:rPr lang="en-US" smtClean="0"/>
              <a:t>Include </a:t>
            </a:r>
            <a:r>
              <a:rPr lang="en-US" i="1" smtClean="0"/>
              <a:t>Path</a:t>
            </a:r>
            <a:r>
              <a:rPr lang="en-US" smtClean="0"/>
              <a:t> – indicates partial set of nodes and links to be used</a:t>
            </a:r>
          </a:p>
          <a:p>
            <a:pPr lvl="2"/>
            <a:r>
              <a:rPr lang="en-US" smtClean="0"/>
              <a:t>Exclude </a:t>
            </a:r>
            <a:r>
              <a:rPr lang="en-US" i="1" smtClean="0"/>
              <a:t>Path</a:t>
            </a:r>
            <a:r>
              <a:rPr lang="en-US" smtClean="0"/>
              <a:t> - indicates partial set of nodes and links to be avoided</a:t>
            </a:r>
          </a:p>
          <a:p>
            <a:pPr lvl="2"/>
            <a:r>
              <a:rPr lang="en-US" smtClean="0">
                <a:solidFill>
                  <a:srgbClr val="FF0000"/>
                </a:solidFill>
              </a:rPr>
              <a:t>Start Time &amp; End Time</a:t>
            </a:r>
          </a:p>
          <a:p>
            <a:pPr lvl="1"/>
            <a:r>
              <a:rPr lang="en-US" b="1" smtClean="0">
                <a:solidFill>
                  <a:srgbClr val="FF0000"/>
                </a:solidFill>
              </a:rPr>
              <a:t>Output</a:t>
            </a:r>
            <a:r>
              <a:rPr lang="en-US" smtClean="0"/>
              <a:t>: Service ID and the created </a:t>
            </a:r>
            <a:r>
              <a:rPr lang="en-US" b="1" smtClean="0">
                <a:solidFill>
                  <a:srgbClr val="FF0000"/>
                </a:solidFill>
              </a:rPr>
              <a:t>Connection</a:t>
            </a:r>
          </a:p>
        </p:txBody>
      </p:sp>
      <p:sp>
        <p:nvSpPr>
          <p:cNvPr id="5" name="Slide Number Placeholder 4"/>
          <p:cNvSpPr>
            <a:spLocks noGrp="1"/>
          </p:cNvSpPr>
          <p:nvPr>
            <p:ph type="sldNum" sz="quarter" idx="4"/>
          </p:nvPr>
        </p:nvSpPr>
        <p:spPr/>
        <p:txBody>
          <a:bodyPr/>
          <a:lstStyle/>
          <a:p>
            <a:fld id="{95FB27F1-C2FE-E646-9E41-8F3092BBAFAE}" type="slidenum">
              <a:rPr lang="en-US" smtClean="0"/>
              <a:pPr/>
              <a:t>20</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900266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Path Computation Service (Request)</a:t>
            </a:r>
            <a:endParaRPr lang="en-US"/>
          </a:p>
        </p:txBody>
      </p:sp>
      <p:sp>
        <p:nvSpPr>
          <p:cNvPr id="4" name="Content Placeholder 3"/>
          <p:cNvSpPr>
            <a:spLocks noGrp="1"/>
          </p:cNvSpPr>
          <p:nvPr>
            <p:ph idx="4294967295"/>
          </p:nvPr>
        </p:nvSpPr>
        <p:spPr>
          <a:xfrm>
            <a:off x="396510" y="997259"/>
            <a:ext cx="8229600" cy="5256213"/>
          </a:xfrm>
        </p:spPr>
        <p:txBody>
          <a:bodyPr>
            <a:normAutofit fontScale="92500" lnSpcReduction="20000"/>
          </a:bodyPr>
          <a:lstStyle/>
          <a:p>
            <a:r>
              <a:rPr lang="en-US" sz="1900" smtClean="0"/>
              <a:t>Compute P2P Path</a:t>
            </a:r>
          </a:p>
          <a:p>
            <a:pPr lvl="1"/>
            <a:r>
              <a:rPr lang="en-US" sz="1700" smtClean="0"/>
              <a:t>The API client can request the API provider to compute a single path or a batch of paths with provided set of constraints</a:t>
            </a:r>
          </a:p>
          <a:p>
            <a:pPr lvl="1"/>
            <a:r>
              <a:rPr lang="en-US" sz="1700" smtClean="0"/>
              <a:t>The API provider should have topology information (including TE information) of the network in which the path computation is applied</a:t>
            </a:r>
          </a:p>
          <a:p>
            <a:pPr lvl="1"/>
            <a:r>
              <a:rPr lang="en-US" sz="1700" smtClean="0"/>
              <a:t>Inputs</a:t>
            </a:r>
          </a:p>
          <a:p>
            <a:pPr lvl="2"/>
            <a:r>
              <a:rPr lang="en-US" sz="1700" smtClean="0">
                <a:solidFill>
                  <a:srgbClr val="FF0000"/>
                </a:solidFill>
              </a:rPr>
              <a:t>Service Endpoint List </a:t>
            </a:r>
            <a:r>
              <a:rPr lang="en-US" sz="1700" smtClean="0"/>
              <a:t>– same endpoints as the Connectivity API</a:t>
            </a:r>
          </a:p>
          <a:p>
            <a:pPr lvl="2"/>
            <a:r>
              <a:rPr lang="en-US" sz="1700" smtClean="0">
                <a:solidFill>
                  <a:srgbClr val="FF0000"/>
                </a:solidFill>
              </a:rPr>
              <a:t>Routing (Connectivity) Constraints </a:t>
            </a:r>
            <a:r>
              <a:rPr lang="en-US" sz="1700" smtClean="0"/>
              <a:t>including</a:t>
            </a:r>
          </a:p>
          <a:p>
            <a:pPr lvl="3"/>
            <a:r>
              <a:rPr lang="en-US" sz="1700" smtClean="0"/>
              <a:t>Required Constraints such as Capacity</a:t>
            </a:r>
          </a:p>
          <a:p>
            <a:pPr lvl="3"/>
            <a:r>
              <a:rPr lang="en-US" sz="1700" smtClean="0"/>
              <a:t>Optional Constraints such as Layer,  Latency, Cost, etc</a:t>
            </a:r>
          </a:p>
          <a:p>
            <a:pPr lvl="2"/>
            <a:r>
              <a:rPr lang="en-US" sz="1700" smtClean="0">
                <a:solidFill>
                  <a:srgbClr val="FF0000"/>
                </a:solidFill>
              </a:rPr>
              <a:t>Objective function</a:t>
            </a:r>
          </a:p>
          <a:p>
            <a:pPr lvl="3"/>
            <a:endParaRPr lang="en-US" smtClean="0"/>
          </a:p>
          <a:p>
            <a:pPr lvl="1"/>
            <a:r>
              <a:rPr lang="en-US" sz="1700" smtClean="0"/>
              <a:t>Output </a:t>
            </a:r>
          </a:p>
          <a:p>
            <a:pPr lvl="2"/>
            <a:r>
              <a:rPr lang="en-US" sz="1700" smtClean="0"/>
              <a:t>A list of </a:t>
            </a:r>
            <a:r>
              <a:rPr lang="en-US" sz="1700" smtClean="0">
                <a:solidFill>
                  <a:srgbClr val="FF0000"/>
                </a:solidFill>
              </a:rPr>
              <a:t>Path</a:t>
            </a:r>
            <a:r>
              <a:rPr lang="en-US" sz="1700" smtClean="0"/>
              <a:t> options each of which is an ordered list of </a:t>
            </a:r>
            <a:r>
              <a:rPr lang="en-US" sz="1700" smtClean="0">
                <a:solidFill>
                  <a:srgbClr val="FF0000"/>
                </a:solidFill>
              </a:rPr>
              <a:t>TE Links </a:t>
            </a:r>
            <a:r>
              <a:rPr lang="en-US" sz="1700" smtClean="0"/>
              <a:t>– either as strict hops (</a:t>
            </a:r>
            <a:r>
              <a:rPr lang="en-US" sz="1700" err="1" smtClean="0">
                <a:solidFill>
                  <a:srgbClr val="FF0000"/>
                </a:solidFill>
              </a:rPr>
              <a:t>NodeEdgePoints</a:t>
            </a:r>
            <a:r>
              <a:rPr lang="en-US" sz="1700" smtClean="0"/>
              <a:t>) or loose hops (</a:t>
            </a:r>
            <a:r>
              <a:rPr lang="en-US" sz="1700" smtClean="0">
                <a:solidFill>
                  <a:srgbClr val="FF0000"/>
                </a:solidFill>
              </a:rPr>
              <a:t>Nodes</a:t>
            </a:r>
            <a:r>
              <a:rPr lang="en-US" sz="1700" smtClean="0"/>
              <a:t>)</a:t>
            </a:r>
          </a:p>
          <a:p>
            <a:r>
              <a:rPr lang="en-US" sz="1900" smtClean="0"/>
              <a:t>Optimize P2P Path</a:t>
            </a:r>
          </a:p>
          <a:p>
            <a:pPr lvl="1"/>
            <a:r>
              <a:rPr lang="en-US" sz="1700" smtClean="0"/>
              <a:t>Modify an existing path to optimize as per the objective function</a:t>
            </a:r>
          </a:p>
          <a:p>
            <a:pPr lvl="1"/>
            <a:r>
              <a:rPr lang="en-US" sz="1700" smtClean="0"/>
              <a:t>In addition to above, is provided Optimization Constraints as input</a:t>
            </a:r>
            <a:endParaRPr lang="en-US" sz="1700"/>
          </a:p>
        </p:txBody>
      </p:sp>
      <p:sp>
        <p:nvSpPr>
          <p:cNvPr id="5" name="Slide Number Placeholder 4"/>
          <p:cNvSpPr>
            <a:spLocks noGrp="1"/>
          </p:cNvSpPr>
          <p:nvPr>
            <p:ph type="sldNum" sz="quarter" idx="4"/>
          </p:nvPr>
        </p:nvSpPr>
        <p:spPr/>
        <p:txBody>
          <a:bodyPr/>
          <a:lstStyle/>
          <a:p>
            <a:fld id="{95FB27F1-C2FE-E646-9E41-8F3092BBAFAE}" type="slidenum">
              <a:rPr lang="en-US" smtClean="0"/>
              <a:pPr/>
              <a:t>21</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86992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Virtual Network Service (Request)</a:t>
            </a:r>
            <a:endParaRPr lang="en-US"/>
          </a:p>
        </p:txBody>
      </p:sp>
      <p:sp>
        <p:nvSpPr>
          <p:cNvPr id="4" name="Content Placeholder 3"/>
          <p:cNvSpPr>
            <a:spLocks noGrp="1"/>
          </p:cNvSpPr>
          <p:nvPr>
            <p:ph idx="4294967295"/>
          </p:nvPr>
        </p:nvSpPr>
        <p:spPr>
          <a:xfrm>
            <a:off x="428878" y="997259"/>
            <a:ext cx="8229600" cy="5256213"/>
          </a:xfrm>
        </p:spPr>
        <p:txBody>
          <a:bodyPr>
            <a:normAutofit lnSpcReduction="10000"/>
          </a:bodyPr>
          <a:lstStyle/>
          <a:p>
            <a:r>
              <a:rPr lang="en-US" sz="1800" smtClean="0"/>
              <a:t>APIs to allow an API-Client to request creation, deletion, update of virtual network (client created) Topologies with its shared context</a:t>
            </a:r>
          </a:p>
          <a:p>
            <a:r>
              <a:rPr lang="en-US" sz="1800" smtClean="0"/>
              <a:t>Create Virtual Network (VN) Topology</a:t>
            </a:r>
          </a:p>
          <a:p>
            <a:pPr lvl="1"/>
            <a:r>
              <a:rPr lang="en-US" smtClean="0"/>
              <a:t>Inputs</a:t>
            </a:r>
          </a:p>
          <a:p>
            <a:pPr lvl="2"/>
            <a:r>
              <a:rPr lang="en-US" smtClean="0">
                <a:solidFill>
                  <a:srgbClr val="FF0000"/>
                </a:solidFill>
              </a:rPr>
              <a:t>Service Endpoint List </a:t>
            </a:r>
            <a:r>
              <a:rPr lang="en-US" smtClean="0"/>
              <a:t>– same endpoints as the Connectivity API</a:t>
            </a:r>
          </a:p>
          <a:p>
            <a:pPr lvl="2"/>
            <a:r>
              <a:rPr lang="en-US" smtClean="0">
                <a:solidFill>
                  <a:srgbClr val="FF0000"/>
                </a:solidFill>
              </a:rPr>
              <a:t>Topology Constraints </a:t>
            </a:r>
            <a:r>
              <a:rPr lang="en-US" smtClean="0"/>
              <a:t>including</a:t>
            </a:r>
          </a:p>
          <a:p>
            <a:pPr lvl="3"/>
            <a:r>
              <a:rPr lang="en-US" smtClean="0"/>
              <a:t>Traffic matrix: A matrix to describe the traffic (e.g. bandwidth) between each pair of the client’s access points</a:t>
            </a:r>
          </a:p>
          <a:p>
            <a:pPr lvl="3"/>
            <a:r>
              <a:rPr lang="en-US" smtClean="0"/>
              <a:t>Optional Constraints such as Layer,  Latency, Cost, etc</a:t>
            </a:r>
          </a:p>
          <a:p>
            <a:pPr lvl="2"/>
            <a:r>
              <a:rPr lang="en-US" smtClean="0">
                <a:solidFill>
                  <a:srgbClr val="FF0000"/>
                </a:solidFill>
              </a:rPr>
              <a:t>Start Time &amp; End Time</a:t>
            </a:r>
          </a:p>
          <a:p>
            <a:pPr lvl="1"/>
            <a:r>
              <a:rPr lang="en-US" smtClean="0"/>
              <a:t>Output</a:t>
            </a:r>
          </a:p>
          <a:p>
            <a:pPr lvl="2"/>
            <a:r>
              <a:rPr lang="en-US" smtClean="0"/>
              <a:t>Topology ID of the topology that has been created</a:t>
            </a:r>
          </a:p>
          <a:p>
            <a:r>
              <a:rPr lang="en-US" sz="1800" smtClean="0"/>
              <a:t>The </a:t>
            </a:r>
            <a:r>
              <a:rPr lang="en-US" sz="1800" smtClean="0">
                <a:solidFill>
                  <a:srgbClr val="FF0000"/>
                </a:solidFill>
              </a:rPr>
              <a:t>VN Topology </a:t>
            </a:r>
            <a:r>
              <a:rPr lang="en-US" sz="1800" smtClean="0"/>
              <a:t>can be retrieved using </a:t>
            </a:r>
            <a:r>
              <a:rPr lang="en-US" sz="1800" smtClean="0">
                <a:solidFill>
                  <a:srgbClr val="FF0000"/>
                </a:solidFill>
              </a:rPr>
              <a:t>Topology Service </a:t>
            </a:r>
            <a:r>
              <a:rPr lang="en-US" sz="1800" smtClean="0"/>
              <a:t>API and is no different than the static Provider created topology</a:t>
            </a:r>
          </a:p>
          <a:p>
            <a:pPr lvl="1"/>
            <a:r>
              <a:rPr lang="en-US" sz="1600" smtClean="0"/>
              <a:t>API Client would use the </a:t>
            </a:r>
            <a:r>
              <a:rPr lang="en-US" sz="1600" smtClean="0">
                <a:solidFill>
                  <a:srgbClr val="FF0000"/>
                </a:solidFill>
              </a:rPr>
              <a:t>Connectivity Service </a:t>
            </a:r>
            <a:r>
              <a:rPr lang="en-US" sz="1600" smtClean="0"/>
              <a:t>APIs to create </a:t>
            </a:r>
            <a:r>
              <a:rPr lang="en-US" sz="1600" smtClean="0">
                <a:solidFill>
                  <a:srgbClr val="FF0000"/>
                </a:solidFill>
              </a:rPr>
              <a:t>Connections</a:t>
            </a:r>
            <a:r>
              <a:rPr lang="en-US" sz="1600" smtClean="0"/>
              <a:t> on-demand over the </a:t>
            </a:r>
            <a:r>
              <a:rPr lang="en-US" sz="1600" smtClean="0">
                <a:solidFill>
                  <a:srgbClr val="FF0000"/>
                </a:solidFill>
              </a:rPr>
              <a:t>VN Topology</a:t>
            </a:r>
          </a:p>
          <a:p>
            <a:pPr lvl="1"/>
            <a:endParaRPr lang="en-US" smtClean="0"/>
          </a:p>
          <a:p>
            <a:pPr lvl="1"/>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22</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816358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TAPI Resource : Topology Constructs</a:t>
            </a:r>
            <a:endParaRPr lang="en-US"/>
          </a:p>
        </p:txBody>
      </p:sp>
      <p:sp>
        <p:nvSpPr>
          <p:cNvPr id="3" name="Content Placeholder 2"/>
          <p:cNvSpPr>
            <a:spLocks noGrp="1"/>
          </p:cNvSpPr>
          <p:nvPr>
            <p:ph idx="4294967295"/>
          </p:nvPr>
        </p:nvSpPr>
        <p:spPr>
          <a:xfrm>
            <a:off x="250853" y="989167"/>
            <a:ext cx="8642294" cy="5411633"/>
          </a:xfrm>
        </p:spPr>
        <p:txBody>
          <a:bodyPr/>
          <a:lstStyle/>
          <a:p>
            <a:r>
              <a:rPr lang="en-US" sz="1800" b="1" smtClean="0">
                <a:solidFill>
                  <a:srgbClr val="FF0000"/>
                </a:solidFill>
              </a:rPr>
              <a:t>(API) Context </a:t>
            </a:r>
            <a:r>
              <a:rPr lang="en-US" sz="1800" smtClean="0"/>
              <a:t>– defines the </a:t>
            </a:r>
            <a:r>
              <a:rPr lang="en-US" sz="1800" smtClean="0">
                <a:solidFill>
                  <a:srgbClr val="FF0000"/>
                </a:solidFill>
              </a:rPr>
              <a:t>scope of control and naming </a:t>
            </a:r>
            <a:r>
              <a:rPr lang="en-US" sz="1800" smtClean="0"/>
              <a:t>that a particular T-API provider or its client application has with respect to the information exchanged over the interface.</a:t>
            </a:r>
          </a:p>
          <a:p>
            <a:pPr lvl="1"/>
            <a:r>
              <a:rPr lang="en-US" sz="1600" smtClean="0"/>
              <a:t>This </a:t>
            </a:r>
            <a:r>
              <a:rPr lang="en-US" sz="1600" i="1" smtClean="0"/>
              <a:t>Context</a:t>
            </a:r>
            <a:r>
              <a:rPr lang="en-US" sz="1600" smtClean="0"/>
              <a:t> is </a:t>
            </a:r>
            <a:r>
              <a:rPr lang="en-US" sz="1600" smtClean="0">
                <a:solidFill>
                  <a:srgbClr val="FF0000"/>
                </a:solidFill>
              </a:rPr>
              <a:t>shared between the API provider and its client </a:t>
            </a:r>
            <a:r>
              <a:rPr lang="en-US" sz="1600" smtClean="0"/>
              <a:t>and determines the makeup of the network resource abstractions over which the API operates.</a:t>
            </a:r>
          </a:p>
          <a:p>
            <a:r>
              <a:rPr lang="en-US" sz="1800" b="1" smtClean="0">
                <a:solidFill>
                  <a:srgbClr val="FF0000"/>
                </a:solidFill>
              </a:rPr>
              <a:t>Topology</a:t>
            </a:r>
            <a:r>
              <a:rPr lang="en-US" sz="1800" b="1" smtClean="0"/>
              <a:t> </a:t>
            </a:r>
            <a:r>
              <a:rPr lang="en-US" sz="1800" smtClean="0"/>
              <a:t>– representation of the </a:t>
            </a:r>
            <a:r>
              <a:rPr lang="en-US" sz="1800" smtClean="0">
                <a:solidFill>
                  <a:srgbClr val="FF0000"/>
                </a:solidFill>
              </a:rPr>
              <a:t>transparent topological-aspects</a:t>
            </a:r>
            <a:r>
              <a:rPr lang="en-US" sz="1800" smtClean="0"/>
              <a:t> of a </a:t>
            </a:r>
            <a:r>
              <a:rPr lang="en-US" sz="1800" i="1" smtClean="0"/>
              <a:t>Forwarding-Domain (FD)</a:t>
            </a:r>
            <a:endParaRPr lang="en-US" sz="1800" smtClean="0"/>
          </a:p>
          <a:p>
            <a:pPr lvl="1"/>
            <a:r>
              <a:rPr lang="en-US" sz="1600" i="1" smtClean="0"/>
              <a:t>Topology</a:t>
            </a:r>
            <a:r>
              <a:rPr lang="en-US" sz="1600" smtClean="0"/>
              <a:t> describes the underlying topological network of </a:t>
            </a:r>
            <a:r>
              <a:rPr lang="en-US" sz="1600" i="1" smtClean="0">
                <a:solidFill>
                  <a:srgbClr val="FF0000"/>
                </a:solidFill>
              </a:rPr>
              <a:t>Nodes</a:t>
            </a:r>
            <a:r>
              <a:rPr lang="en-US" sz="1600" smtClean="0">
                <a:solidFill>
                  <a:srgbClr val="FF0000"/>
                </a:solidFill>
              </a:rPr>
              <a:t> and </a:t>
            </a:r>
            <a:r>
              <a:rPr lang="en-US" sz="1600" i="1" smtClean="0">
                <a:solidFill>
                  <a:srgbClr val="FF0000"/>
                </a:solidFill>
              </a:rPr>
              <a:t>Links</a:t>
            </a:r>
            <a:r>
              <a:rPr lang="en-US" sz="1600" smtClean="0"/>
              <a:t> that enable the forwarding function provided by the </a:t>
            </a:r>
            <a:r>
              <a:rPr lang="en-US" sz="1600" i="1" smtClean="0"/>
              <a:t>FD</a:t>
            </a:r>
            <a:r>
              <a:rPr lang="en-US" sz="1600" smtClean="0"/>
              <a:t>.</a:t>
            </a:r>
          </a:p>
          <a:p>
            <a:r>
              <a:rPr lang="en-US" sz="1800" b="1" smtClean="0">
                <a:solidFill>
                  <a:srgbClr val="FF0000"/>
                </a:solidFill>
              </a:rPr>
              <a:t>Node</a:t>
            </a:r>
            <a:r>
              <a:rPr lang="en-US" sz="1800" smtClean="0"/>
              <a:t> – representation of the </a:t>
            </a:r>
            <a:r>
              <a:rPr lang="en-US" sz="1800" smtClean="0">
                <a:solidFill>
                  <a:srgbClr val="FF0000"/>
                </a:solidFill>
              </a:rPr>
              <a:t>opaque forwarding-aspects </a:t>
            </a:r>
            <a:r>
              <a:rPr lang="en-US" sz="1800" smtClean="0"/>
              <a:t>of the </a:t>
            </a:r>
            <a:r>
              <a:rPr lang="en-US" sz="1800" i="1" smtClean="0"/>
              <a:t>Forwarding-Domain (FD)</a:t>
            </a:r>
            <a:r>
              <a:rPr lang="en-US" sz="1800" smtClean="0"/>
              <a:t> </a:t>
            </a:r>
          </a:p>
          <a:p>
            <a:pPr lvl="1"/>
            <a:r>
              <a:rPr lang="en-US" sz="1600" i="1" smtClean="0"/>
              <a:t>Node</a:t>
            </a:r>
            <a:r>
              <a:rPr lang="en-US" sz="1600" smtClean="0"/>
              <a:t> describes the edge ports of the </a:t>
            </a:r>
            <a:r>
              <a:rPr lang="en-US" sz="1600" i="1" smtClean="0"/>
              <a:t>FD</a:t>
            </a:r>
            <a:r>
              <a:rPr lang="en-US" sz="1600" smtClean="0"/>
              <a:t> (</a:t>
            </a:r>
            <a:r>
              <a:rPr lang="en-US" sz="1600" i="1" smtClean="0">
                <a:solidFill>
                  <a:srgbClr val="FF0000"/>
                </a:solidFill>
              </a:rPr>
              <a:t>Node-Edge-Point</a:t>
            </a:r>
            <a:r>
              <a:rPr lang="en-US" sz="1600" smtClean="0"/>
              <a:t>) and the </a:t>
            </a:r>
            <a:r>
              <a:rPr lang="en-US" sz="1600" smtClean="0">
                <a:solidFill>
                  <a:srgbClr val="FF0000"/>
                </a:solidFill>
              </a:rPr>
              <a:t>forwarding capabilities </a:t>
            </a:r>
            <a:r>
              <a:rPr lang="en-US" sz="1600" smtClean="0"/>
              <a:t>between those edge ports.</a:t>
            </a:r>
          </a:p>
          <a:p>
            <a:r>
              <a:rPr lang="en-US" sz="1800" b="1" smtClean="0">
                <a:solidFill>
                  <a:srgbClr val="FF0000"/>
                </a:solidFill>
              </a:rPr>
              <a:t>Link</a:t>
            </a:r>
            <a:r>
              <a:rPr lang="en-US" sz="1800" b="1" smtClean="0"/>
              <a:t> – </a:t>
            </a:r>
            <a:r>
              <a:rPr lang="en-US" sz="1800" smtClean="0"/>
              <a:t>representation of the </a:t>
            </a:r>
            <a:r>
              <a:rPr lang="en-US" sz="1800" smtClean="0">
                <a:solidFill>
                  <a:srgbClr val="FF0000"/>
                </a:solidFill>
              </a:rPr>
              <a:t>effective adjacency </a:t>
            </a:r>
            <a:r>
              <a:rPr lang="en-US" sz="1800" smtClean="0"/>
              <a:t>between two or more associated </a:t>
            </a:r>
            <a:r>
              <a:rPr lang="en-US" sz="1800" i="1" smtClean="0"/>
              <a:t>Nodes</a:t>
            </a:r>
            <a:r>
              <a:rPr lang="en-US" sz="1800" smtClean="0"/>
              <a:t> in a </a:t>
            </a:r>
            <a:r>
              <a:rPr lang="en-US" sz="1800" i="1" smtClean="0"/>
              <a:t>Topology</a:t>
            </a:r>
            <a:r>
              <a:rPr lang="en-US" sz="1800" smtClean="0"/>
              <a:t>. </a:t>
            </a:r>
          </a:p>
          <a:p>
            <a:pPr lvl="1"/>
            <a:r>
              <a:rPr lang="en-US" sz="1600" i="1" smtClean="0"/>
              <a:t>Link</a:t>
            </a:r>
            <a:r>
              <a:rPr lang="en-US" sz="1600" smtClean="0"/>
              <a:t> is </a:t>
            </a:r>
            <a:r>
              <a:rPr lang="en-US" sz="1600" smtClean="0">
                <a:solidFill>
                  <a:srgbClr val="FF0000"/>
                </a:solidFill>
              </a:rPr>
              <a:t>terminated by </a:t>
            </a:r>
            <a:r>
              <a:rPr lang="en-US" sz="1600" i="1" smtClean="0">
                <a:solidFill>
                  <a:srgbClr val="FF0000"/>
                </a:solidFill>
              </a:rPr>
              <a:t>Node-Edge-Points</a:t>
            </a:r>
            <a:r>
              <a:rPr lang="en-US" sz="1600" smtClean="0">
                <a:solidFill>
                  <a:srgbClr val="FF0000"/>
                </a:solidFill>
              </a:rPr>
              <a:t> </a:t>
            </a:r>
            <a:r>
              <a:rPr lang="en-US" sz="1600" smtClean="0"/>
              <a:t>of the associated </a:t>
            </a:r>
            <a:r>
              <a:rPr lang="en-US" sz="1600" i="1" smtClean="0"/>
              <a:t>Nodes</a:t>
            </a:r>
            <a:r>
              <a:rPr lang="en-US" sz="1600" smtClean="0"/>
              <a:t>. The </a:t>
            </a:r>
            <a:r>
              <a:rPr lang="en-US" sz="1600" i="1" smtClean="0"/>
              <a:t>Node-Edge-Points</a:t>
            </a:r>
            <a:r>
              <a:rPr lang="en-US" sz="1600" smtClean="0"/>
              <a:t> have a specific </a:t>
            </a:r>
            <a:r>
              <a:rPr lang="en-US" sz="1600" i="1" smtClean="0"/>
              <a:t>role</a:t>
            </a:r>
            <a:r>
              <a:rPr lang="en-US" sz="1600" smtClean="0"/>
              <a:t> with respect to the </a:t>
            </a:r>
            <a:r>
              <a:rPr lang="en-US" sz="1600" i="1" smtClean="0"/>
              <a:t>Link</a:t>
            </a:r>
            <a:endParaRPr lang="en-US" sz="1600" smtClean="0"/>
          </a:p>
          <a:p>
            <a:endParaRPr lang="en-US" sz="1600"/>
          </a:p>
        </p:txBody>
      </p:sp>
      <p:sp>
        <p:nvSpPr>
          <p:cNvPr id="4" name="Slide Number Placeholder 3"/>
          <p:cNvSpPr>
            <a:spLocks noGrp="1"/>
          </p:cNvSpPr>
          <p:nvPr>
            <p:ph type="sldNum" sz="quarter" idx="4"/>
          </p:nvPr>
        </p:nvSpPr>
        <p:spPr/>
        <p:txBody>
          <a:bodyPr/>
          <a:lstStyle/>
          <a:p>
            <a:fld id="{95FB27F1-C2FE-E646-9E41-8F3092BBAFAE}" type="slidenum">
              <a:rPr lang="en-US" smtClean="0"/>
              <a:pPr/>
              <a:t>23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74584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3" y="364263"/>
            <a:ext cx="8722231" cy="503238"/>
          </a:xfrm>
        </p:spPr>
        <p:txBody>
          <a:bodyPr/>
          <a:lstStyle/>
          <a:p>
            <a:r>
              <a:rPr lang="en-US" smtClean="0"/>
              <a:t>TAPI Resource: End-Point/Termination Constructs</a:t>
            </a:r>
            <a:endParaRPr lang="en-US"/>
          </a:p>
        </p:txBody>
      </p:sp>
      <p:sp>
        <p:nvSpPr>
          <p:cNvPr id="3" name="Content Placeholder 2"/>
          <p:cNvSpPr>
            <a:spLocks noGrp="1"/>
          </p:cNvSpPr>
          <p:nvPr>
            <p:ph idx="4294967295"/>
          </p:nvPr>
        </p:nvSpPr>
        <p:spPr>
          <a:xfrm>
            <a:off x="412694" y="1021535"/>
            <a:ext cx="8229600" cy="5256213"/>
          </a:xfrm>
        </p:spPr>
        <p:txBody>
          <a:bodyPr/>
          <a:lstStyle/>
          <a:p>
            <a:r>
              <a:rPr lang="en-US" sz="1800" b="1" smtClean="0">
                <a:solidFill>
                  <a:srgbClr val="FF0000"/>
                </a:solidFill>
              </a:rPr>
              <a:t>Node-Edge-Point</a:t>
            </a:r>
            <a:r>
              <a:rPr lang="en-US" sz="1800" b="1" smtClean="0"/>
              <a:t> </a:t>
            </a:r>
            <a:r>
              <a:rPr lang="en-US" sz="1800" smtClean="0"/>
              <a:t>- represents the </a:t>
            </a:r>
            <a:r>
              <a:rPr lang="en-US" sz="1800" smtClean="0">
                <a:solidFill>
                  <a:srgbClr val="FF0000"/>
                </a:solidFill>
              </a:rPr>
              <a:t>node-facing aspect </a:t>
            </a:r>
            <a:r>
              <a:rPr lang="en-US" sz="1800" smtClean="0"/>
              <a:t>of the edge-port functions for accessing the forwarding capabilities provided by the </a:t>
            </a:r>
            <a:r>
              <a:rPr lang="en-US" sz="1800" i="1" smtClean="0"/>
              <a:t>Node</a:t>
            </a:r>
            <a:r>
              <a:rPr lang="en-US" sz="1800" smtClean="0"/>
              <a:t>. </a:t>
            </a:r>
          </a:p>
          <a:p>
            <a:pPr lvl="1"/>
            <a:r>
              <a:rPr lang="en-US" sz="1600" i="1" smtClean="0"/>
              <a:t>Node-Edge-Point</a:t>
            </a:r>
            <a:r>
              <a:rPr lang="en-US" sz="1600" smtClean="0"/>
              <a:t> provides an </a:t>
            </a:r>
            <a:r>
              <a:rPr lang="en-US" sz="1600" smtClean="0">
                <a:solidFill>
                  <a:srgbClr val="FF0000"/>
                </a:solidFill>
              </a:rPr>
              <a:t>encapsulation of addressing, mapping, termination, adaptation and OAM functions</a:t>
            </a:r>
            <a:r>
              <a:rPr lang="en-US" sz="1600" smtClean="0"/>
              <a:t> of one or more transport layers (including circuit and packet forms) performed at the entry/exit points of </a:t>
            </a:r>
            <a:r>
              <a:rPr lang="en-US" sz="1600" i="1" smtClean="0"/>
              <a:t>Node</a:t>
            </a:r>
            <a:r>
              <a:rPr lang="en-US" sz="1600" smtClean="0"/>
              <a:t>.</a:t>
            </a:r>
          </a:p>
          <a:p>
            <a:r>
              <a:rPr lang="en-US" sz="1800" b="1" smtClean="0">
                <a:solidFill>
                  <a:srgbClr val="FF0000"/>
                </a:solidFill>
              </a:rPr>
              <a:t>Service-End-Point</a:t>
            </a:r>
            <a:r>
              <a:rPr lang="en-US" sz="1800" b="1" smtClean="0"/>
              <a:t> </a:t>
            </a:r>
            <a:r>
              <a:rPr lang="en-US" sz="1800" smtClean="0"/>
              <a:t> - represents the </a:t>
            </a:r>
            <a:r>
              <a:rPr lang="en-US" sz="1800" smtClean="0">
                <a:solidFill>
                  <a:srgbClr val="FF0000"/>
                </a:solidFill>
              </a:rPr>
              <a:t>outward-facing aspect </a:t>
            </a:r>
            <a:r>
              <a:rPr lang="en-US" sz="1800" smtClean="0"/>
              <a:t>of the edge-port functions for accessing the forwarding capabilities provided by </a:t>
            </a:r>
            <a:r>
              <a:rPr lang="en-US" sz="1800" i="1" smtClean="0"/>
              <a:t>Node</a:t>
            </a:r>
            <a:r>
              <a:rPr lang="en-US" sz="1800" smtClean="0"/>
              <a:t>.</a:t>
            </a:r>
          </a:p>
          <a:p>
            <a:pPr lvl="1"/>
            <a:r>
              <a:rPr lang="en-US" sz="1600" i="1" smtClean="0"/>
              <a:t>Service-End-Point</a:t>
            </a:r>
            <a:r>
              <a:rPr lang="en-US" sz="1600" smtClean="0"/>
              <a:t> provides a </a:t>
            </a:r>
            <a:r>
              <a:rPr lang="en-US" sz="1600" smtClean="0">
                <a:solidFill>
                  <a:srgbClr val="FF0000"/>
                </a:solidFill>
              </a:rPr>
              <a:t>limited, simplified view of interest to external clients</a:t>
            </a:r>
            <a:r>
              <a:rPr lang="en-US" sz="1600" smtClean="0"/>
              <a:t> (e.g. client addressing, capacity, resource availability, etc), that enable the clients to make a connectivity service request without the need to understand the provider network internals.</a:t>
            </a:r>
          </a:p>
          <a:p>
            <a:pPr lvl="1"/>
            <a:r>
              <a:rPr lang="en-US" sz="1600" smtClean="0"/>
              <a:t> </a:t>
            </a:r>
            <a:r>
              <a:rPr lang="en-US" sz="1600" i="1" smtClean="0"/>
              <a:t>Service-End-Point</a:t>
            </a:r>
            <a:r>
              <a:rPr lang="en-US" sz="1600" smtClean="0"/>
              <a:t> have a mapping relationship (</a:t>
            </a:r>
            <a:r>
              <a:rPr lang="en-US" sz="1600" i="1" smtClean="0"/>
              <a:t>one-to-one, one-to-many, many-to-many</a:t>
            </a:r>
            <a:r>
              <a:rPr lang="en-US" sz="1600" smtClean="0"/>
              <a:t>) to </a:t>
            </a:r>
            <a:r>
              <a:rPr lang="en-US" sz="1600" i="1" smtClean="0"/>
              <a:t>Node-Edge-Points</a:t>
            </a:r>
            <a:endParaRPr lang="en-US" sz="1600" smtClean="0"/>
          </a:p>
          <a:p>
            <a:r>
              <a:rPr lang="en-US" sz="1800" b="1" smtClean="0">
                <a:solidFill>
                  <a:srgbClr val="FF0000"/>
                </a:solidFill>
              </a:rPr>
              <a:t>Connection-End-Point</a:t>
            </a:r>
            <a:r>
              <a:rPr lang="en-US" sz="1800" b="1" smtClean="0"/>
              <a:t> </a:t>
            </a:r>
            <a:r>
              <a:rPr lang="en-US" sz="1800" smtClean="0"/>
              <a:t>- represents the </a:t>
            </a:r>
            <a:r>
              <a:rPr lang="en-US" sz="1800" smtClean="0">
                <a:solidFill>
                  <a:srgbClr val="FF0000"/>
                </a:solidFill>
              </a:rPr>
              <a:t>ingress/egress port </a:t>
            </a:r>
            <a:r>
              <a:rPr lang="en-US" sz="1800" smtClean="0"/>
              <a:t>functions  for accessing to the forwarding function provided by the </a:t>
            </a:r>
            <a:r>
              <a:rPr lang="en-US" sz="1800" i="1" smtClean="0"/>
              <a:t>Connection</a:t>
            </a:r>
            <a:r>
              <a:rPr lang="en-US" sz="1800" smtClean="0"/>
              <a:t>.</a:t>
            </a:r>
          </a:p>
          <a:p>
            <a:pPr lvl="1"/>
            <a:r>
              <a:rPr lang="en-US" sz="1600" i="1" smtClean="0"/>
              <a:t>Connection-End-Point</a:t>
            </a:r>
            <a:r>
              <a:rPr lang="en-US" sz="1600" smtClean="0"/>
              <a:t> have </a:t>
            </a:r>
            <a:r>
              <a:rPr lang="en-US" sz="1600" smtClean="0">
                <a:solidFill>
                  <a:srgbClr val="FF0000"/>
                </a:solidFill>
              </a:rPr>
              <a:t>client-server</a:t>
            </a:r>
            <a:r>
              <a:rPr lang="en-US" sz="1600" smtClean="0"/>
              <a:t> relationship with </a:t>
            </a:r>
            <a:r>
              <a:rPr lang="en-US" sz="1600" i="1" smtClean="0"/>
              <a:t>Node-Edge-Points</a:t>
            </a:r>
            <a:endParaRPr lang="en-US" sz="1600" smtClean="0"/>
          </a:p>
          <a:p>
            <a:endParaRPr lang="en-US" sz="1600"/>
          </a:p>
        </p:txBody>
      </p:sp>
      <p:sp>
        <p:nvSpPr>
          <p:cNvPr id="4" name="Slide Number Placeholder 3"/>
          <p:cNvSpPr>
            <a:spLocks noGrp="1"/>
          </p:cNvSpPr>
          <p:nvPr>
            <p:ph type="sldNum" sz="quarter" idx="4"/>
          </p:nvPr>
        </p:nvSpPr>
        <p:spPr/>
        <p:txBody>
          <a:bodyPr/>
          <a:lstStyle/>
          <a:p>
            <a:fld id="{95FB27F1-C2FE-E646-9E41-8F3092BBAFAE}" type="slidenum">
              <a:rPr lang="en-US" smtClean="0"/>
              <a:pPr/>
              <a:t>24</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8660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TAPI Resource : Forwarding Constructs</a:t>
            </a:r>
            <a:endParaRPr lang="en-US" sz="2400"/>
          </a:p>
        </p:txBody>
      </p:sp>
      <p:sp>
        <p:nvSpPr>
          <p:cNvPr id="3" name="Content Placeholder 2"/>
          <p:cNvSpPr>
            <a:spLocks noGrp="1"/>
          </p:cNvSpPr>
          <p:nvPr>
            <p:ph idx="4294967295"/>
          </p:nvPr>
        </p:nvSpPr>
        <p:spPr>
          <a:xfrm>
            <a:off x="445062" y="972983"/>
            <a:ext cx="8229600" cy="5256213"/>
          </a:xfrm>
        </p:spPr>
        <p:txBody>
          <a:bodyPr/>
          <a:lstStyle/>
          <a:p>
            <a:r>
              <a:rPr lang="en-US" sz="1800" b="1" smtClean="0">
                <a:solidFill>
                  <a:srgbClr val="FF0000"/>
                </a:solidFill>
              </a:rPr>
              <a:t>Connectivity Service </a:t>
            </a:r>
            <a:r>
              <a:rPr lang="en-US" sz="1800" smtClean="0"/>
              <a:t>- represents an “intent-like” request for connectivity between two or more Service-End-Points.</a:t>
            </a:r>
          </a:p>
          <a:p>
            <a:pPr lvl="1"/>
            <a:r>
              <a:rPr lang="en-US" sz="1600" i="1" smtClean="0"/>
              <a:t>Service</a:t>
            </a:r>
            <a:r>
              <a:rPr lang="en-US" sz="1600" smtClean="0"/>
              <a:t> is a container for connectivity request details and is distinct from Connection that realizes the request</a:t>
            </a:r>
          </a:p>
          <a:p>
            <a:pPr lvl="1"/>
            <a:r>
              <a:rPr lang="en-US" sz="1600" smtClean="0"/>
              <a:t>They refer to different aspects of information exchanged over T-API interface, but within provider they could be modeled by the same instance if there is one-to-one mapping.</a:t>
            </a:r>
          </a:p>
          <a:p>
            <a:r>
              <a:rPr lang="en-US" sz="1800" b="1" smtClean="0">
                <a:solidFill>
                  <a:srgbClr val="FF0000"/>
                </a:solidFill>
              </a:rPr>
              <a:t>Connection</a:t>
            </a:r>
            <a:r>
              <a:rPr lang="en-US" sz="1800" smtClean="0"/>
              <a:t> - represents an enabled (provisioned) potential for forwarding (including all circuit and packet forms) between two or more Node-Edge-Points of a Node</a:t>
            </a:r>
            <a:r>
              <a:rPr lang="en-US" smtClean="0"/>
              <a:t>. </a:t>
            </a:r>
          </a:p>
          <a:p>
            <a:pPr lvl="1"/>
            <a:r>
              <a:rPr lang="en-US" sz="1600" i="1" smtClean="0"/>
              <a:t>Connection</a:t>
            </a:r>
            <a:r>
              <a:rPr lang="en-US" sz="1600" smtClean="0"/>
              <a:t> is a container for provisioned connectivity that tracks the state of the allocated resources and is distinct from the connectivity Service request.</a:t>
            </a:r>
          </a:p>
          <a:p>
            <a:r>
              <a:rPr lang="en-US" sz="1800" b="1" smtClean="0">
                <a:solidFill>
                  <a:srgbClr val="FF0000"/>
                </a:solidFill>
              </a:rPr>
              <a:t>Path </a:t>
            </a:r>
            <a:r>
              <a:rPr lang="en-US" sz="1800" smtClean="0"/>
              <a:t>- represents the route of a Connection through the lower-level Nodes in the underlying Topology</a:t>
            </a:r>
          </a:p>
          <a:p>
            <a:pPr lvl="1"/>
            <a:r>
              <a:rPr lang="en-US" sz="1800" i="1" smtClean="0"/>
              <a:t>Path</a:t>
            </a:r>
            <a:r>
              <a:rPr lang="en-US" sz="1800" smtClean="0"/>
              <a:t> is described as a list of references to the lower-level Connections.</a:t>
            </a:r>
          </a:p>
          <a:p>
            <a:endParaRPr lang="en-US"/>
          </a:p>
        </p:txBody>
      </p:sp>
      <p:sp>
        <p:nvSpPr>
          <p:cNvPr id="4" name="Slide Number Placeholder 3"/>
          <p:cNvSpPr>
            <a:spLocks noGrp="1"/>
          </p:cNvSpPr>
          <p:nvPr>
            <p:ph type="sldNum" sz="quarter" idx="4"/>
          </p:nvPr>
        </p:nvSpPr>
        <p:spPr/>
        <p:txBody>
          <a:bodyPr/>
          <a:lstStyle/>
          <a:p>
            <a:fld id="{95FB27F1-C2FE-E646-9E41-8F3092BBAFAE}" type="slidenum">
              <a:rPr lang="en-US" smtClean="0"/>
              <a:pPr/>
              <a:t>25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179743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3086" y="2748175"/>
            <a:ext cx="7703617" cy="1362075"/>
          </a:xfrm>
        </p:spPr>
        <p:txBody>
          <a:bodyPr/>
          <a:lstStyle/>
          <a:p>
            <a:r>
              <a:rPr lang="en-US" smtClean="0"/>
              <a:t>TAPI Concepts &amp; Example</a:t>
            </a:r>
            <a:endParaRPr lang="en-US"/>
          </a:p>
        </p:txBody>
      </p:sp>
      <p:sp>
        <p:nvSpPr>
          <p:cNvPr id="3" name="Slide Number Placeholder 2"/>
          <p:cNvSpPr>
            <a:spLocks noGrp="1"/>
          </p:cNvSpPr>
          <p:nvPr>
            <p:ph type="sldNum" sz="quarter" idx="4"/>
          </p:nvPr>
        </p:nvSpPr>
        <p:spPr/>
        <p:txBody>
          <a:bodyPr/>
          <a:lstStyle/>
          <a:p>
            <a:fld id="{95FB27F1-C2FE-E646-9E41-8F3092BBAFAE}" type="slidenum">
              <a:rPr lang="en-US" smtClean="0"/>
              <a:pPr/>
              <a:t>26</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0393" y="309810"/>
            <a:ext cx="8561373" cy="503238"/>
          </a:xfrm>
        </p:spPr>
        <p:txBody>
          <a:bodyPr/>
          <a:lstStyle/>
          <a:p>
            <a:r>
              <a:rPr lang="it-IT" sz="2600" smtClean="0"/>
              <a:t>Simple Physical Network Example to illustrate T-API</a:t>
            </a:r>
            <a:endParaRPr lang="en-US" sz="2600"/>
          </a:p>
        </p:txBody>
      </p:sp>
      <p:sp>
        <p:nvSpPr>
          <p:cNvPr id="288" name="Oval 287"/>
          <p:cNvSpPr/>
          <p:nvPr/>
        </p:nvSpPr>
        <p:spPr>
          <a:xfrm>
            <a:off x="1905000" y="2320573"/>
            <a:ext cx="4648200" cy="2649429"/>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89" name="Rectangle 288"/>
          <p:cNvSpPr/>
          <p:nvPr/>
        </p:nvSpPr>
        <p:spPr>
          <a:xfrm>
            <a:off x="5801318" y="3429836"/>
            <a:ext cx="468052"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PE3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90" name="Rectangle 289"/>
          <p:cNvSpPr/>
          <p:nvPr/>
        </p:nvSpPr>
        <p:spPr>
          <a:xfrm>
            <a:off x="2268870" y="3451697"/>
            <a:ext cx="455838"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PE1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91" name="Rectangle 290"/>
          <p:cNvSpPr/>
          <p:nvPr/>
        </p:nvSpPr>
        <p:spPr>
          <a:xfrm>
            <a:off x="3923928" y="2588739"/>
            <a:ext cx="468052"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PE2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92" name="Rectangle 291"/>
          <p:cNvSpPr/>
          <p:nvPr/>
        </p:nvSpPr>
        <p:spPr>
          <a:xfrm>
            <a:off x="3940821" y="4397167"/>
            <a:ext cx="487163"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93" name="Straight Connector 292"/>
          <p:cNvCxnSpPr>
            <a:stCxn id="334" idx="6"/>
            <a:endCxn id="339" idx="2"/>
          </p:cNvCxnSpPr>
          <p:nvPr/>
        </p:nvCxnSpPr>
        <p:spPr>
          <a:xfrm>
            <a:off x="2794974" y="3876770"/>
            <a:ext cx="1094024" cy="8066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4" name="Straight Connector 293"/>
          <p:cNvCxnSpPr>
            <a:stCxn id="304" idx="6"/>
            <a:endCxn id="335" idx="2"/>
          </p:cNvCxnSpPr>
          <p:nvPr/>
        </p:nvCxnSpPr>
        <p:spPr>
          <a:xfrm flipV="1">
            <a:off x="2794974" y="3000174"/>
            <a:ext cx="1058688" cy="51619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5" name="Straight Connector 294"/>
          <p:cNvCxnSpPr>
            <a:stCxn id="338" idx="0"/>
            <a:endCxn id="336" idx="4"/>
          </p:cNvCxnSpPr>
          <p:nvPr/>
        </p:nvCxnSpPr>
        <p:spPr>
          <a:xfrm flipH="1" flipV="1">
            <a:off x="4157954" y="3175838"/>
            <a:ext cx="79530" cy="112392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6" name="Straight Connector 295"/>
          <p:cNvCxnSpPr>
            <a:stCxn id="342" idx="2"/>
            <a:endCxn id="337" idx="6"/>
          </p:cNvCxnSpPr>
          <p:nvPr/>
        </p:nvCxnSpPr>
        <p:spPr>
          <a:xfrm flipH="1" flipV="1">
            <a:off x="4462246" y="3000174"/>
            <a:ext cx="1280674" cy="51619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7" name="Straight Connector 296"/>
          <p:cNvCxnSpPr>
            <a:stCxn id="340" idx="6"/>
            <a:endCxn id="341" idx="3"/>
          </p:cNvCxnSpPr>
          <p:nvPr/>
        </p:nvCxnSpPr>
        <p:spPr>
          <a:xfrm flipV="1">
            <a:off x="4486028" y="3912494"/>
            <a:ext cx="1265604" cy="77092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98" name="Rectangle 297"/>
          <p:cNvSpPr/>
          <p:nvPr/>
        </p:nvSpPr>
        <p:spPr>
          <a:xfrm>
            <a:off x="990600" y="3785436"/>
            <a:ext cx="457200" cy="508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99" name="Straight Connector 298"/>
          <p:cNvCxnSpPr>
            <a:stCxn id="312" idx="6"/>
            <a:endCxn id="313" idx="2"/>
          </p:cNvCxnSpPr>
          <p:nvPr/>
        </p:nvCxnSpPr>
        <p:spPr>
          <a:xfrm flipV="1">
            <a:off x="1517750" y="3874970"/>
            <a:ext cx="671593" cy="180295"/>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00" name="Rectangle 299"/>
          <p:cNvSpPr/>
          <p:nvPr/>
        </p:nvSpPr>
        <p:spPr>
          <a:xfrm>
            <a:off x="7086600" y="2921836"/>
            <a:ext cx="457200" cy="508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1" name="Straight Connector 300"/>
          <p:cNvCxnSpPr>
            <a:stCxn id="344" idx="6"/>
            <a:endCxn id="350" idx="2"/>
          </p:cNvCxnSpPr>
          <p:nvPr/>
        </p:nvCxnSpPr>
        <p:spPr>
          <a:xfrm>
            <a:off x="6345569" y="3853109"/>
            <a:ext cx="669124" cy="389529"/>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02" name="Rectangle 301"/>
          <p:cNvSpPr/>
          <p:nvPr/>
        </p:nvSpPr>
        <p:spPr>
          <a:xfrm>
            <a:off x="4427984" y="1161656"/>
            <a:ext cx="457200" cy="508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CE5</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3" name="Straight Connector 302"/>
          <p:cNvCxnSpPr>
            <a:stCxn id="349" idx="4"/>
            <a:endCxn id="346" idx="0"/>
          </p:cNvCxnSpPr>
          <p:nvPr/>
        </p:nvCxnSpPr>
        <p:spPr>
          <a:xfrm flipH="1">
            <a:off x="4321717" y="1747623"/>
            <a:ext cx="338235" cy="75643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04" name="TextBox 303"/>
          <p:cNvSpPr txBox="1"/>
          <p:nvPr/>
        </p:nvSpPr>
        <p:spPr>
          <a:xfrm>
            <a:off x="2654442" y="3429838"/>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5" name="TextBox 304"/>
          <p:cNvSpPr txBox="1"/>
          <p:nvPr/>
        </p:nvSpPr>
        <p:spPr>
          <a:xfrm>
            <a:off x="617461" y="1251860"/>
            <a:ext cx="2448272" cy="73866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smtClean="0">
                <a:ln>
                  <a:noFill/>
                </a:ln>
                <a:solidFill>
                  <a:srgbClr val="000000"/>
                </a:solidFill>
                <a:effectLst/>
                <a:uLnTx/>
                <a:uFillTx/>
              </a:rPr>
              <a:t>CE – Customer Edge</a:t>
            </a:r>
          </a:p>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smtClean="0">
                <a:ln>
                  <a:noFill/>
                </a:ln>
                <a:solidFill>
                  <a:srgbClr val="000000"/>
                </a:solidFill>
                <a:effectLst/>
                <a:uLnTx/>
                <a:uFillTx/>
              </a:rPr>
              <a:t>PE – Provider Edge</a:t>
            </a:r>
          </a:p>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smtClean="0">
                <a:ln>
                  <a:noFill/>
                </a:ln>
                <a:solidFill>
                  <a:srgbClr val="000000"/>
                </a:solidFill>
                <a:effectLst/>
                <a:uLnTx/>
                <a:uFillTx/>
              </a:rPr>
              <a:t>P - Provider</a:t>
            </a:r>
            <a:endParaRPr kumimoji="0" lang="en-US" sz="1400" b="0" i="0" u="none" strike="noStrike" kern="0" cap="none" spc="0" normalizeH="0" baseline="0" noProof="0" smtClean="0">
              <a:ln>
                <a:noFill/>
              </a:ln>
              <a:solidFill>
                <a:srgbClr val="000000"/>
              </a:solidFill>
              <a:effectLst/>
              <a:uLnTx/>
              <a:uFillTx/>
            </a:endParaRPr>
          </a:p>
        </p:txBody>
      </p:sp>
      <p:sp>
        <p:nvSpPr>
          <p:cNvPr id="306" name="Rectangle 305"/>
          <p:cNvSpPr/>
          <p:nvPr/>
        </p:nvSpPr>
        <p:spPr>
          <a:xfrm>
            <a:off x="990600" y="3000172"/>
            <a:ext cx="457200" cy="508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7" name="Rectangle 306"/>
          <p:cNvSpPr/>
          <p:nvPr/>
        </p:nvSpPr>
        <p:spPr>
          <a:xfrm>
            <a:off x="3308412" y="1161656"/>
            <a:ext cx="457200" cy="508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8" name="Rectangle 307"/>
          <p:cNvSpPr/>
          <p:nvPr/>
        </p:nvSpPr>
        <p:spPr>
          <a:xfrm>
            <a:off x="7084640" y="3988636"/>
            <a:ext cx="457200" cy="508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CE6</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9" name="Straight Connector 308"/>
          <p:cNvCxnSpPr>
            <a:stCxn id="345" idx="6"/>
            <a:endCxn id="351" idx="2"/>
          </p:cNvCxnSpPr>
          <p:nvPr/>
        </p:nvCxnSpPr>
        <p:spPr>
          <a:xfrm flipV="1">
            <a:off x="6345569" y="3187410"/>
            <a:ext cx="669124" cy="320764"/>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10" name="Straight Connector 309"/>
          <p:cNvCxnSpPr>
            <a:stCxn id="347" idx="0"/>
            <a:endCxn id="348" idx="5"/>
          </p:cNvCxnSpPr>
          <p:nvPr/>
        </p:nvCxnSpPr>
        <p:spPr>
          <a:xfrm flipH="1" flipV="1">
            <a:off x="3586472" y="1747623"/>
            <a:ext cx="407722" cy="75643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11" name="Straight Connector 310"/>
          <p:cNvCxnSpPr>
            <a:stCxn id="343" idx="2"/>
            <a:endCxn id="333" idx="6"/>
          </p:cNvCxnSpPr>
          <p:nvPr/>
        </p:nvCxnSpPr>
        <p:spPr>
          <a:xfrm flipH="1" flipV="1">
            <a:off x="1517747" y="3254172"/>
            <a:ext cx="671594" cy="277264"/>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12" name="TextBox 311"/>
          <p:cNvSpPr txBox="1"/>
          <p:nvPr/>
        </p:nvSpPr>
        <p:spPr>
          <a:xfrm>
            <a:off x="1377853" y="3964576"/>
            <a:ext cx="139894" cy="181373"/>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3" name="TextBox 312"/>
          <p:cNvSpPr txBox="1"/>
          <p:nvPr/>
        </p:nvSpPr>
        <p:spPr>
          <a:xfrm>
            <a:off x="2189343" y="3790240"/>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Oval 313"/>
          <p:cNvSpPr/>
          <p:nvPr/>
        </p:nvSpPr>
        <p:spPr>
          <a:xfrm>
            <a:off x="1752600" y="385330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5" name="Oval 314"/>
          <p:cNvSpPr/>
          <p:nvPr/>
        </p:nvSpPr>
        <p:spPr>
          <a:xfrm>
            <a:off x="1752600" y="3328236"/>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6" name="Oval 315"/>
          <p:cNvSpPr/>
          <p:nvPr/>
        </p:nvSpPr>
        <p:spPr>
          <a:xfrm>
            <a:off x="3777462" y="214885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7" name="Oval 316"/>
          <p:cNvSpPr/>
          <p:nvPr/>
        </p:nvSpPr>
        <p:spPr>
          <a:xfrm>
            <a:off x="4351784" y="212503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8" name="Oval 317"/>
          <p:cNvSpPr/>
          <p:nvPr/>
        </p:nvSpPr>
        <p:spPr>
          <a:xfrm>
            <a:off x="6553200" y="3267545"/>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9" name="Oval 318"/>
          <p:cNvSpPr/>
          <p:nvPr/>
        </p:nvSpPr>
        <p:spPr>
          <a:xfrm>
            <a:off x="6553200" y="390740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20" name="Group 163"/>
          <p:cNvGrpSpPr/>
          <p:nvPr/>
        </p:nvGrpSpPr>
        <p:grpSpPr>
          <a:xfrm>
            <a:off x="5141431" y="1183169"/>
            <a:ext cx="3448777" cy="849538"/>
            <a:chOff x="665675" y="5514197"/>
            <a:chExt cx="2898213" cy="637152"/>
          </a:xfrm>
        </p:grpSpPr>
        <p:sp>
          <p:nvSpPr>
            <p:cNvPr id="321" name="Oval 320"/>
            <p:cNvSpPr/>
            <p:nvPr/>
          </p:nvSpPr>
          <p:spPr>
            <a:xfrm>
              <a:off x="665675" y="5742904"/>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22" name="TextBox 321"/>
            <p:cNvSpPr txBox="1"/>
            <p:nvPr/>
          </p:nvSpPr>
          <p:spPr>
            <a:xfrm>
              <a:off x="827584" y="5742801"/>
              <a:ext cx="2736304"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Internal)</a:t>
              </a:r>
              <a:endParaRPr kumimoji="0" lang="en-US" sz="1200" b="0" i="0" u="none" strike="noStrike" kern="0" cap="none" spc="0" normalizeH="0" baseline="0" noProof="0" smtClean="0">
                <a:ln>
                  <a:noFill/>
                </a:ln>
                <a:solidFill>
                  <a:srgbClr val="000000"/>
                </a:solidFill>
                <a:effectLst/>
                <a:uLnTx/>
                <a:uFillTx/>
              </a:endParaRPr>
            </a:p>
          </p:txBody>
        </p:sp>
        <p:sp>
          <p:nvSpPr>
            <p:cNvPr id="323" name="Oval 322"/>
            <p:cNvSpPr/>
            <p:nvPr/>
          </p:nvSpPr>
          <p:spPr>
            <a:xfrm>
              <a:off x="665675" y="59673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24" name="TextBox 323"/>
            <p:cNvSpPr txBox="1"/>
            <p:nvPr/>
          </p:nvSpPr>
          <p:spPr>
            <a:xfrm>
              <a:off x="827584" y="5943600"/>
              <a:ext cx="1616159"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EndPoint</a:t>
              </a:r>
              <a:endParaRPr kumimoji="0" lang="en-US" sz="1200" b="0" i="0" u="none" strike="noStrike" kern="0" cap="none" spc="0" normalizeH="0" baseline="0" noProof="0" smtClean="0">
                <a:ln>
                  <a:noFill/>
                </a:ln>
                <a:solidFill>
                  <a:srgbClr val="000000"/>
                </a:solidFill>
                <a:effectLst/>
                <a:uLnTx/>
                <a:uFillTx/>
              </a:endParaRPr>
            </a:p>
          </p:txBody>
        </p:sp>
        <p:sp>
          <p:nvSpPr>
            <p:cNvPr id="325" name="Oval 324"/>
            <p:cNvSpPr/>
            <p:nvPr/>
          </p:nvSpPr>
          <p:spPr>
            <a:xfrm>
              <a:off x="665675" y="554210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26" name="TextBox 325"/>
            <p:cNvSpPr txBox="1"/>
            <p:nvPr/>
          </p:nvSpPr>
          <p:spPr>
            <a:xfrm>
              <a:off x="827584" y="5514197"/>
              <a:ext cx="2548297"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Edge)</a:t>
              </a:r>
              <a:endParaRPr kumimoji="0" lang="en-US" sz="1200" b="0" i="0" u="none" strike="noStrike" kern="0" cap="none" spc="0" normalizeH="0" baseline="0" noProof="0" smtClean="0">
                <a:ln>
                  <a:noFill/>
                </a:ln>
                <a:solidFill>
                  <a:srgbClr val="000000"/>
                </a:solidFill>
                <a:effectLst/>
                <a:uLnTx/>
                <a:uFillTx/>
              </a:endParaRPr>
            </a:p>
          </p:txBody>
        </p:sp>
      </p:grpSp>
      <p:cxnSp>
        <p:nvCxnSpPr>
          <p:cNvPr id="327" name="Straight Connector 326"/>
          <p:cNvCxnSpPr/>
          <p:nvPr/>
        </p:nvCxnSpPr>
        <p:spPr>
          <a:xfrm>
            <a:off x="1841597" y="3012511"/>
            <a:ext cx="0" cy="1404156"/>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28" name="TextBox 327"/>
          <p:cNvSpPr txBox="1"/>
          <p:nvPr/>
        </p:nvSpPr>
        <p:spPr>
          <a:xfrm>
            <a:off x="1587694" y="441666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cxnSp>
        <p:nvCxnSpPr>
          <p:cNvPr id="329" name="Straight Connector 328"/>
          <p:cNvCxnSpPr>
            <a:endCxn id="330" idx="0"/>
          </p:cNvCxnSpPr>
          <p:nvPr/>
        </p:nvCxnSpPr>
        <p:spPr>
          <a:xfrm>
            <a:off x="6629400" y="2940082"/>
            <a:ext cx="0" cy="1404156"/>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30" name="TextBox 329"/>
          <p:cNvSpPr txBox="1"/>
          <p:nvPr/>
        </p:nvSpPr>
        <p:spPr>
          <a:xfrm>
            <a:off x="6356447" y="4344238"/>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cxnSp>
        <p:nvCxnSpPr>
          <p:cNvPr id="331" name="Straight Connector 330"/>
          <p:cNvCxnSpPr>
            <a:endCxn id="332" idx="3"/>
          </p:cNvCxnSpPr>
          <p:nvPr/>
        </p:nvCxnSpPr>
        <p:spPr>
          <a:xfrm flipH="1">
            <a:off x="3679978" y="2224927"/>
            <a:ext cx="910024"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32" name="TextBox 331"/>
          <p:cNvSpPr txBox="1"/>
          <p:nvPr/>
        </p:nvSpPr>
        <p:spPr>
          <a:xfrm>
            <a:off x="3134072" y="2101816"/>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33" name="TextBox 332"/>
          <p:cNvSpPr txBox="1"/>
          <p:nvPr/>
        </p:nvSpPr>
        <p:spPr>
          <a:xfrm>
            <a:off x="1377853" y="3163504"/>
            <a:ext cx="139894" cy="181339"/>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4" name="TextBox 333"/>
          <p:cNvSpPr txBox="1"/>
          <p:nvPr/>
        </p:nvSpPr>
        <p:spPr>
          <a:xfrm>
            <a:off x="2654442" y="3790241"/>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5" name="TextBox 334"/>
          <p:cNvSpPr txBox="1"/>
          <p:nvPr/>
        </p:nvSpPr>
        <p:spPr>
          <a:xfrm>
            <a:off x="3853662" y="2913645"/>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6" name="TextBox 335"/>
          <p:cNvSpPr txBox="1"/>
          <p:nvPr/>
        </p:nvSpPr>
        <p:spPr>
          <a:xfrm>
            <a:off x="4087688" y="3002781"/>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7" name="TextBox 336"/>
          <p:cNvSpPr txBox="1"/>
          <p:nvPr/>
        </p:nvSpPr>
        <p:spPr>
          <a:xfrm>
            <a:off x="4321714" y="2913645"/>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8" name="TextBox 337"/>
          <p:cNvSpPr txBox="1"/>
          <p:nvPr/>
        </p:nvSpPr>
        <p:spPr>
          <a:xfrm>
            <a:off x="4167218" y="4299762"/>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9" name="TextBox 338"/>
          <p:cNvSpPr txBox="1"/>
          <p:nvPr/>
        </p:nvSpPr>
        <p:spPr>
          <a:xfrm>
            <a:off x="3888998" y="4596886"/>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0" name="TextBox 339"/>
          <p:cNvSpPr txBox="1"/>
          <p:nvPr/>
        </p:nvSpPr>
        <p:spPr>
          <a:xfrm>
            <a:off x="4345496" y="4596886"/>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1" name="TextBox 340"/>
          <p:cNvSpPr txBox="1"/>
          <p:nvPr/>
        </p:nvSpPr>
        <p:spPr>
          <a:xfrm>
            <a:off x="5731052" y="3764781"/>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2" name="TextBox 341"/>
          <p:cNvSpPr txBox="1"/>
          <p:nvPr/>
        </p:nvSpPr>
        <p:spPr>
          <a:xfrm>
            <a:off x="5742920" y="3429838"/>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3" name="TextBox 342"/>
          <p:cNvSpPr txBox="1"/>
          <p:nvPr/>
        </p:nvSpPr>
        <p:spPr>
          <a:xfrm>
            <a:off x="2189344" y="3446708"/>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4" name="TextBox 343"/>
          <p:cNvSpPr txBox="1"/>
          <p:nvPr/>
        </p:nvSpPr>
        <p:spPr>
          <a:xfrm>
            <a:off x="6193173" y="3768377"/>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5" name="TextBox 344"/>
          <p:cNvSpPr txBox="1"/>
          <p:nvPr/>
        </p:nvSpPr>
        <p:spPr>
          <a:xfrm>
            <a:off x="6193173" y="3423444"/>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6" name="TextBox 345"/>
          <p:cNvSpPr txBox="1"/>
          <p:nvPr/>
        </p:nvSpPr>
        <p:spPr>
          <a:xfrm>
            <a:off x="4245517" y="2504053"/>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7" name="TextBox 346"/>
          <p:cNvSpPr txBox="1"/>
          <p:nvPr/>
        </p:nvSpPr>
        <p:spPr>
          <a:xfrm>
            <a:off x="3917997" y="2504053"/>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8" name="TextBox 347"/>
          <p:cNvSpPr txBox="1"/>
          <p:nvPr/>
        </p:nvSpPr>
        <p:spPr>
          <a:xfrm>
            <a:off x="3467065" y="1592840"/>
            <a:ext cx="139894" cy="181339"/>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9" name="TextBox 348"/>
          <p:cNvSpPr txBox="1"/>
          <p:nvPr/>
        </p:nvSpPr>
        <p:spPr>
          <a:xfrm>
            <a:off x="4590002" y="1566248"/>
            <a:ext cx="139894" cy="181373"/>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0" name="TextBox 349"/>
          <p:cNvSpPr txBox="1"/>
          <p:nvPr/>
        </p:nvSpPr>
        <p:spPr>
          <a:xfrm>
            <a:off x="7014693" y="4151951"/>
            <a:ext cx="139894" cy="181373"/>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1" name="TextBox 350"/>
          <p:cNvSpPr txBox="1"/>
          <p:nvPr/>
        </p:nvSpPr>
        <p:spPr>
          <a:xfrm>
            <a:off x="7014693" y="3096740"/>
            <a:ext cx="139894" cy="181339"/>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2" name="TextBox 351"/>
          <p:cNvSpPr txBox="1"/>
          <p:nvPr/>
        </p:nvSpPr>
        <p:spPr>
          <a:xfrm>
            <a:off x="434244" y="5308602"/>
            <a:ext cx="8352928" cy="738664"/>
          </a:xfrm>
          <a:prstGeom prst="rect">
            <a:avLst/>
          </a:prstGeom>
          <a:noFill/>
        </p:spPr>
        <p:txBody>
          <a:bodyPr wrap="square" rtlCol="0">
            <a:spAutoFit/>
          </a:bodyPr>
          <a:lstStyle/>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 Network Provider (</a:t>
            </a:r>
            <a:r>
              <a:rPr kumimoji="0" lang="it-IT" sz="1400" b="0" i="0" u="none" strike="noStrike" kern="0" cap="none" spc="0" normalizeH="0" baseline="0" noProof="0" smtClean="0">
                <a:ln>
                  <a:noFill/>
                </a:ln>
                <a:solidFill>
                  <a:srgbClr val="0033CC"/>
                </a:solidFill>
                <a:effectLst/>
                <a:uLnTx/>
                <a:uFillTx/>
              </a:rPr>
              <a:t>Blue</a:t>
            </a:r>
            <a:r>
              <a:rPr kumimoji="0" lang="it-IT" sz="1400" b="0" i="0" u="none" strike="noStrike" kern="0" cap="none" spc="0" normalizeH="0" baseline="0" noProof="0" smtClean="0">
                <a:ln>
                  <a:noFill/>
                </a:ln>
                <a:solidFill>
                  <a:srgbClr val="000000"/>
                </a:solidFill>
                <a:effectLst/>
                <a:uLnTx/>
                <a:uFillTx/>
              </a:rPr>
              <a:t>) with two Customers (</a:t>
            </a:r>
            <a:r>
              <a:rPr kumimoji="0" lang="it-IT" sz="1400" b="0" i="0" u="none" strike="noStrike" kern="0" cap="none" spc="0" normalizeH="0" baseline="0" noProof="0" smtClean="0">
                <a:ln>
                  <a:noFill/>
                </a:ln>
                <a:solidFill>
                  <a:srgbClr val="C00000"/>
                </a:solidFill>
                <a:effectLst/>
                <a:uLnTx/>
                <a:uFillTx/>
              </a:rPr>
              <a:t>Red</a:t>
            </a:r>
            <a:r>
              <a:rPr kumimoji="0" lang="it-IT" sz="1400" b="0" i="0" u="none" strike="noStrike" kern="0" cap="none" spc="0" normalizeH="0" baseline="0" noProof="0" smtClean="0">
                <a:ln>
                  <a:noFill/>
                </a:ln>
                <a:solidFill>
                  <a:srgbClr val="000000"/>
                </a:solidFill>
                <a:effectLst/>
                <a:uLnTx/>
                <a:uFillTx/>
              </a:rPr>
              <a:t> and </a:t>
            </a:r>
            <a:r>
              <a:rPr kumimoji="0" lang="it-IT" sz="1400" b="0" i="0" u="none" strike="noStrike" kern="0" cap="none" spc="0" normalizeH="0" baseline="0" noProof="0" smtClean="0">
                <a:ln>
                  <a:noFill/>
                </a:ln>
                <a:solidFill>
                  <a:srgbClr val="00B050"/>
                </a:solidFill>
                <a:effectLst/>
                <a:uLnTx/>
                <a:uFillTx/>
              </a:rPr>
              <a:t>Green</a:t>
            </a:r>
            <a:r>
              <a:rPr kumimoji="0" lang="it-IT" sz="14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UNI interfaces are ETH (e.g. 10GE),  I-NNI interfaces are OTU (e.g. 100G OTN)</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PE-NE are ODU/ETH capable, while P-NE is only ODU capable</a:t>
            </a:r>
          </a:p>
        </p:txBody>
      </p:sp>
      <p:sp>
        <p:nvSpPr>
          <p:cNvPr id="68" name="Slide Number Placeholder 67"/>
          <p:cNvSpPr>
            <a:spLocks noGrp="1"/>
          </p:cNvSpPr>
          <p:nvPr>
            <p:ph type="sldNum" sz="quarter" idx="4"/>
          </p:nvPr>
        </p:nvSpPr>
        <p:spPr/>
        <p:txBody>
          <a:bodyPr/>
          <a:lstStyle/>
          <a:p>
            <a:fld id="{95FB27F1-C2FE-E646-9E41-8F3092BBAFAE}" type="slidenum">
              <a:rPr lang="en-US" smtClean="0"/>
              <a:pPr/>
              <a:t>27</a:t>
            </a:fld>
            <a:endParaRPr lang="en-US"/>
          </a:p>
        </p:txBody>
      </p:sp>
      <p:sp>
        <p:nvSpPr>
          <p:cNvPr id="69" name="Footer Placeholder 6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81200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7726" y="374545"/>
            <a:ext cx="8492591" cy="503238"/>
          </a:xfrm>
        </p:spPr>
        <p:txBody>
          <a:bodyPr/>
          <a:lstStyle/>
          <a:p>
            <a:r>
              <a:rPr lang="en-US" smtClean="0"/>
              <a:t>T-API Contexts for the Simple Network Example </a:t>
            </a:r>
            <a:br>
              <a:rPr lang="en-US" smtClean="0"/>
            </a:br>
            <a:r>
              <a:rPr lang="en-US" smtClean="0"/>
              <a:t>(based on ONF Architecture v1.1)</a:t>
            </a:r>
            <a:endParaRPr lang="en-US"/>
          </a:p>
        </p:txBody>
      </p:sp>
      <p:sp>
        <p:nvSpPr>
          <p:cNvPr id="98" name="Rectangle 97"/>
          <p:cNvSpPr/>
          <p:nvPr/>
        </p:nvSpPr>
        <p:spPr>
          <a:xfrm>
            <a:off x="899953" y="2802240"/>
            <a:ext cx="6263806" cy="2764163"/>
          </a:xfrm>
          <a:prstGeom prst="rect">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99" name="Rounded Rectangle 98"/>
          <p:cNvSpPr/>
          <p:nvPr/>
        </p:nvSpPr>
        <p:spPr>
          <a:xfrm>
            <a:off x="1254810"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PE1</a:t>
            </a:r>
          </a:p>
        </p:txBody>
      </p:sp>
      <p:sp>
        <p:nvSpPr>
          <p:cNvPr id="100" name="Rounded Rectangle 99"/>
          <p:cNvSpPr/>
          <p:nvPr/>
        </p:nvSpPr>
        <p:spPr>
          <a:xfrm>
            <a:off x="2674223"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PE2</a:t>
            </a:r>
          </a:p>
        </p:txBody>
      </p:sp>
      <p:sp>
        <p:nvSpPr>
          <p:cNvPr id="101" name="Rounded Rectangle 100"/>
          <p:cNvSpPr/>
          <p:nvPr/>
        </p:nvSpPr>
        <p:spPr>
          <a:xfrm>
            <a:off x="4093635"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PE3</a:t>
            </a:r>
          </a:p>
        </p:txBody>
      </p:sp>
      <p:sp>
        <p:nvSpPr>
          <p:cNvPr id="102" name="Rounded Rectangle 101"/>
          <p:cNvSpPr/>
          <p:nvPr/>
        </p:nvSpPr>
        <p:spPr>
          <a:xfrm>
            <a:off x="5513048"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a:t>
            </a:r>
          </a:p>
        </p:txBody>
      </p:sp>
      <p:cxnSp>
        <p:nvCxnSpPr>
          <p:cNvPr id="103" name="Straight Arrow Connector 102"/>
          <p:cNvCxnSpPr>
            <a:stCxn id="99" idx="0"/>
            <a:endCxn id="109" idx="2"/>
          </p:cNvCxnSpPr>
          <p:nvPr/>
        </p:nvCxnSpPr>
        <p:spPr>
          <a:xfrm flipV="1">
            <a:off x="1727948" y="5523215"/>
            <a:ext cx="1"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04" name="Straight Arrow Connector 103"/>
          <p:cNvCxnSpPr>
            <a:stCxn id="100" idx="0"/>
            <a:endCxn id="110" idx="2"/>
          </p:cNvCxnSpPr>
          <p:nvPr/>
        </p:nvCxnSpPr>
        <p:spPr>
          <a:xfrm flipV="1">
            <a:off x="3147357" y="5523215"/>
            <a:ext cx="0"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05" name="Straight Arrow Connector 104"/>
          <p:cNvCxnSpPr>
            <a:stCxn id="101" idx="0"/>
            <a:endCxn id="111" idx="2"/>
          </p:cNvCxnSpPr>
          <p:nvPr/>
        </p:nvCxnSpPr>
        <p:spPr>
          <a:xfrm flipV="1">
            <a:off x="4566773" y="5523215"/>
            <a:ext cx="1"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06" name="Straight Arrow Connector 105"/>
          <p:cNvCxnSpPr>
            <a:stCxn id="102" idx="0"/>
            <a:endCxn id="112" idx="2"/>
          </p:cNvCxnSpPr>
          <p:nvPr/>
        </p:nvCxnSpPr>
        <p:spPr>
          <a:xfrm flipV="1">
            <a:off x="5986182" y="5523215"/>
            <a:ext cx="0"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sp>
        <p:nvSpPr>
          <p:cNvPr id="107" name="TextBox 106"/>
          <p:cNvSpPr txBox="1"/>
          <p:nvPr/>
        </p:nvSpPr>
        <p:spPr>
          <a:xfrm rot="16200000">
            <a:off x="5609738" y="4012381"/>
            <a:ext cx="2837316" cy="270729"/>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smtClean="0">
                <a:ln>
                  <a:noFill/>
                </a:ln>
                <a:solidFill>
                  <a:srgbClr val="FFFFFF"/>
                </a:solidFill>
                <a:effectLst/>
                <a:uLnTx/>
                <a:uFillTx/>
              </a:rPr>
              <a:t>Other  Admin  Interfaces</a:t>
            </a:r>
          </a:p>
        </p:txBody>
      </p:sp>
      <p:sp>
        <p:nvSpPr>
          <p:cNvPr id="108" name="Rectangle 107"/>
          <p:cNvSpPr/>
          <p:nvPr/>
        </p:nvSpPr>
        <p:spPr>
          <a:xfrm>
            <a:off x="1057667" y="3838799"/>
            <a:ext cx="5598794" cy="1295701"/>
          </a:xfrm>
          <a:prstGeom prst="rect">
            <a:avLst/>
          </a:prstGeom>
          <a:noFill/>
          <a:ln w="28575" cap="flat" cmpd="sng" algn="ctr">
            <a:solidFill>
              <a:srgbClr val="000000">
                <a:lumMod val="75000"/>
                <a:lumOff val="2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1" u="none" strike="noStrike" kern="0" cap="none" spc="0" normalizeH="0" baseline="0" noProof="0" smtClean="0">
              <a:ln>
                <a:noFill/>
              </a:ln>
              <a:solidFill>
                <a:srgbClr val="FFFFFF"/>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206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206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2060"/>
                </a:solidFill>
                <a:effectLst/>
                <a:uLnTx/>
                <a:uFillTx/>
                <a:latin typeface="Arial"/>
                <a:ea typeface="+mn-ea"/>
                <a:cs typeface="+mn-cs"/>
              </a:rPr>
              <a:t>Provider Internal Context</a:t>
            </a:r>
          </a:p>
        </p:txBody>
      </p:sp>
      <p:sp>
        <p:nvSpPr>
          <p:cNvPr id="109" name="Rectangle 108"/>
          <p:cNvSpPr/>
          <p:nvPr/>
        </p:nvSpPr>
        <p:spPr>
          <a:xfrm>
            <a:off x="1215382"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PE1</a:t>
            </a:r>
          </a:p>
        </p:txBody>
      </p:sp>
      <p:sp>
        <p:nvSpPr>
          <p:cNvPr id="110" name="Rectangle 109"/>
          <p:cNvSpPr/>
          <p:nvPr/>
        </p:nvSpPr>
        <p:spPr>
          <a:xfrm>
            <a:off x="2634795"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PE2</a:t>
            </a:r>
          </a:p>
        </p:txBody>
      </p:sp>
      <p:sp>
        <p:nvSpPr>
          <p:cNvPr id="111" name="Rectangle 110"/>
          <p:cNvSpPr/>
          <p:nvPr/>
        </p:nvSpPr>
        <p:spPr>
          <a:xfrm>
            <a:off x="4054207"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PE3</a:t>
            </a:r>
          </a:p>
        </p:txBody>
      </p:sp>
      <p:sp>
        <p:nvSpPr>
          <p:cNvPr id="112" name="Rectangle 111"/>
          <p:cNvSpPr/>
          <p:nvPr/>
        </p:nvSpPr>
        <p:spPr>
          <a:xfrm>
            <a:off x="5473620"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a:t>
            </a:r>
          </a:p>
        </p:txBody>
      </p:sp>
      <p:sp>
        <p:nvSpPr>
          <p:cNvPr id="113" name="Rectangle 112"/>
          <p:cNvSpPr/>
          <p:nvPr/>
        </p:nvSpPr>
        <p:spPr>
          <a:xfrm>
            <a:off x="1411863" y="2802241"/>
            <a:ext cx="1025131" cy="1209321"/>
          </a:xfrm>
          <a:prstGeom prst="rect">
            <a:avLst/>
          </a:prstGeom>
          <a:solidFill>
            <a:srgbClr val="FF3300">
              <a:alpha val="49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18288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Shared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RED</a:t>
            </a:r>
          </a:p>
        </p:txBody>
      </p:sp>
      <p:sp>
        <p:nvSpPr>
          <p:cNvPr id="114" name="Rounded Rectangle 113"/>
          <p:cNvSpPr/>
          <p:nvPr/>
        </p:nvSpPr>
        <p:spPr>
          <a:xfrm>
            <a:off x="1529490" y="2974999"/>
            <a:ext cx="789877" cy="431900"/>
          </a:xfrm>
          <a:prstGeom prst="roundRect">
            <a:avLst/>
          </a:prstGeom>
          <a:solidFill>
            <a:srgbClr val="FF3300">
              <a:alpha val="49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Resource Group</a:t>
            </a:r>
          </a:p>
        </p:txBody>
      </p:sp>
      <p:sp>
        <p:nvSpPr>
          <p:cNvPr id="115" name="TextBox 114"/>
          <p:cNvSpPr txBox="1"/>
          <p:nvPr/>
        </p:nvSpPr>
        <p:spPr>
          <a:xfrm>
            <a:off x="1373092" y="2589530"/>
            <a:ext cx="1102673" cy="246221"/>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FFFF"/>
                </a:solidFill>
                <a:effectLst/>
                <a:uLnTx/>
                <a:uFillTx/>
              </a:rPr>
              <a:t>TAPI</a:t>
            </a:r>
          </a:p>
        </p:txBody>
      </p:sp>
      <p:sp>
        <p:nvSpPr>
          <p:cNvPr id="116" name="Rectangle 115"/>
          <p:cNvSpPr/>
          <p:nvPr/>
        </p:nvSpPr>
        <p:spPr>
          <a:xfrm>
            <a:off x="3462125" y="2802241"/>
            <a:ext cx="1025131" cy="1209321"/>
          </a:xfrm>
          <a:prstGeom prst="rect">
            <a:avLst/>
          </a:prstGeom>
          <a:solidFill>
            <a:srgbClr val="17BB7E">
              <a:lumMod val="60000"/>
              <a:lumOff val="40000"/>
              <a:alpha val="57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18288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Shared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GREEN</a:t>
            </a:r>
          </a:p>
        </p:txBody>
      </p:sp>
      <p:sp>
        <p:nvSpPr>
          <p:cNvPr id="117" name="Rounded Rectangle 116"/>
          <p:cNvSpPr/>
          <p:nvPr/>
        </p:nvSpPr>
        <p:spPr>
          <a:xfrm>
            <a:off x="3579752" y="2974999"/>
            <a:ext cx="789877" cy="431900"/>
          </a:xfrm>
          <a:prstGeom prst="round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Resource Group</a:t>
            </a:r>
          </a:p>
        </p:txBody>
      </p:sp>
      <p:sp>
        <p:nvSpPr>
          <p:cNvPr id="118" name="TextBox 117"/>
          <p:cNvSpPr txBox="1"/>
          <p:nvPr/>
        </p:nvSpPr>
        <p:spPr>
          <a:xfrm>
            <a:off x="3422698" y="2589530"/>
            <a:ext cx="1102673" cy="246221"/>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FFFF"/>
                </a:solidFill>
                <a:effectLst/>
                <a:uLnTx/>
                <a:uFillTx/>
              </a:rPr>
              <a:t>TAPI</a:t>
            </a:r>
          </a:p>
        </p:txBody>
      </p:sp>
      <p:sp>
        <p:nvSpPr>
          <p:cNvPr id="119" name="Rectangle 118"/>
          <p:cNvSpPr/>
          <p:nvPr/>
        </p:nvSpPr>
        <p:spPr>
          <a:xfrm>
            <a:off x="5434849" y="2802241"/>
            <a:ext cx="1025131" cy="1209321"/>
          </a:xfrm>
          <a:prstGeom prst="rect">
            <a:avLst/>
          </a:prstGeom>
          <a:solidFill>
            <a:srgbClr val="153276">
              <a:lumMod val="60000"/>
              <a:lumOff val="40000"/>
              <a:alpha val="48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18288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Shared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err="1" smtClean="0">
                <a:ln>
                  <a:noFill/>
                </a:ln>
                <a:solidFill>
                  <a:srgbClr val="002060"/>
                </a:solidFill>
                <a:effectLst/>
                <a:uLnTx/>
                <a:uFillTx/>
                <a:latin typeface="Arial"/>
                <a:ea typeface="+mn-ea"/>
                <a:cs typeface="+mn-cs"/>
              </a:rPr>
              <a:t>BLUE.Admin</a:t>
            </a:r>
            <a:endParaRPr kumimoji="0" lang="en-US" sz="800" b="1" i="0" u="none" strike="noStrike" kern="0" cap="none" spc="0" normalizeH="0" baseline="0" noProof="0" smtClean="0">
              <a:ln>
                <a:noFill/>
              </a:ln>
              <a:solidFill>
                <a:srgbClr val="002060"/>
              </a:solidFill>
              <a:effectLst/>
              <a:uLnTx/>
              <a:uFillTx/>
              <a:latin typeface="Arial"/>
              <a:ea typeface="+mn-ea"/>
              <a:cs typeface="+mn-cs"/>
            </a:endParaRPr>
          </a:p>
        </p:txBody>
      </p:sp>
      <p:sp>
        <p:nvSpPr>
          <p:cNvPr id="120" name="Rounded Rectangle 119"/>
          <p:cNvSpPr/>
          <p:nvPr/>
        </p:nvSpPr>
        <p:spPr>
          <a:xfrm>
            <a:off x="5552476" y="2974999"/>
            <a:ext cx="789877" cy="431900"/>
          </a:xfrm>
          <a:prstGeom prst="roundRect">
            <a:avLst/>
          </a:prstGeom>
          <a:solidFill>
            <a:srgbClr val="153276">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a:t>
            </a:r>
          </a:p>
        </p:txBody>
      </p:sp>
      <p:sp>
        <p:nvSpPr>
          <p:cNvPr id="121" name="TextBox 120"/>
          <p:cNvSpPr txBox="1"/>
          <p:nvPr/>
        </p:nvSpPr>
        <p:spPr>
          <a:xfrm>
            <a:off x="5396078" y="2589530"/>
            <a:ext cx="1102673" cy="246221"/>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FFFF"/>
                </a:solidFill>
                <a:effectLst/>
                <a:uLnTx/>
                <a:uFillTx/>
              </a:rPr>
              <a:t>TAPI</a:t>
            </a:r>
          </a:p>
        </p:txBody>
      </p:sp>
      <p:sp>
        <p:nvSpPr>
          <p:cNvPr id="122" name="Rectangle 121"/>
          <p:cNvSpPr/>
          <p:nvPr/>
        </p:nvSpPr>
        <p:spPr>
          <a:xfrm>
            <a:off x="1411863" y="1074636"/>
            <a:ext cx="1025131" cy="604661"/>
          </a:xfrm>
          <a:prstGeom prst="rect">
            <a:avLst/>
          </a:prstGeom>
          <a:solidFill>
            <a:srgbClr val="FF3300">
              <a:alpha val="49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45720" rtlCol="0" anchor="ctr"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Application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RED</a:t>
            </a:r>
          </a:p>
        </p:txBody>
      </p:sp>
      <p:sp>
        <p:nvSpPr>
          <p:cNvPr id="123" name="Rectangle 122"/>
          <p:cNvSpPr/>
          <p:nvPr/>
        </p:nvSpPr>
        <p:spPr>
          <a:xfrm>
            <a:off x="3105301" y="1074636"/>
            <a:ext cx="1737466" cy="604661"/>
          </a:xfrm>
          <a:prstGeom prst="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45720" rtlCol="0" anchor="ctr"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SDN Controller GREEEN</a:t>
            </a:r>
          </a:p>
        </p:txBody>
      </p:sp>
      <p:sp>
        <p:nvSpPr>
          <p:cNvPr id="124" name="Rounded Rectangle 123"/>
          <p:cNvSpPr/>
          <p:nvPr/>
        </p:nvSpPr>
        <p:spPr>
          <a:xfrm>
            <a:off x="3029076" y="1938439"/>
            <a:ext cx="789877" cy="431900"/>
          </a:xfrm>
          <a:prstGeom prst="round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Resource Group</a:t>
            </a:r>
          </a:p>
        </p:txBody>
      </p:sp>
      <p:sp>
        <p:nvSpPr>
          <p:cNvPr id="125" name="Rounded Rectangle 124"/>
          <p:cNvSpPr/>
          <p:nvPr/>
        </p:nvSpPr>
        <p:spPr>
          <a:xfrm>
            <a:off x="4131749" y="1938439"/>
            <a:ext cx="789877" cy="431900"/>
          </a:xfrm>
          <a:prstGeom prst="round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Resource Group</a:t>
            </a:r>
          </a:p>
        </p:txBody>
      </p:sp>
      <p:sp>
        <p:nvSpPr>
          <p:cNvPr id="126" name="Rectangle 125"/>
          <p:cNvSpPr/>
          <p:nvPr/>
        </p:nvSpPr>
        <p:spPr>
          <a:xfrm>
            <a:off x="5434849" y="1074636"/>
            <a:ext cx="1025131" cy="604661"/>
          </a:xfrm>
          <a:prstGeom prst="rect">
            <a:avLst/>
          </a:prstGeom>
          <a:solidFill>
            <a:srgbClr val="153276">
              <a:lumMod val="60000"/>
              <a:lumOff val="40000"/>
              <a:alpha val="77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45720" rtlCol="0" anchor="ctr"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Admin APP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Blue</a:t>
            </a:r>
          </a:p>
        </p:txBody>
      </p:sp>
      <p:cxnSp>
        <p:nvCxnSpPr>
          <p:cNvPr id="127" name="Straight Arrow Connector 126"/>
          <p:cNvCxnSpPr>
            <a:stCxn id="115" idx="0"/>
            <a:endCxn id="122" idx="2"/>
          </p:cNvCxnSpPr>
          <p:nvPr/>
        </p:nvCxnSpPr>
        <p:spPr>
          <a:xfrm flipV="1">
            <a:off x="1924429" y="1679297"/>
            <a:ext cx="0" cy="910233"/>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28" name="Straight Arrow Connector 127"/>
          <p:cNvCxnSpPr>
            <a:stCxn id="118" idx="0"/>
            <a:endCxn id="123" idx="2"/>
          </p:cNvCxnSpPr>
          <p:nvPr/>
        </p:nvCxnSpPr>
        <p:spPr>
          <a:xfrm flipH="1" flipV="1">
            <a:off x="3974034" y="1679297"/>
            <a:ext cx="1" cy="910233"/>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29" name="Straight Arrow Connector 128"/>
          <p:cNvCxnSpPr>
            <a:stCxn id="121" idx="0"/>
            <a:endCxn id="126" idx="2"/>
          </p:cNvCxnSpPr>
          <p:nvPr/>
        </p:nvCxnSpPr>
        <p:spPr>
          <a:xfrm flipV="1">
            <a:off x="5947415" y="1679297"/>
            <a:ext cx="0" cy="910233"/>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30" name="Straight Arrow Connector 129"/>
          <p:cNvCxnSpPr/>
          <p:nvPr/>
        </p:nvCxnSpPr>
        <p:spPr>
          <a:xfrm flipV="1">
            <a:off x="4527342" y="1679299"/>
            <a:ext cx="0" cy="259140"/>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31" name="Straight Arrow Connector 130"/>
          <p:cNvCxnSpPr/>
          <p:nvPr/>
        </p:nvCxnSpPr>
        <p:spPr>
          <a:xfrm flipV="1">
            <a:off x="3423354" y="1679299"/>
            <a:ext cx="0" cy="259140"/>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32" name="Elbow Connector 131"/>
          <p:cNvCxnSpPr>
            <a:endCxn id="107" idx="3"/>
          </p:cNvCxnSpPr>
          <p:nvPr/>
        </p:nvCxnSpPr>
        <p:spPr>
          <a:xfrm rot="16200000" flipH="1">
            <a:off x="6196619" y="1897308"/>
            <a:ext cx="1049787" cy="613768"/>
          </a:xfrm>
          <a:prstGeom prst="bentConnector3">
            <a:avLst>
              <a:gd name="adj1" fmla="val 50000"/>
            </a:avLst>
          </a:prstGeom>
          <a:noFill/>
          <a:ln w="19050" cap="flat" cmpd="sng" algn="ctr">
            <a:solidFill>
              <a:srgbClr val="39949F">
                <a:lumMod val="75000"/>
              </a:srgbClr>
            </a:solidFill>
            <a:prstDash val="solid"/>
            <a:headEnd type="stealth"/>
            <a:tailEnd type="stealth"/>
          </a:ln>
          <a:effectLst>
            <a:outerShdw blurRad="40000" dist="20000" dir="5400000" rotWithShape="0">
              <a:srgbClr val="000000">
                <a:alpha val="38000"/>
              </a:srgbClr>
            </a:outerShdw>
          </a:effectLst>
        </p:spPr>
      </p:cxnSp>
      <p:cxnSp>
        <p:nvCxnSpPr>
          <p:cNvPr id="133" name="Straight Arrow Connector 132"/>
          <p:cNvCxnSpPr>
            <a:stCxn id="135" idx="0"/>
            <a:endCxn id="134" idx="2"/>
          </p:cNvCxnSpPr>
          <p:nvPr/>
        </p:nvCxnSpPr>
        <p:spPr>
          <a:xfrm flipV="1">
            <a:off x="7447957" y="2333332"/>
            <a:ext cx="1063" cy="947238"/>
          </a:xfrm>
          <a:prstGeom prst="straightConnector1">
            <a:avLst/>
          </a:prstGeom>
          <a:noFill/>
          <a:ln w="28575" cap="flat" cmpd="sng" algn="ctr">
            <a:solidFill>
              <a:srgbClr val="000000">
                <a:lumMod val="50000"/>
                <a:lumOff val="50000"/>
              </a:srgbClr>
            </a:solidFill>
            <a:prstDash val="solid"/>
            <a:headEnd type="stealth" w="lg" len="med"/>
            <a:tailEnd type="stealth" w="lg" len="med"/>
          </a:ln>
          <a:effectLst>
            <a:outerShdw blurRad="40000" dist="20000" dir="5400000" rotWithShape="0">
              <a:srgbClr val="000000">
                <a:alpha val="38000"/>
              </a:srgbClr>
            </a:outerShdw>
          </a:effectLst>
        </p:spPr>
      </p:cxnSp>
      <p:sp>
        <p:nvSpPr>
          <p:cNvPr id="134" name="TextBox 133"/>
          <p:cNvSpPr txBox="1"/>
          <p:nvPr/>
        </p:nvSpPr>
        <p:spPr>
          <a:xfrm>
            <a:off x="7161120" y="2056333"/>
            <a:ext cx="575799"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Client</a:t>
            </a:r>
          </a:p>
        </p:txBody>
      </p:sp>
      <p:sp>
        <p:nvSpPr>
          <p:cNvPr id="135" name="TextBox 134"/>
          <p:cNvSpPr txBox="1"/>
          <p:nvPr/>
        </p:nvSpPr>
        <p:spPr>
          <a:xfrm>
            <a:off x="7129600" y="3280570"/>
            <a:ext cx="63671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Server</a:t>
            </a:r>
          </a:p>
        </p:txBody>
      </p:sp>
      <p:cxnSp>
        <p:nvCxnSpPr>
          <p:cNvPr id="136" name="Straight Arrow Connector 135"/>
          <p:cNvCxnSpPr>
            <a:stCxn id="138" idx="0"/>
            <a:endCxn id="137" idx="2"/>
          </p:cNvCxnSpPr>
          <p:nvPr/>
        </p:nvCxnSpPr>
        <p:spPr>
          <a:xfrm flipV="1">
            <a:off x="7479476" y="4930182"/>
            <a:ext cx="1063" cy="947239"/>
          </a:xfrm>
          <a:prstGeom prst="straightConnector1">
            <a:avLst/>
          </a:prstGeom>
          <a:noFill/>
          <a:ln w="28575" cap="flat" cmpd="sng" algn="ctr">
            <a:solidFill>
              <a:srgbClr val="000000">
                <a:lumMod val="50000"/>
                <a:lumOff val="50000"/>
              </a:srgbClr>
            </a:solidFill>
            <a:prstDash val="solid"/>
            <a:headEnd type="stealth" w="lg" len="med"/>
            <a:tailEnd type="stealth" w="lg" len="med"/>
          </a:ln>
          <a:effectLst>
            <a:outerShdw blurRad="40000" dist="20000" dir="5400000" rotWithShape="0">
              <a:srgbClr val="000000">
                <a:alpha val="38000"/>
              </a:srgbClr>
            </a:outerShdw>
          </a:effectLst>
        </p:spPr>
      </p:cxnSp>
      <p:sp>
        <p:nvSpPr>
          <p:cNvPr id="137" name="TextBox 136"/>
          <p:cNvSpPr txBox="1"/>
          <p:nvPr/>
        </p:nvSpPr>
        <p:spPr>
          <a:xfrm>
            <a:off x="7192639" y="4653183"/>
            <a:ext cx="575799"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Client</a:t>
            </a:r>
          </a:p>
        </p:txBody>
      </p:sp>
      <p:sp>
        <p:nvSpPr>
          <p:cNvPr id="138" name="TextBox 137"/>
          <p:cNvSpPr txBox="1"/>
          <p:nvPr/>
        </p:nvSpPr>
        <p:spPr>
          <a:xfrm>
            <a:off x="7161119" y="5877421"/>
            <a:ext cx="63671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Server</a:t>
            </a:r>
          </a:p>
        </p:txBody>
      </p:sp>
      <p:sp>
        <p:nvSpPr>
          <p:cNvPr id="139" name="TextBox 138"/>
          <p:cNvSpPr txBox="1"/>
          <p:nvPr/>
        </p:nvSpPr>
        <p:spPr>
          <a:xfrm>
            <a:off x="2837152" y="3996113"/>
            <a:ext cx="2273764" cy="646331"/>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2060"/>
                </a:solidFill>
                <a:effectLst/>
                <a:uLnTx/>
                <a:uFillTx/>
              </a:rPr>
              <a:t>Provider SDN Controller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smtClean="0">
                <a:ln>
                  <a:noFill/>
                </a:ln>
                <a:solidFill>
                  <a:srgbClr val="002060"/>
                </a:solidFill>
                <a:effectLst/>
                <a:uLnTx/>
                <a:uFillTx/>
              </a:rPr>
              <a:t>Orchestration / Virtualization</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000000"/>
              </a:solidFill>
              <a:effectLst/>
              <a:uLnTx/>
              <a:uFillTx/>
            </a:endParaRPr>
          </a:p>
        </p:txBody>
      </p:sp>
      <p:sp>
        <p:nvSpPr>
          <p:cNvPr id="45" name="Slide Number Placeholder 44"/>
          <p:cNvSpPr>
            <a:spLocks noGrp="1"/>
          </p:cNvSpPr>
          <p:nvPr>
            <p:ph type="sldNum" sz="quarter" idx="4"/>
          </p:nvPr>
        </p:nvSpPr>
        <p:spPr/>
        <p:txBody>
          <a:bodyPr/>
          <a:lstStyle/>
          <a:p>
            <a:fld id="{95FB27F1-C2FE-E646-9E41-8F3092BBAFAE}" type="slidenum">
              <a:rPr lang="en-US" smtClean="0"/>
              <a:pPr/>
              <a:t>28</a:t>
            </a:fld>
            <a:endParaRPr lang="en-US"/>
          </a:p>
        </p:txBody>
      </p:sp>
      <p:sp>
        <p:nvSpPr>
          <p:cNvPr id="46" name="Footer Placeholder 4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180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34" grpId="0"/>
      <p:bldP spid="135" grpId="0"/>
      <p:bldP spid="137" grpId="0"/>
      <p:bldP spid="138" grpId="0"/>
      <p:bldP spid="1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it-IT"/>
              <a:t>Example Shared</a:t>
            </a:r>
            <a:r>
              <a:rPr lang="it-IT">
                <a:solidFill>
                  <a:srgbClr val="0033CC"/>
                </a:solidFill>
              </a:rPr>
              <a:t> </a:t>
            </a:r>
            <a:r>
              <a:rPr lang="it-IT"/>
              <a:t>Contexts</a:t>
            </a:r>
            <a:endParaRPr lang="en-US"/>
          </a:p>
        </p:txBody>
      </p:sp>
      <p:grpSp>
        <p:nvGrpSpPr>
          <p:cNvPr id="246" name="Group 107"/>
          <p:cNvGrpSpPr/>
          <p:nvPr/>
        </p:nvGrpSpPr>
        <p:grpSpPr>
          <a:xfrm>
            <a:off x="566668" y="1206576"/>
            <a:ext cx="4574393" cy="2361178"/>
            <a:chOff x="456831" y="40050"/>
            <a:chExt cx="2845947" cy="1268670"/>
          </a:xfrm>
        </p:grpSpPr>
        <p:sp>
          <p:nvSpPr>
            <p:cNvPr id="247" name="Oval 246"/>
            <p:cNvSpPr/>
            <p:nvPr/>
          </p:nvSpPr>
          <p:spPr>
            <a:xfrm>
              <a:off x="548916" y="909934"/>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48" name="TextBox 247"/>
            <p:cNvSpPr txBox="1"/>
            <p:nvPr/>
          </p:nvSpPr>
          <p:spPr>
            <a:xfrm>
              <a:off x="764939" y="900172"/>
              <a:ext cx="2537839" cy="3462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Internal) </a:t>
              </a:r>
              <a:endParaRPr kumimoji="0" lang="en-US" sz="1200" b="0" i="0" u="none" strike="noStrike" kern="0" cap="none" spc="0" normalizeH="0" baseline="0" noProof="0" smtClean="0">
                <a:ln>
                  <a:noFill/>
                </a:ln>
                <a:solidFill>
                  <a:srgbClr val="000000"/>
                </a:solidFill>
                <a:effectLst/>
                <a:uLnTx/>
                <a:uFillTx/>
              </a:endParaRPr>
            </a:p>
          </p:txBody>
        </p:sp>
        <p:sp>
          <p:nvSpPr>
            <p:cNvPr id="249" name="Oval 248"/>
            <p:cNvSpPr/>
            <p:nvPr/>
          </p:nvSpPr>
          <p:spPr>
            <a:xfrm>
              <a:off x="548916" y="113434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50" name="TextBox 249"/>
            <p:cNvSpPr txBox="1"/>
            <p:nvPr/>
          </p:nvSpPr>
          <p:spPr>
            <a:xfrm>
              <a:off x="764939" y="1100971"/>
              <a:ext cx="1990854"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 Point</a:t>
              </a:r>
              <a:endParaRPr kumimoji="0" lang="en-US" sz="1200" b="0" i="0" u="none" strike="noStrike" kern="0" cap="none" spc="0" normalizeH="0" baseline="0" noProof="0" smtClean="0">
                <a:ln>
                  <a:noFill/>
                </a:ln>
                <a:solidFill>
                  <a:srgbClr val="000000"/>
                </a:solidFill>
                <a:effectLst/>
                <a:uLnTx/>
                <a:uFillTx/>
              </a:endParaRPr>
            </a:p>
          </p:txBody>
        </p:sp>
        <p:sp>
          <p:nvSpPr>
            <p:cNvPr id="251" name="Oval 250"/>
            <p:cNvSpPr/>
            <p:nvPr/>
          </p:nvSpPr>
          <p:spPr>
            <a:xfrm>
              <a:off x="548916" y="70913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52" name="TextBox 251"/>
            <p:cNvSpPr txBox="1"/>
            <p:nvPr/>
          </p:nvSpPr>
          <p:spPr>
            <a:xfrm>
              <a:off x="764939" y="671572"/>
              <a:ext cx="2397968"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Edge)</a:t>
              </a:r>
              <a:endParaRPr kumimoji="0" lang="en-US" sz="1200" b="0" i="0" u="none" strike="noStrike" kern="0" cap="none" spc="0" normalizeH="0" baseline="0" noProof="0" smtClean="0">
                <a:ln>
                  <a:noFill/>
                </a:ln>
                <a:solidFill>
                  <a:srgbClr val="000000"/>
                </a:solidFill>
                <a:effectLst/>
                <a:uLnTx/>
                <a:uFillTx/>
              </a:endParaRPr>
            </a:p>
          </p:txBody>
        </p:sp>
        <p:cxnSp>
          <p:nvCxnSpPr>
            <p:cNvPr id="253" name="Straight Connector 252"/>
            <p:cNvCxnSpPr/>
            <p:nvPr/>
          </p:nvCxnSpPr>
          <p:spPr>
            <a:xfrm flipH="1">
              <a:off x="1756913" y="122620"/>
              <a:ext cx="216024" cy="146917"/>
            </a:xfrm>
            <a:prstGeom prst="line">
              <a:avLst/>
            </a:prstGeom>
            <a:noFill/>
            <a:ln w="28575" cap="flat" cmpd="sng" algn="ctr">
              <a:solidFill>
                <a:srgbClr val="0033CC"/>
              </a:solidFill>
              <a:prstDash val="solid"/>
              <a:headEnd type="none" w="med" len="sm"/>
              <a:tailEnd type="none" w="med" len="sm"/>
            </a:ln>
            <a:effectLst/>
          </p:spPr>
        </p:cxnSp>
        <p:sp>
          <p:nvSpPr>
            <p:cNvPr id="255" name="TextBox 254"/>
            <p:cNvSpPr txBox="1"/>
            <p:nvPr/>
          </p:nvSpPr>
          <p:spPr>
            <a:xfrm>
              <a:off x="1965043" y="70029"/>
              <a:ext cx="842882"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Link</a:t>
              </a:r>
              <a:endParaRPr kumimoji="0" lang="en-US" sz="1200" b="0" i="0" u="none" strike="noStrike" kern="0" cap="none" spc="0" normalizeH="0" baseline="0" noProof="0" smtClean="0">
                <a:ln>
                  <a:noFill/>
                </a:ln>
                <a:solidFill>
                  <a:srgbClr val="000000"/>
                </a:solidFill>
                <a:effectLst/>
                <a:uLnTx/>
                <a:uFillTx/>
              </a:endParaRPr>
            </a:p>
          </p:txBody>
        </p:sp>
        <p:cxnSp>
          <p:nvCxnSpPr>
            <p:cNvPr id="256" name="Straight Connector 255"/>
            <p:cNvCxnSpPr/>
            <p:nvPr/>
          </p:nvCxnSpPr>
          <p:spPr>
            <a:xfrm flipH="1">
              <a:off x="1706845" y="477143"/>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57" name="TextBox 256"/>
            <p:cNvSpPr txBox="1"/>
            <p:nvPr/>
          </p:nvSpPr>
          <p:spPr>
            <a:xfrm>
              <a:off x="1907081" y="394573"/>
              <a:ext cx="827856"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Mapping</a:t>
              </a:r>
              <a:endParaRPr kumimoji="0" lang="en-US" sz="1200" b="0" i="0" u="none" strike="noStrike" kern="0" cap="none" spc="0" normalizeH="0" baseline="0" noProof="0" smtClean="0">
                <a:ln>
                  <a:noFill/>
                </a:ln>
                <a:solidFill>
                  <a:srgbClr val="000000"/>
                </a:solidFill>
                <a:effectLst/>
                <a:uLnTx/>
                <a:uFillTx/>
              </a:endParaRPr>
            </a:p>
          </p:txBody>
        </p:sp>
        <p:sp>
          <p:nvSpPr>
            <p:cNvPr id="258" name="Oval 257"/>
            <p:cNvSpPr/>
            <p:nvPr/>
          </p:nvSpPr>
          <p:spPr>
            <a:xfrm>
              <a:off x="456831" y="40050"/>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259" name="Oval 258"/>
            <p:cNvSpPr/>
            <p:nvPr/>
          </p:nvSpPr>
          <p:spPr>
            <a:xfrm>
              <a:off x="456831" y="396669"/>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260" name="TextBox 259"/>
            <p:cNvSpPr txBox="1"/>
            <p:nvPr/>
          </p:nvSpPr>
          <p:spPr>
            <a:xfrm>
              <a:off x="914031" y="40050"/>
              <a:ext cx="842882"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Topology</a:t>
              </a:r>
              <a:endParaRPr kumimoji="0" lang="en-US" sz="1200" b="0" i="0" u="none" strike="noStrike" kern="0" cap="none" spc="0" normalizeH="0" baseline="0" noProof="0" smtClean="0">
                <a:ln>
                  <a:noFill/>
                </a:ln>
                <a:solidFill>
                  <a:srgbClr val="000000"/>
                </a:solidFill>
                <a:effectLst/>
                <a:uLnTx/>
                <a:uFillTx/>
              </a:endParaRPr>
            </a:p>
          </p:txBody>
        </p:sp>
        <p:sp>
          <p:nvSpPr>
            <p:cNvPr id="261" name="TextBox 260"/>
            <p:cNvSpPr txBox="1"/>
            <p:nvPr/>
          </p:nvSpPr>
          <p:spPr>
            <a:xfrm>
              <a:off x="914031" y="384093"/>
              <a:ext cx="842882"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a:t>
              </a:r>
              <a:endParaRPr kumimoji="0" lang="en-US" sz="1200" b="0" i="0" u="none" strike="noStrike" kern="0" cap="none" spc="0" normalizeH="0" baseline="0" noProof="0" smtClean="0">
                <a:ln>
                  <a:noFill/>
                </a:ln>
                <a:solidFill>
                  <a:srgbClr val="000000"/>
                </a:solidFill>
                <a:effectLst/>
                <a:uLnTx/>
                <a:uFillTx/>
              </a:endParaRPr>
            </a:p>
          </p:txBody>
        </p:sp>
      </p:grpSp>
      <p:grpSp>
        <p:nvGrpSpPr>
          <p:cNvPr id="262" name="Group 395"/>
          <p:cNvGrpSpPr/>
          <p:nvPr/>
        </p:nvGrpSpPr>
        <p:grpSpPr>
          <a:xfrm>
            <a:off x="4293559" y="3648754"/>
            <a:ext cx="3820134" cy="2336702"/>
            <a:chOff x="1107377" y="2072878"/>
            <a:chExt cx="2617625" cy="1255519"/>
          </a:xfrm>
        </p:grpSpPr>
        <p:sp>
          <p:nvSpPr>
            <p:cNvPr id="263" name="Rectangle 262"/>
            <p:cNvSpPr/>
            <p:nvPr/>
          </p:nvSpPr>
          <p:spPr>
            <a:xfrm>
              <a:off x="1193942" y="2160181"/>
              <a:ext cx="2422550" cy="1168216"/>
            </a:xfrm>
            <a:prstGeom prst="rect">
              <a:avLst/>
            </a:prstGeom>
            <a:solidFill>
              <a:srgbClr val="17BB7E">
                <a:lumMod val="60000"/>
                <a:lumOff val="4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64" name="Oval 263"/>
            <p:cNvSpPr/>
            <p:nvPr/>
          </p:nvSpPr>
          <p:spPr>
            <a:xfrm>
              <a:off x="1410399" y="2325269"/>
              <a:ext cx="2017408" cy="897131"/>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p:txBody>
        </p:sp>
        <p:cxnSp>
          <p:nvCxnSpPr>
            <p:cNvPr id="265" name="Straight Connector 264"/>
            <p:cNvCxnSpPr>
              <a:stCxn id="287" idx="2"/>
              <a:endCxn id="291" idx="6"/>
            </p:cNvCxnSpPr>
            <p:nvPr/>
          </p:nvCxnSpPr>
          <p:spPr>
            <a:xfrm flipH="1">
              <a:off x="1957504" y="2515841"/>
              <a:ext cx="137408" cy="117195"/>
            </a:xfrm>
            <a:prstGeom prst="line">
              <a:avLst/>
            </a:prstGeom>
            <a:noFill/>
            <a:ln w="28575" cap="flat" cmpd="sng" algn="ctr">
              <a:solidFill>
                <a:srgbClr val="0033CC"/>
              </a:solidFill>
              <a:prstDash val="solid"/>
              <a:headEnd type="none" w="med" len="sm"/>
              <a:tailEnd type="none" w="med" len="sm"/>
            </a:ln>
            <a:effectLst/>
          </p:spPr>
        </p:cxnSp>
        <p:cxnSp>
          <p:nvCxnSpPr>
            <p:cNvPr id="266" name="Straight Connector 265"/>
            <p:cNvCxnSpPr>
              <a:stCxn id="284" idx="2"/>
              <a:endCxn id="292" idx="5"/>
            </p:cNvCxnSpPr>
            <p:nvPr/>
          </p:nvCxnSpPr>
          <p:spPr>
            <a:xfrm flipH="1">
              <a:off x="1930921" y="2849744"/>
              <a:ext cx="953186" cy="15220"/>
            </a:xfrm>
            <a:prstGeom prst="line">
              <a:avLst/>
            </a:prstGeom>
            <a:noFill/>
            <a:ln w="28575" cap="flat" cmpd="sng" algn="ctr">
              <a:solidFill>
                <a:srgbClr val="0033CC"/>
              </a:solidFill>
              <a:prstDash val="solid"/>
              <a:headEnd type="none" w="med" len="sm"/>
              <a:tailEnd type="none" w="med" len="sm"/>
            </a:ln>
            <a:effectLst/>
          </p:spPr>
        </p:cxnSp>
        <p:cxnSp>
          <p:nvCxnSpPr>
            <p:cNvPr id="267" name="Straight Connector 266"/>
            <p:cNvCxnSpPr>
              <a:stCxn id="283" idx="1"/>
              <a:endCxn id="288" idx="6"/>
            </p:cNvCxnSpPr>
            <p:nvPr/>
          </p:nvCxnSpPr>
          <p:spPr>
            <a:xfrm flipH="1" flipV="1">
              <a:off x="2705281" y="2515841"/>
              <a:ext cx="193456" cy="98518"/>
            </a:xfrm>
            <a:prstGeom prst="line">
              <a:avLst/>
            </a:prstGeom>
            <a:noFill/>
            <a:ln w="28575" cap="flat" cmpd="sng" algn="ctr">
              <a:solidFill>
                <a:srgbClr val="0033CC"/>
              </a:solidFill>
              <a:prstDash val="solid"/>
              <a:headEnd type="none" w="med" len="sm"/>
              <a:tailEnd type="none" w="med" len="sm"/>
            </a:ln>
            <a:effectLst/>
          </p:spPr>
        </p:cxnSp>
        <p:grpSp>
          <p:nvGrpSpPr>
            <p:cNvPr id="268" name="Group 274"/>
            <p:cNvGrpSpPr/>
            <p:nvPr/>
          </p:nvGrpSpPr>
          <p:grpSpPr>
            <a:xfrm>
              <a:off x="1380726" y="2556836"/>
              <a:ext cx="576778" cy="330446"/>
              <a:chOff x="3193329" y="2237363"/>
              <a:chExt cx="576778" cy="330446"/>
            </a:xfrm>
          </p:grpSpPr>
          <p:sp>
            <p:nvSpPr>
              <p:cNvPr id="290" name="Oval 289"/>
              <p:cNvSpPr/>
              <p:nvPr/>
            </p:nvSpPr>
            <p:spPr>
              <a:xfrm>
                <a:off x="3223002" y="2272568"/>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G1</a:t>
                </a:r>
              </a:p>
            </p:txBody>
          </p:sp>
          <p:sp>
            <p:nvSpPr>
              <p:cNvPr id="291" name="Oval 290"/>
              <p:cNvSpPr/>
              <p:nvPr/>
            </p:nvSpPr>
            <p:spPr>
              <a:xfrm>
                <a:off x="3617707" y="2237363"/>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92" name="Oval 291"/>
              <p:cNvSpPr/>
              <p:nvPr/>
            </p:nvSpPr>
            <p:spPr>
              <a:xfrm>
                <a:off x="3613442" y="2415409"/>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93" name="Oval 292"/>
              <p:cNvSpPr/>
              <p:nvPr/>
            </p:nvSpPr>
            <p:spPr>
              <a:xfrm>
                <a:off x="3193329" y="2248379"/>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270" name="Group 275"/>
            <p:cNvGrpSpPr/>
            <p:nvPr/>
          </p:nvGrpSpPr>
          <p:grpSpPr>
            <a:xfrm>
              <a:off x="2094912" y="2259435"/>
              <a:ext cx="610369" cy="351656"/>
              <a:chOff x="3951405" y="1939962"/>
              <a:chExt cx="610369" cy="351656"/>
            </a:xfrm>
          </p:grpSpPr>
          <p:sp>
            <p:nvSpPr>
              <p:cNvPr id="286" name="Oval 285"/>
              <p:cNvSpPr/>
              <p:nvPr/>
            </p:nvSpPr>
            <p:spPr>
              <a:xfrm>
                <a:off x="3995235" y="2011970"/>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G2</a:t>
                </a:r>
              </a:p>
            </p:txBody>
          </p:sp>
          <p:sp>
            <p:nvSpPr>
              <p:cNvPr id="287" name="Oval 286"/>
              <p:cNvSpPr/>
              <p:nvPr/>
            </p:nvSpPr>
            <p:spPr>
              <a:xfrm>
                <a:off x="3951405"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8" name="Oval 287"/>
              <p:cNvSpPr/>
              <p:nvPr/>
            </p:nvSpPr>
            <p:spPr>
              <a:xfrm>
                <a:off x="4409374"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9" name="Oval 288"/>
              <p:cNvSpPr/>
              <p:nvPr/>
            </p:nvSpPr>
            <p:spPr>
              <a:xfrm>
                <a:off x="4027605" y="193996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271" name="Group 276"/>
            <p:cNvGrpSpPr/>
            <p:nvPr/>
          </p:nvGrpSpPr>
          <p:grpSpPr>
            <a:xfrm>
              <a:off x="2876419" y="2566889"/>
              <a:ext cx="534280" cy="359055"/>
              <a:chOff x="4689022" y="2247416"/>
              <a:chExt cx="534280" cy="359055"/>
            </a:xfrm>
          </p:grpSpPr>
          <p:sp>
            <p:nvSpPr>
              <p:cNvPr id="282" name="Oval 281"/>
              <p:cNvSpPr/>
              <p:nvPr/>
            </p:nvSpPr>
            <p:spPr>
              <a:xfrm>
                <a:off x="4702149" y="2277796"/>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G3</a:t>
                </a:r>
              </a:p>
            </p:txBody>
          </p:sp>
          <p:sp>
            <p:nvSpPr>
              <p:cNvPr id="283" name="Oval 282"/>
              <p:cNvSpPr/>
              <p:nvPr/>
            </p:nvSpPr>
            <p:spPr>
              <a:xfrm>
                <a:off x="4689022" y="22725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4" name="Oval 283"/>
              <p:cNvSpPr/>
              <p:nvPr/>
            </p:nvSpPr>
            <p:spPr>
              <a:xfrm>
                <a:off x="4696710" y="24540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5" name="Oval 284"/>
              <p:cNvSpPr/>
              <p:nvPr/>
            </p:nvSpPr>
            <p:spPr>
              <a:xfrm>
                <a:off x="5070902" y="2247416"/>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cxnSp>
          <p:nvCxnSpPr>
            <p:cNvPr id="272" name="Straight Connector 271"/>
            <p:cNvCxnSpPr>
              <a:stCxn id="293" idx="2"/>
              <a:endCxn id="273" idx="6"/>
            </p:cNvCxnSpPr>
            <p:nvPr/>
          </p:nvCxnSpPr>
          <p:spPr>
            <a:xfrm flipH="1" flipV="1">
              <a:off x="1259777" y="2556836"/>
              <a:ext cx="120949" cy="8721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73" name="Oval 272"/>
            <p:cNvSpPr/>
            <p:nvPr/>
          </p:nvSpPr>
          <p:spPr>
            <a:xfrm>
              <a:off x="1107377" y="248063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274" name="Straight Connector 273"/>
            <p:cNvCxnSpPr>
              <a:stCxn id="278" idx="2"/>
              <a:endCxn id="285" idx="6"/>
            </p:cNvCxnSpPr>
            <p:nvPr/>
          </p:nvCxnSpPr>
          <p:spPr>
            <a:xfrm flipH="1">
              <a:off x="3410699" y="2556836"/>
              <a:ext cx="161903" cy="862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78" name="Oval 277"/>
            <p:cNvSpPr/>
            <p:nvPr/>
          </p:nvSpPr>
          <p:spPr>
            <a:xfrm>
              <a:off x="3572602" y="248063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79" name="Oval 278"/>
            <p:cNvSpPr/>
            <p:nvPr/>
          </p:nvSpPr>
          <p:spPr>
            <a:xfrm>
              <a:off x="1957504" y="207287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0" name="TextBox 279"/>
            <p:cNvSpPr txBox="1"/>
            <p:nvPr/>
          </p:nvSpPr>
          <p:spPr>
            <a:xfrm>
              <a:off x="1215887" y="2172516"/>
              <a:ext cx="705042" cy="184666"/>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Green Shared Context</a:t>
              </a:r>
              <a:endParaRPr kumimoji="0" lang="en-US" sz="800" b="0" i="0" u="none" strike="noStrike" kern="0" cap="none" spc="0" normalizeH="0" baseline="0" noProof="0" smtClean="0">
                <a:ln>
                  <a:noFill/>
                </a:ln>
                <a:solidFill>
                  <a:srgbClr val="000000"/>
                </a:solidFill>
                <a:effectLst/>
                <a:uLnTx/>
                <a:uFillTx/>
              </a:endParaRPr>
            </a:p>
          </p:txBody>
        </p:sp>
        <p:cxnSp>
          <p:nvCxnSpPr>
            <p:cNvPr id="281" name="Straight Connector 280"/>
            <p:cNvCxnSpPr>
              <a:stCxn id="289" idx="1"/>
              <a:endCxn id="279" idx="5"/>
            </p:cNvCxnSpPr>
            <p:nvPr/>
          </p:nvCxnSpPr>
          <p:spPr>
            <a:xfrm flipH="1" flipV="1">
              <a:off x="2087586" y="2202960"/>
              <a:ext cx="105844" cy="78793"/>
            </a:xfrm>
            <a:prstGeom prst="line">
              <a:avLst/>
            </a:prstGeom>
            <a:noFill/>
            <a:ln w="28575" cap="flat" cmpd="sng" algn="ctr">
              <a:solidFill>
                <a:srgbClr val="DEC132">
                  <a:lumMod val="50000"/>
                </a:srgbClr>
              </a:solidFill>
              <a:prstDash val="sysDot"/>
              <a:headEnd type="none" w="med" len="sm"/>
              <a:tailEnd type="none" w="med" len="sm"/>
            </a:ln>
            <a:effectLst/>
          </p:spPr>
        </p:cxnSp>
      </p:grpSp>
      <p:grpSp>
        <p:nvGrpSpPr>
          <p:cNvPr id="294" name="Group 396"/>
          <p:cNvGrpSpPr/>
          <p:nvPr/>
        </p:nvGrpSpPr>
        <p:grpSpPr>
          <a:xfrm>
            <a:off x="4293559" y="1168919"/>
            <a:ext cx="3820134" cy="2340125"/>
            <a:chOff x="3834305" y="2071039"/>
            <a:chExt cx="2617625" cy="1257358"/>
          </a:xfrm>
        </p:grpSpPr>
        <p:sp>
          <p:nvSpPr>
            <p:cNvPr id="295" name="Rectangle 294"/>
            <p:cNvSpPr/>
            <p:nvPr/>
          </p:nvSpPr>
          <p:spPr>
            <a:xfrm>
              <a:off x="3920870" y="2141302"/>
              <a:ext cx="2422550" cy="1187095"/>
            </a:xfrm>
            <a:prstGeom prst="rect">
              <a:avLst/>
            </a:prstGeom>
            <a:solidFill>
              <a:srgbClr val="FF0000">
                <a:alpha val="38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96" name="Oval 295"/>
            <p:cNvSpPr/>
            <p:nvPr/>
          </p:nvSpPr>
          <p:spPr>
            <a:xfrm>
              <a:off x="4137327" y="2331118"/>
              <a:ext cx="2017408" cy="897131"/>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297" name="Oval 296"/>
            <p:cNvSpPr/>
            <p:nvPr/>
          </p:nvSpPr>
          <p:spPr>
            <a:xfrm>
              <a:off x="4293057" y="2358373"/>
              <a:ext cx="1678257" cy="827451"/>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R1</a:t>
              </a:r>
            </a:p>
          </p:txBody>
        </p:sp>
        <p:sp>
          <p:nvSpPr>
            <p:cNvPr id="298" name="Oval 297"/>
            <p:cNvSpPr/>
            <p:nvPr/>
          </p:nvSpPr>
          <p:spPr>
            <a:xfrm>
              <a:off x="4239737" y="2740731"/>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99" name="Oval 298"/>
            <p:cNvSpPr/>
            <p:nvPr/>
          </p:nvSpPr>
          <p:spPr>
            <a:xfrm>
              <a:off x="5223800" y="2265284"/>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01" name="Oval 300"/>
            <p:cNvSpPr/>
            <p:nvPr/>
          </p:nvSpPr>
          <p:spPr>
            <a:xfrm>
              <a:off x="5875502" y="276722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02" name="Straight Connector 301"/>
            <p:cNvCxnSpPr>
              <a:stCxn id="298" idx="2"/>
              <a:endCxn id="303" idx="6"/>
            </p:cNvCxnSpPr>
            <p:nvPr/>
          </p:nvCxnSpPr>
          <p:spPr>
            <a:xfrm flipH="1">
              <a:off x="3986705" y="2816931"/>
              <a:ext cx="253032" cy="5024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03" name="Oval 302"/>
            <p:cNvSpPr/>
            <p:nvPr/>
          </p:nvSpPr>
          <p:spPr>
            <a:xfrm>
              <a:off x="3834305" y="279097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04" name="Straight Connector 303"/>
            <p:cNvCxnSpPr>
              <a:stCxn id="305" idx="2"/>
              <a:endCxn id="301" idx="6"/>
            </p:cNvCxnSpPr>
            <p:nvPr/>
          </p:nvCxnSpPr>
          <p:spPr>
            <a:xfrm flipH="1" flipV="1">
              <a:off x="6027902" y="2843422"/>
              <a:ext cx="271628" cy="660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05" name="Oval 304"/>
            <p:cNvSpPr/>
            <p:nvPr/>
          </p:nvSpPr>
          <p:spPr>
            <a:xfrm>
              <a:off x="6299530" y="283327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06" name="Oval 305"/>
            <p:cNvSpPr/>
            <p:nvPr/>
          </p:nvSpPr>
          <p:spPr>
            <a:xfrm>
              <a:off x="5450947" y="207103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07" name="TextBox 306"/>
            <p:cNvSpPr txBox="1"/>
            <p:nvPr/>
          </p:nvSpPr>
          <p:spPr>
            <a:xfrm>
              <a:off x="3942815" y="2178365"/>
              <a:ext cx="584951" cy="184666"/>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Red Shared Context</a:t>
              </a:r>
              <a:endParaRPr kumimoji="0" lang="en-US" sz="800" b="0" i="0" u="none" strike="noStrike" kern="0" cap="none" spc="0" normalizeH="0" baseline="0" noProof="0" smtClean="0">
                <a:ln>
                  <a:noFill/>
                </a:ln>
                <a:solidFill>
                  <a:srgbClr val="000000"/>
                </a:solidFill>
                <a:effectLst/>
                <a:uLnTx/>
                <a:uFillTx/>
              </a:endParaRPr>
            </a:p>
          </p:txBody>
        </p:sp>
        <p:cxnSp>
          <p:nvCxnSpPr>
            <p:cNvPr id="308" name="Straight Connector 307"/>
            <p:cNvCxnSpPr>
              <a:stCxn id="299" idx="7"/>
              <a:endCxn id="306" idx="3"/>
            </p:cNvCxnSpPr>
            <p:nvPr/>
          </p:nvCxnSpPr>
          <p:spPr>
            <a:xfrm flipV="1">
              <a:off x="5353882" y="2201121"/>
              <a:ext cx="119383" cy="86481"/>
            </a:xfrm>
            <a:prstGeom prst="line">
              <a:avLst/>
            </a:prstGeom>
            <a:noFill/>
            <a:ln w="28575" cap="flat" cmpd="sng" algn="ctr">
              <a:solidFill>
                <a:srgbClr val="DEC132">
                  <a:lumMod val="50000"/>
                </a:srgbClr>
              </a:solidFill>
              <a:prstDash val="sysDot"/>
              <a:headEnd type="none" w="med" len="sm"/>
              <a:tailEnd type="none" w="med" len="sm"/>
            </a:ln>
            <a:effectLst/>
          </p:spPr>
        </p:cxnSp>
      </p:grpSp>
      <p:grpSp>
        <p:nvGrpSpPr>
          <p:cNvPr id="309" name="Group 397"/>
          <p:cNvGrpSpPr/>
          <p:nvPr/>
        </p:nvGrpSpPr>
        <p:grpSpPr>
          <a:xfrm>
            <a:off x="392968" y="3597525"/>
            <a:ext cx="3820134" cy="2376132"/>
            <a:chOff x="6634885" y="1916166"/>
            <a:chExt cx="2617625" cy="1276705"/>
          </a:xfrm>
        </p:grpSpPr>
        <p:sp>
          <p:nvSpPr>
            <p:cNvPr id="310" name="Rectangle 309"/>
            <p:cNvSpPr/>
            <p:nvPr/>
          </p:nvSpPr>
          <p:spPr>
            <a:xfrm>
              <a:off x="6721450" y="2014684"/>
              <a:ext cx="2422550" cy="1178187"/>
            </a:xfrm>
            <a:prstGeom prst="rect">
              <a:avLst/>
            </a:prstGeom>
            <a:solidFill>
              <a:srgbClr val="39949F">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11" name="Oval 310"/>
            <p:cNvSpPr/>
            <p:nvPr/>
          </p:nvSpPr>
          <p:spPr>
            <a:xfrm>
              <a:off x="6937907" y="2176245"/>
              <a:ext cx="2017408" cy="897131"/>
            </a:xfrm>
            <a:prstGeom prst="ellipse">
              <a:avLst/>
            </a:prstGeom>
            <a:noFill/>
            <a:ln w="190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p:txBody>
        </p:sp>
        <p:cxnSp>
          <p:nvCxnSpPr>
            <p:cNvPr id="313" name="Straight Connector 312"/>
            <p:cNvCxnSpPr>
              <a:stCxn id="400" idx="2"/>
              <a:endCxn id="406" idx="6"/>
            </p:cNvCxnSpPr>
            <p:nvPr/>
          </p:nvCxnSpPr>
          <p:spPr>
            <a:xfrm flipH="1">
              <a:off x="7485012" y="2366817"/>
              <a:ext cx="137408" cy="117195"/>
            </a:xfrm>
            <a:prstGeom prst="line">
              <a:avLst/>
            </a:prstGeom>
            <a:noFill/>
            <a:ln w="28575" cap="flat" cmpd="sng" algn="ctr">
              <a:solidFill>
                <a:srgbClr val="0033CC"/>
              </a:solidFill>
              <a:prstDash val="solid"/>
              <a:headEnd type="none" w="med" len="sm"/>
              <a:tailEnd type="none" w="med" len="sm"/>
            </a:ln>
            <a:effectLst/>
          </p:spPr>
        </p:cxnSp>
        <p:cxnSp>
          <p:nvCxnSpPr>
            <p:cNvPr id="314" name="Straight Connector 313"/>
            <p:cNvCxnSpPr>
              <a:stCxn id="411" idx="2"/>
              <a:endCxn id="407" idx="5"/>
            </p:cNvCxnSpPr>
            <p:nvPr/>
          </p:nvCxnSpPr>
          <p:spPr>
            <a:xfrm flipH="1" flipV="1">
              <a:off x="7458429" y="2715940"/>
              <a:ext cx="186309" cy="159125"/>
            </a:xfrm>
            <a:prstGeom prst="line">
              <a:avLst/>
            </a:prstGeom>
            <a:noFill/>
            <a:ln w="28575" cap="flat" cmpd="sng" algn="ctr">
              <a:solidFill>
                <a:srgbClr val="0033CC"/>
              </a:solidFill>
              <a:prstDash val="solid"/>
              <a:headEnd type="none" w="med" len="sm"/>
              <a:tailEnd type="none" w="med" len="sm"/>
            </a:ln>
            <a:effectLst/>
          </p:spPr>
        </p:cxnSp>
        <p:cxnSp>
          <p:nvCxnSpPr>
            <p:cNvPr id="315" name="Straight Connector 314"/>
            <p:cNvCxnSpPr>
              <a:stCxn id="413" idx="0"/>
              <a:endCxn id="401" idx="4"/>
            </p:cNvCxnSpPr>
            <p:nvPr/>
          </p:nvCxnSpPr>
          <p:spPr>
            <a:xfrm flipH="1" flipV="1">
              <a:off x="7932181" y="2538267"/>
              <a:ext cx="4192" cy="122828"/>
            </a:xfrm>
            <a:prstGeom prst="line">
              <a:avLst/>
            </a:prstGeom>
            <a:noFill/>
            <a:ln w="28575" cap="flat" cmpd="sng" algn="ctr">
              <a:solidFill>
                <a:srgbClr val="0033CC"/>
              </a:solidFill>
              <a:prstDash val="solid"/>
              <a:headEnd type="none" w="med" len="sm"/>
              <a:tailEnd type="none" w="med" len="sm"/>
            </a:ln>
            <a:effectLst/>
          </p:spPr>
        </p:cxnSp>
        <p:cxnSp>
          <p:nvCxnSpPr>
            <p:cNvPr id="317" name="Straight Connector 316"/>
            <p:cNvCxnSpPr>
              <a:stCxn id="347" idx="1"/>
              <a:endCxn id="402" idx="6"/>
            </p:cNvCxnSpPr>
            <p:nvPr/>
          </p:nvCxnSpPr>
          <p:spPr>
            <a:xfrm flipH="1" flipV="1">
              <a:off x="8232789" y="2366817"/>
              <a:ext cx="193456" cy="98518"/>
            </a:xfrm>
            <a:prstGeom prst="line">
              <a:avLst/>
            </a:prstGeom>
            <a:noFill/>
            <a:ln w="28575" cap="flat" cmpd="sng" algn="ctr">
              <a:solidFill>
                <a:srgbClr val="0033CC"/>
              </a:solidFill>
              <a:prstDash val="solid"/>
              <a:headEnd type="none" w="med" len="sm"/>
              <a:tailEnd type="none" w="med" len="sm"/>
            </a:ln>
            <a:effectLst/>
          </p:spPr>
        </p:cxnSp>
        <p:cxnSp>
          <p:nvCxnSpPr>
            <p:cNvPr id="318" name="Straight Connector 317"/>
            <p:cNvCxnSpPr>
              <a:stCxn id="348" idx="3"/>
              <a:endCxn id="412" idx="6"/>
            </p:cNvCxnSpPr>
            <p:nvPr/>
          </p:nvCxnSpPr>
          <p:spPr>
            <a:xfrm flipH="1">
              <a:off x="8252980" y="2754602"/>
              <a:ext cx="180953" cy="120463"/>
            </a:xfrm>
            <a:prstGeom prst="line">
              <a:avLst/>
            </a:prstGeom>
            <a:noFill/>
            <a:ln w="28575" cap="flat" cmpd="sng" algn="ctr">
              <a:solidFill>
                <a:srgbClr val="0033CC"/>
              </a:solidFill>
              <a:prstDash val="solid"/>
              <a:headEnd type="none" w="med" len="sm"/>
              <a:tailEnd type="none" w="med" len="sm"/>
            </a:ln>
            <a:effectLst/>
          </p:spPr>
        </p:cxnSp>
        <p:grpSp>
          <p:nvGrpSpPr>
            <p:cNvPr id="319" name="Group 357"/>
            <p:cNvGrpSpPr/>
            <p:nvPr/>
          </p:nvGrpSpPr>
          <p:grpSpPr>
            <a:xfrm>
              <a:off x="7644738" y="2661095"/>
              <a:ext cx="608242" cy="346446"/>
              <a:chOff x="3973723" y="2490646"/>
              <a:chExt cx="608242" cy="346446"/>
            </a:xfrm>
          </p:grpSpPr>
          <p:sp>
            <p:nvSpPr>
              <p:cNvPr id="410" name="Oval 409"/>
              <p:cNvSpPr/>
              <p:nvPr/>
            </p:nvSpPr>
            <p:spPr>
              <a:xfrm>
                <a:off x="4027305" y="2557444"/>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a:t>
                </a:r>
              </a:p>
            </p:txBody>
          </p:sp>
          <p:sp>
            <p:nvSpPr>
              <p:cNvPr id="411" name="Oval 410"/>
              <p:cNvSpPr/>
              <p:nvPr/>
            </p:nvSpPr>
            <p:spPr>
              <a:xfrm>
                <a:off x="3973723" y="2628416"/>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12" name="Oval 411"/>
              <p:cNvSpPr/>
              <p:nvPr/>
            </p:nvSpPr>
            <p:spPr>
              <a:xfrm>
                <a:off x="4429565" y="2628416"/>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13" name="Oval 412"/>
              <p:cNvSpPr/>
              <p:nvPr/>
            </p:nvSpPr>
            <p:spPr>
              <a:xfrm>
                <a:off x="4189158" y="2490646"/>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320" name="Group 362"/>
            <p:cNvGrpSpPr/>
            <p:nvPr/>
          </p:nvGrpSpPr>
          <p:grpSpPr>
            <a:xfrm>
              <a:off x="6908234" y="2407812"/>
              <a:ext cx="576778" cy="330446"/>
              <a:chOff x="3193329" y="2237363"/>
              <a:chExt cx="576778" cy="330446"/>
            </a:xfrm>
          </p:grpSpPr>
          <p:sp>
            <p:nvSpPr>
              <p:cNvPr id="405" name="Oval 404"/>
              <p:cNvSpPr/>
              <p:nvPr/>
            </p:nvSpPr>
            <p:spPr>
              <a:xfrm>
                <a:off x="3223002" y="2272568"/>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PE1</a:t>
                </a:r>
              </a:p>
            </p:txBody>
          </p:sp>
          <p:sp>
            <p:nvSpPr>
              <p:cNvPr id="406" name="Oval 405"/>
              <p:cNvSpPr/>
              <p:nvPr/>
            </p:nvSpPr>
            <p:spPr>
              <a:xfrm>
                <a:off x="3617707" y="2237363"/>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7" name="Oval 406"/>
              <p:cNvSpPr/>
              <p:nvPr/>
            </p:nvSpPr>
            <p:spPr>
              <a:xfrm>
                <a:off x="3613442" y="2415409"/>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8" name="Oval 407"/>
              <p:cNvSpPr/>
              <p:nvPr/>
            </p:nvSpPr>
            <p:spPr>
              <a:xfrm>
                <a:off x="3193329" y="2248379"/>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9" name="Oval 408"/>
              <p:cNvSpPr/>
              <p:nvPr/>
            </p:nvSpPr>
            <p:spPr>
              <a:xfrm>
                <a:off x="3193742" y="2415409"/>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321" name="Group 368"/>
            <p:cNvGrpSpPr/>
            <p:nvPr/>
          </p:nvGrpSpPr>
          <p:grpSpPr>
            <a:xfrm>
              <a:off x="7622420" y="2110411"/>
              <a:ext cx="610369" cy="427856"/>
              <a:chOff x="3951405" y="1939962"/>
              <a:chExt cx="610369" cy="427856"/>
            </a:xfrm>
          </p:grpSpPr>
          <p:sp>
            <p:nvSpPr>
              <p:cNvPr id="399" name="Oval 398"/>
              <p:cNvSpPr/>
              <p:nvPr/>
            </p:nvSpPr>
            <p:spPr>
              <a:xfrm>
                <a:off x="3995235" y="2011970"/>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PE2</a:t>
                </a:r>
              </a:p>
            </p:txBody>
          </p:sp>
          <p:sp>
            <p:nvSpPr>
              <p:cNvPr id="400" name="Oval 399"/>
              <p:cNvSpPr/>
              <p:nvPr/>
            </p:nvSpPr>
            <p:spPr>
              <a:xfrm>
                <a:off x="3951405"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1" name="Oval 400"/>
              <p:cNvSpPr/>
              <p:nvPr/>
            </p:nvSpPr>
            <p:spPr>
              <a:xfrm>
                <a:off x="4184966" y="221541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2" name="Oval 401"/>
              <p:cNvSpPr/>
              <p:nvPr/>
            </p:nvSpPr>
            <p:spPr>
              <a:xfrm>
                <a:off x="4409374"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3" name="Oval 402"/>
              <p:cNvSpPr/>
              <p:nvPr/>
            </p:nvSpPr>
            <p:spPr>
              <a:xfrm>
                <a:off x="4027605" y="193996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4" name="Oval 403"/>
              <p:cNvSpPr/>
              <p:nvPr/>
            </p:nvSpPr>
            <p:spPr>
              <a:xfrm>
                <a:off x="4353365" y="193996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322" name="Group 375"/>
            <p:cNvGrpSpPr/>
            <p:nvPr/>
          </p:nvGrpSpPr>
          <p:grpSpPr>
            <a:xfrm>
              <a:off x="8403927" y="2417865"/>
              <a:ext cx="534280" cy="359055"/>
              <a:chOff x="4689022" y="2247416"/>
              <a:chExt cx="534280" cy="359055"/>
            </a:xfrm>
          </p:grpSpPr>
          <p:sp>
            <p:nvSpPr>
              <p:cNvPr id="345" name="Oval 344"/>
              <p:cNvSpPr/>
              <p:nvPr/>
            </p:nvSpPr>
            <p:spPr>
              <a:xfrm>
                <a:off x="4702149" y="2277796"/>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PE3</a:t>
                </a:r>
              </a:p>
            </p:txBody>
          </p:sp>
          <p:sp>
            <p:nvSpPr>
              <p:cNvPr id="347" name="Oval 346"/>
              <p:cNvSpPr/>
              <p:nvPr/>
            </p:nvSpPr>
            <p:spPr>
              <a:xfrm>
                <a:off x="4689022" y="22725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48" name="Oval 347"/>
              <p:cNvSpPr/>
              <p:nvPr/>
            </p:nvSpPr>
            <p:spPr>
              <a:xfrm>
                <a:off x="4696710" y="24540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49" name="Oval 348"/>
              <p:cNvSpPr/>
              <p:nvPr/>
            </p:nvSpPr>
            <p:spPr>
              <a:xfrm>
                <a:off x="5070902" y="2247416"/>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50" name="Oval 349"/>
              <p:cNvSpPr/>
              <p:nvPr/>
            </p:nvSpPr>
            <p:spPr>
              <a:xfrm>
                <a:off x="5070902" y="2441900"/>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cxnSp>
          <p:nvCxnSpPr>
            <p:cNvPr id="324" name="Straight Connector 323"/>
            <p:cNvCxnSpPr>
              <a:stCxn id="408" idx="2"/>
              <a:endCxn id="325" idx="6"/>
            </p:cNvCxnSpPr>
            <p:nvPr/>
          </p:nvCxnSpPr>
          <p:spPr>
            <a:xfrm flipH="1" flipV="1">
              <a:off x="6787285" y="2407812"/>
              <a:ext cx="120949" cy="8721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5" name="Oval 324"/>
            <p:cNvSpPr/>
            <p:nvPr/>
          </p:nvSpPr>
          <p:spPr>
            <a:xfrm>
              <a:off x="6634885" y="23316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26" name="Straight Connector 325"/>
            <p:cNvCxnSpPr>
              <a:stCxn id="409" idx="2"/>
              <a:endCxn id="327" idx="6"/>
            </p:cNvCxnSpPr>
            <p:nvPr/>
          </p:nvCxnSpPr>
          <p:spPr>
            <a:xfrm flipH="1">
              <a:off x="6787285" y="2662058"/>
              <a:ext cx="121362" cy="5024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7" name="Oval 326"/>
            <p:cNvSpPr/>
            <p:nvPr/>
          </p:nvSpPr>
          <p:spPr>
            <a:xfrm>
              <a:off x="6634885" y="263610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28" name="Straight Connector 327"/>
            <p:cNvCxnSpPr>
              <a:stCxn id="330" idx="2"/>
              <a:endCxn id="349" idx="6"/>
            </p:cNvCxnSpPr>
            <p:nvPr/>
          </p:nvCxnSpPr>
          <p:spPr>
            <a:xfrm flipH="1">
              <a:off x="8938207" y="2407812"/>
              <a:ext cx="161903" cy="862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30" name="Oval 329"/>
            <p:cNvSpPr/>
            <p:nvPr/>
          </p:nvSpPr>
          <p:spPr>
            <a:xfrm>
              <a:off x="9100110" y="23316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31" name="Straight Connector 330"/>
            <p:cNvCxnSpPr>
              <a:stCxn id="334" idx="2"/>
              <a:endCxn id="350" idx="6"/>
            </p:cNvCxnSpPr>
            <p:nvPr/>
          </p:nvCxnSpPr>
          <p:spPr>
            <a:xfrm flipH="1" flipV="1">
              <a:off x="8938207" y="2688549"/>
              <a:ext cx="161903" cy="660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34" name="Oval 333"/>
            <p:cNvSpPr/>
            <p:nvPr/>
          </p:nvSpPr>
          <p:spPr>
            <a:xfrm>
              <a:off x="9100110" y="267840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35" name="Oval 334"/>
            <p:cNvSpPr/>
            <p:nvPr/>
          </p:nvSpPr>
          <p:spPr>
            <a:xfrm>
              <a:off x="8251527" y="191616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39" name="Oval 338"/>
            <p:cNvSpPr/>
            <p:nvPr/>
          </p:nvSpPr>
          <p:spPr>
            <a:xfrm>
              <a:off x="7485012" y="192385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41" name="TextBox 340"/>
            <p:cNvSpPr txBox="1"/>
            <p:nvPr/>
          </p:nvSpPr>
          <p:spPr>
            <a:xfrm>
              <a:off x="6743395" y="2023492"/>
              <a:ext cx="606897" cy="184666"/>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Blue Internal Context</a:t>
              </a:r>
              <a:endParaRPr kumimoji="0" lang="en-US" sz="800" b="0" i="0" u="none" strike="noStrike" kern="0" cap="none" spc="0" normalizeH="0" baseline="0" noProof="0" smtClean="0">
                <a:ln>
                  <a:noFill/>
                </a:ln>
                <a:solidFill>
                  <a:srgbClr val="000000"/>
                </a:solidFill>
                <a:effectLst/>
                <a:uLnTx/>
                <a:uFillTx/>
              </a:endParaRPr>
            </a:p>
          </p:txBody>
        </p:sp>
        <p:cxnSp>
          <p:nvCxnSpPr>
            <p:cNvPr id="343" name="Straight Connector 342"/>
            <p:cNvCxnSpPr>
              <a:stCxn id="403" idx="1"/>
              <a:endCxn id="339" idx="5"/>
            </p:cNvCxnSpPr>
            <p:nvPr/>
          </p:nvCxnSpPr>
          <p:spPr>
            <a:xfrm flipH="1" flipV="1">
              <a:off x="7615094" y="2053936"/>
              <a:ext cx="105844" cy="7879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44" name="Straight Connector 343"/>
            <p:cNvCxnSpPr>
              <a:stCxn id="404" idx="7"/>
              <a:endCxn id="335" idx="3"/>
            </p:cNvCxnSpPr>
            <p:nvPr/>
          </p:nvCxnSpPr>
          <p:spPr>
            <a:xfrm flipV="1">
              <a:off x="8154462" y="2046248"/>
              <a:ext cx="119383" cy="86481"/>
            </a:xfrm>
            <a:prstGeom prst="line">
              <a:avLst/>
            </a:prstGeom>
            <a:noFill/>
            <a:ln w="28575" cap="flat" cmpd="sng" algn="ctr">
              <a:solidFill>
                <a:srgbClr val="DEC132">
                  <a:lumMod val="50000"/>
                </a:srgbClr>
              </a:solidFill>
              <a:prstDash val="sysDot"/>
              <a:headEnd type="none" w="med" len="sm"/>
              <a:tailEnd type="none" w="med" len="sm"/>
            </a:ln>
            <a:effectLst/>
          </p:spPr>
        </p:cxnSp>
      </p:grpSp>
      <p:sp>
        <p:nvSpPr>
          <p:cNvPr id="105" name="Slide Number Placeholder 104"/>
          <p:cNvSpPr>
            <a:spLocks noGrp="1"/>
          </p:cNvSpPr>
          <p:nvPr>
            <p:ph type="sldNum" sz="quarter" idx="4"/>
          </p:nvPr>
        </p:nvSpPr>
        <p:spPr/>
        <p:txBody>
          <a:bodyPr/>
          <a:lstStyle/>
          <a:p>
            <a:fld id="{95FB27F1-C2FE-E646-9E41-8F3092BBAFAE}" type="slidenum">
              <a:rPr lang="en-US" smtClean="0"/>
              <a:pPr/>
              <a:t>29</a:t>
            </a:fld>
            <a:endParaRPr lang="en-US"/>
          </a:p>
        </p:txBody>
      </p:sp>
      <p:sp>
        <p:nvSpPr>
          <p:cNvPr id="106" name="Footer Placeholder 10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818692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mtClean="0"/>
              <a:t>Outline</a:t>
            </a:r>
            <a:endParaRPr lang="en-GB"/>
          </a:p>
        </p:txBody>
      </p:sp>
      <p:sp>
        <p:nvSpPr>
          <p:cNvPr id="3" name="Marcador de contenido 2"/>
          <p:cNvSpPr>
            <a:spLocks noGrp="1"/>
          </p:cNvSpPr>
          <p:nvPr>
            <p:ph idx="1"/>
          </p:nvPr>
        </p:nvSpPr>
        <p:spPr/>
        <p:txBody>
          <a:bodyPr/>
          <a:lstStyle/>
          <a:p>
            <a:pPr>
              <a:lnSpc>
                <a:spcPct val="100000"/>
              </a:lnSpc>
            </a:pPr>
            <a:r>
              <a:rPr lang="en-GB" dirty="0" smtClean="0"/>
              <a:t>13:30 – 13:35 : Welcome, agenda and motivation</a:t>
            </a:r>
          </a:p>
          <a:p>
            <a:pPr>
              <a:lnSpc>
                <a:spcPct val="100000"/>
              </a:lnSpc>
            </a:pPr>
            <a:r>
              <a:rPr lang="en-GB" dirty="0" smtClean="0"/>
              <a:t>13:35 – 14:15 : TAPI Concepts</a:t>
            </a:r>
          </a:p>
          <a:p>
            <a:pPr lvl="1">
              <a:lnSpc>
                <a:spcPct val="100000"/>
              </a:lnSpc>
            </a:pPr>
            <a:r>
              <a:rPr lang="en-GB" dirty="0" smtClean="0"/>
              <a:t>Context, Topology, Connectivity, etc</a:t>
            </a:r>
          </a:p>
          <a:p>
            <a:pPr>
              <a:lnSpc>
                <a:spcPct val="100000"/>
              </a:lnSpc>
            </a:pPr>
            <a:r>
              <a:rPr lang="en-GB" dirty="0" smtClean="0"/>
              <a:t>14:15 - 15:00 : TAPI SDK &amp; Tooling Overview</a:t>
            </a:r>
          </a:p>
          <a:p>
            <a:pPr lvl="1">
              <a:lnSpc>
                <a:spcPct val="100000"/>
              </a:lnSpc>
            </a:pPr>
            <a:r>
              <a:rPr lang="en-GB" dirty="0" smtClean="0"/>
              <a:t>UML, YANG, SWAGGER, RI, Extensions/Specification</a:t>
            </a:r>
          </a:p>
          <a:p>
            <a:pPr>
              <a:lnSpc>
                <a:spcPct val="100000"/>
              </a:lnSpc>
            </a:pPr>
            <a:r>
              <a:rPr lang="en-GB" dirty="0" smtClean="0"/>
              <a:t>15:00 - 16:00 : Hands-on : Using TAPI</a:t>
            </a:r>
          </a:p>
          <a:p>
            <a:pPr lvl="1">
              <a:lnSpc>
                <a:spcPct val="100000"/>
              </a:lnSpc>
            </a:pPr>
            <a:r>
              <a:rPr lang="en-GB" dirty="0" smtClean="0"/>
              <a:t>Modelling: Create simple vendor-specific extensions in UML</a:t>
            </a:r>
          </a:p>
          <a:p>
            <a:pPr lvl="1">
              <a:lnSpc>
                <a:spcPct val="100000"/>
              </a:lnSpc>
            </a:pPr>
            <a:r>
              <a:rPr lang="en-GB" dirty="0" smtClean="0"/>
              <a:t>Tooling:  Generate YANG &amp; SWAGGER modules from UML</a:t>
            </a:r>
          </a:p>
          <a:p>
            <a:pPr lvl="1">
              <a:lnSpc>
                <a:spcPct val="100000"/>
              </a:lnSpc>
            </a:pPr>
            <a:r>
              <a:rPr lang="en-GB" dirty="0" smtClean="0"/>
              <a:t>Coding: Write logic &amp; execute RI - Server &amp; Client application in Python</a:t>
            </a:r>
          </a:p>
          <a:p>
            <a:pPr>
              <a:lnSpc>
                <a:spcPct val="100000"/>
              </a:lnSpc>
            </a:pPr>
            <a:r>
              <a:rPr lang="en-GB" dirty="0" smtClean="0"/>
              <a:t>16:00 - 16:30 : Coffee  break</a:t>
            </a:r>
          </a:p>
          <a:p>
            <a:pPr>
              <a:lnSpc>
                <a:spcPct val="100000"/>
              </a:lnSpc>
            </a:pPr>
            <a:r>
              <a:rPr lang="en-GB" dirty="0" smtClean="0"/>
              <a:t>16:30 - 17:30 : Hands-On : Using ODL/ONOS with TAPI</a:t>
            </a:r>
          </a:p>
          <a:p>
            <a:pPr lvl="1">
              <a:lnSpc>
                <a:spcPct val="100000"/>
              </a:lnSpc>
            </a:pPr>
            <a:r>
              <a:rPr lang="en-GB" dirty="0" smtClean="0"/>
              <a:t>Introduction to ODL/ONOS northbound REST API, and how it might be used to establish T-API connectivity services</a:t>
            </a:r>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8132872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Oval 295"/>
          <p:cNvSpPr/>
          <p:nvPr/>
        </p:nvSpPr>
        <p:spPr>
          <a:xfrm>
            <a:off x="4739074" y="4298906"/>
            <a:ext cx="2364524" cy="1370580"/>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73" name="Rectangle 272"/>
          <p:cNvSpPr/>
          <p:nvPr/>
        </p:nvSpPr>
        <p:spPr>
          <a:xfrm>
            <a:off x="4216472" y="3894611"/>
            <a:ext cx="3413171" cy="1966291"/>
          </a:xfrm>
          <a:prstGeom prst="rect">
            <a:avLst/>
          </a:prstGeom>
          <a:solidFill>
            <a:srgbClr val="FF0000">
              <a:alpha val="38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Title 4"/>
          <p:cNvSpPr>
            <a:spLocks noGrp="1"/>
          </p:cNvSpPr>
          <p:nvPr>
            <p:ph type="title"/>
          </p:nvPr>
        </p:nvSpPr>
        <p:spPr>
          <a:xfrm>
            <a:off x="400555" y="390730"/>
            <a:ext cx="8229600" cy="503238"/>
          </a:xfrm>
        </p:spPr>
        <p:txBody>
          <a:bodyPr>
            <a:noAutofit/>
          </a:bodyPr>
          <a:lstStyle/>
          <a:p>
            <a:r>
              <a:rPr lang="it-IT"/>
              <a:t>Recursive Topology Decomposition within a Shared</a:t>
            </a:r>
            <a:r>
              <a:rPr lang="it-IT">
                <a:solidFill>
                  <a:srgbClr val="0033CC"/>
                </a:solidFill>
              </a:rPr>
              <a:t> </a:t>
            </a:r>
            <a:r>
              <a:rPr lang="it-IT"/>
              <a:t>Context</a:t>
            </a:r>
            <a:endParaRPr lang="en-US"/>
          </a:p>
        </p:txBody>
      </p:sp>
      <p:grpSp>
        <p:nvGrpSpPr>
          <p:cNvPr id="244" name="Group 107"/>
          <p:cNvGrpSpPr/>
          <p:nvPr/>
        </p:nvGrpSpPr>
        <p:grpSpPr>
          <a:xfrm>
            <a:off x="772732" y="1284827"/>
            <a:ext cx="3465561" cy="1745135"/>
            <a:chOff x="456831" y="40050"/>
            <a:chExt cx="2706077" cy="1337920"/>
          </a:xfrm>
        </p:grpSpPr>
        <p:sp>
          <p:nvSpPr>
            <p:cNvPr id="245" name="Oval 244"/>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46" name="TextBox 245"/>
            <p:cNvSpPr txBox="1"/>
            <p:nvPr/>
          </p:nvSpPr>
          <p:spPr>
            <a:xfrm>
              <a:off x="764939" y="900172"/>
              <a:ext cx="239796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Internal) </a:t>
              </a:r>
              <a:endParaRPr kumimoji="0" lang="en-US" sz="1200" b="0" i="0" u="none" strike="noStrike" kern="0" cap="none" spc="0" normalizeH="0" baseline="0" noProof="0">
                <a:ln>
                  <a:noFill/>
                </a:ln>
                <a:solidFill>
                  <a:srgbClr val="000000"/>
                </a:solidFill>
                <a:effectLst/>
                <a:uLnTx/>
                <a:uFillTx/>
              </a:endParaRPr>
            </a:p>
          </p:txBody>
        </p:sp>
        <p:sp>
          <p:nvSpPr>
            <p:cNvPr id="247" name="Oval 246"/>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48" name="TextBox 247"/>
            <p:cNvSpPr txBox="1"/>
            <p:nvPr/>
          </p:nvSpPr>
          <p:spPr>
            <a:xfrm>
              <a:off x="764939" y="1100971"/>
              <a:ext cx="199085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 Point</a:t>
              </a:r>
              <a:endParaRPr kumimoji="0" lang="en-US" sz="1200" b="0" i="0" u="none" strike="noStrike" kern="0" cap="none" spc="0" normalizeH="0" baseline="0" noProof="0">
                <a:ln>
                  <a:noFill/>
                </a:ln>
                <a:solidFill>
                  <a:srgbClr val="000000"/>
                </a:solidFill>
                <a:effectLst/>
                <a:uLnTx/>
                <a:uFillTx/>
              </a:endParaRPr>
            </a:p>
          </p:txBody>
        </p:sp>
        <p:sp>
          <p:nvSpPr>
            <p:cNvPr id="249" name="Oval 248"/>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50" name="TextBox 249"/>
            <p:cNvSpPr txBox="1"/>
            <p:nvPr/>
          </p:nvSpPr>
          <p:spPr>
            <a:xfrm>
              <a:off x="764939" y="671572"/>
              <a:ext cx="239796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Edge)</a:t>
              </a:r>
              <a:endParaRPr kumimoji="0" lang="en-US" sz="1200" b="0" i="0" u="none" strike="noStrike" kern="0" cap="none" spc="0" normalizeH="0" baseline="0" noProof="0">
                <a:ln>
                  <a:noFill/>
                </a:ln>
                <a:solidFill>
                  <a:srgbClr val="000000"/>
                </a:solidFill>
                <a:effectLst/>
                <a:uLnTx/>
                <a:uFillTx/>
              </a:endParaRPr>
            </a:p>
          </p:txBody>
        </p:sp>
        <p:cxnSp>
          <p:nvCxnSpPr>
            <p:cNvPr id="251" name="Straight Connector 250"/>
            <p:cNvCxnSpPr/>
            <p:nvPr/>
          </p:nvCxnSpPr>
          <p:spPr>
            <a:xfrm flipH="1">
              <a:off x="1756913" y="122620"/>
              <a:ext cx="216024" cy="146917"/>
            </a:xfrm>
            <a:prstGeom prst="line">
              <a:avLst/>
            </a:prstGeom>
            <a:noFill/>
            <a:ln w="28575" cap="flat" cmpd="sng" algn="ctr">
              <a:solidFill>
                <a:srgbClr val="0033CC"/>
              </a:solidFill>
              <a:prstDash val="solid"/>
              <a:headEnd type="none" w="med" len="sm"/>
              <a:tailEnd type="none" w="med" len="sm"/>
            </a:ln>
            <a:effectLst/>
          </p:spPr>
        </p:cxnSp>
        <p:sp>
          <p:nvSpPr>
            <p:cNvPr id="252" name="TextBox 251"/>
            <p:cNvSpPr txBox="1"/>
            <p:nvPr/>
          </p:nvSpPr>
          <p:spPr>
            <a:xfrm>
              <a:off x="1965043" y="70029"/>
              <a:ext cx="84288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Link</a:t>
              </a:r>
              <a:endParaRPr kumimoji="0" lang="en-US" sz="1200" b="0" i="0" u="none" strike="noStrike" kern="0" cap="none" spc="0" normalizeH="0" baseline="0" noProof="0">
                <a:ln>
                  <a:noFill/>
                </a:ln>
                <a:solidFill>
                  <a:srgbClr val="000000"/>
                </a:solidFill>
                <a:effectLst/>
                <a:uLnTx/>
                <a:uFillTx/>
              </a:endParaRPr>
            </a:p>
          </p:txBody>
        </p:sp>
        <p:cxnSp>
          <p:nvCxnSpPr>
            <p:cNvPr id="253" name="Straight Connector 252"/>
            <p:cNvCxnSpPr/>
            <p:nvPr/>
          </p:nvCxnSpPr>
          <p:spPr>
            <a:xfrm flipH="1">
              <a:off x="1706845" y="477143"/>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54" name="TextBox 253"/>
            <p:cNvSpPr txBox="1"/>
            <p:nvPr/>
          </p:nvSpPr>
          <p:spPr>
            <a:xfrm>
              <a:off x="1907081" y="394573"/>
              <a:ext cx="82785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Mapping</a:t>
              </a:r>
              <a:endParaRPr kumimoji="0" lang="en-US" sz="1200" b="0" i="0" u="none" strike="noStrike" kern="0" cap="none" spc="0" normalizeH="0" baseline="0" noProof="0">
                <a:ln>
                  <a:noFill/>
                </a:ln>
                <a:solidFill>
                  <a:srgbClr val="000000"/>
                </a:solidFill>
                <a:effectLst/>
                <a:uLnTx/>
                <a:uFillTx/>
              </a:endParaRPr>
            </a:p>
          </p:txBody>
        </p:sp>
        <p:sp>
          <p:nvSpPr>
            <p:cNvPr id="255" name="Oval 254"/>
            <p:cNvSpPr/>
            <p:nvPr/>
          </p:nvSpPr>
          <p:spPr>
            <a:xfrm>
              <a:off x="456831" y="40050"/>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Arial"/>
                <a:ea typeface="Verdana"/>
                <a:cs typeface="+mn-cs"/>
              </a:endParaRPr>
            </a:p>
          </p:txBody>
        </p:sp>
        <p:sp>
          <p:nvSpPr>
            <p:cNvPr id="256" name="Oval 255"/>
            <p:cNvSpPr/>
            <p:nvPr/>
          </p:nvSpPr>
          <p:spPr>
            <a:xfrm>
              <a:off x="456831" y="396669"/>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Arial"/>
                <a:ea typeface="Verdana"/>
                <a:cs typeface="+mn-cs"/>
              </a:endParaRPr>
            </a:p>
          </p:txBody>
        </p:sp>
        <p:sp>
          <p:nvSpPr>
            <p:cNvPr id="257" name="TextBox 256"/>
            <p:cNvSpPr txBox="1"/>
            <p:nvPr/>
          </p:nvSpPr>
          <p:spPr>
            <a:xfrm>
              <a:off x="914031" y="40050"/>
              <a:ext cx="84288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Topology</a:t>
              </a:r>
              <a:endParaRPr kumimoji="0" lang="en-US" sz="1200" b="0" i="0" u="none" strike="noStrike" kern="0" cap="none" spc="0" normalizeH="0" baseline="0" noProof="0">
                <a:ln>
                  <a:noFill/>
                </a:ln>
                <a:solidFill>
                  <a:srgbClr val="000000"/>
                </a:solidFill>
                <a:effectLst/>
                <a:uLnTx/>
                <a:uFillTx/>
              </a:endParaRPr>
            </a:p>
          </p:txBody>
        </p:sp>
        <p:sp>
          <p:nvSpPr>
            <p:cNvPr id="258" name="TextBox 257"/>
            <p:cNvSpPr txBox="1"/>
            <p:nvPr/>
          </p:nvSpPr>
          <p:spPr>
            <a:xfrm>
              <a:off x="914031" y="384093"/>
              <a:ext cx="84288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a:t>
              </a:r>
              <a:endParaRPr kumimoji="0" lang="en-US" sz="1200" b="0" i="0" u="none" strike="noStrike" kern="0" cap="none" spc="0" normalizeH="0" baseline="0" noProof="0">
                <a:ln>
                  <a:noFill/>
                </a:ln>
                <a:solidFill>
                  <a:srgbClr val="000000"/>
                </a:solidFill>
                <a:effectLst/>
                <a:uLnTx/>
                <a:uFillTx/>
              </a:endParaRPr>
            </a:p>
          </p:txBody>
        </p:sp>
      </p:grpSp>
      <p:grpSp>
        <p:nvGrpSpPr>
          <p:cNvPr id="259" name="Group 258"/>
          <p:cNvGrpSpPr/>
          <p:nvPr/>
        </p:nvGrpSpPr>
        <p:grpSpPr>
          <a:xfrm>
            <a:off x="4094509" y="1116244"/>
            <a:ext cx="3535134" cy="1897534"/>
            <a:chOff x="3997407" y="1132428"/>
            <a:chExt cx="2617625" cy="1257358"/>
          </a:xfrm>
        </p:grpSpPr>
        <p:sp>
          <p:nvSpPr>
            <p:cNvPr id="260" name="Rectangle 259"/>
            <p:cNvSpPr/>
            <p:nvPr/>
          </p:nvSpPr>
          <p:spPr>
            <a:xfrm>
              <a:off x="4083972" y="1202691"/>
              <a:ext cx="2422550" cy="1187095"/>
            </a:xfrm>
            <a:prstGeom prst="rect">
              <a:avLst/>
            </a:prstGeom>
            <a:solidFill>
              <a:srgbClr val="FF0000">
                <a:alpha val="38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Verdana"/>
                <a:cs typeface="+mn-cs"/>
              </a:endParaRPr>
            </a:p>
          </p:txBody>
        </p:sp>
        <p:sp>
          <p:nvSpPr>
            <p:cNvPr id="261" name="Oval 260"/>
            <p:cNvSpPr/>
            <p:nvPr/>
          </p:nvSpPr>
          <p:spPr>
            <a:xfrm>
              <a:off x="4300429" y="1392507"/>
              <a:ext cx="2017408" cy="897131"/>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p:txBody>
        </p:sp>
        <p:sp>
          <p:nvSpPr>
            <p:cNvPr id="262" name="Oval 261"/>
            <p:cNvSpPr/>
            <p:nvPr/>
          </p:nvSpPr>
          <p:spPr>
            <a:xfrm>
              <a:off x="4456159" y="1419762"/>
              <a:ext cx="1678257" cy="827451"/>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R1</a:t>
              </a:r>
              <a:endParaRPr kumimoji="0" lang="en-GB" sz="800" b="0" i="0" u="none" strike="noStrike" kern="0" cap="none" spc="0" normalizeH="0" baseline="0" noProof="0">
                <a:ln>
                  <a:noFill/>
                </a:ln>
                <a:solidFill>
                  <a:srgbClr val="000000"/>
                </a:solidFill>
                <a:effectLst/>
                <a:uLnTx/>
                <a:uFillTx/>
                <a:latin typeface="Arial"/>
                <a:ea typeface="Verdana"/>
                <a:cs typeface="+mn-cs"/>
              </a:endParaRPr>
            </a:p>
          </p:txBody>
        </p:sp>
        <p:sp>
          <p:nvSpPr>
            <p:cNvPr id="263" name="Oval 262"/>
            <p:cNvSpPr/>
            <p:nvPr/>
          </p:nvSpPr>
          <p:spPr>
            <a:xfrm>
              <a:off x="4402839" y="1802120"/>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64" name="Oval 263"/>
            <p:cNvSpPr/>
            <p:nvPr/>
          </p:nvSpPr>
          <p:spPr>
            <a:xfrm>
              <a:off x="5386902" y="1326673"/>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65" name="Oval 264"/>
            <p:cNvSpPr/>
            <p:nvPr/>
          </p:nvSpPr>
          <p:spPr>
            <a:xfrm>
              <a:off x="6038604" y="1828611"/>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266" name="Straight Connector 265"/>
            <p:cNvCxnSpPr>
              <a:stCxn id="263" idx="2"/>
              <a:endCxn id="267" idx="6"/>
            </p:cNvCxnSpPr>
            <p:nvPr/>
          </p:nvCxnSpPr>
          <p:spPr>
            <a:xfrm flipH="1">
              <a:off x="4149807" y="1878320"/>
              <a:ext cx="253032" cy="5024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67" name="Oval 266"/>
            <p:cNvSpPr/>
            <p:nvPr/>
          </p:nvSpPr>
          <p:spPr>
            <a:xfrm>
              <a:off x="3997407" y="185236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268" name="Straight Connector 267"/>
            <p:cNvCxnSpPr>
              <a:stCxn id="269" idx="2"/>
              <a:endCxn id="265" idx="6"/>
            </p:cNvCxnSpPr>
            <p:nvPr/>
          </p:nvCxnSpPr>
          <p:spPr>
            <a:xfrm flipH="1" flipV="1">
              <a:off x="6191004" y="1904811"/>
              <a:ext cx="271628" cy="660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69" name="Oval 268"/>
            <p:cNvSpPr/>
            <p:nvPr/>
          </p:nvSpPr>
          <p:spPr>
            <a:xfrm>
              <a:off x="6462632" y="189466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70" name="Oval 269"/>
            <p:cNvSpPr/>
            <p:nvPr/>
          </p:nvSpPr>
          <p:spPr>
            <a:xfrm>
              <a:off x="5614049" y="113242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71" name="TextBox 270"/>
            <p:cNvSpPr txBox="1"/>
            <p:nvPr/>
          </p:nvSpPr>
          <p:spPr>
            <a:xfrm>
              <a:off x="4105917" y="1239754"/>
              <a:ext cx="584951"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Red Shared Context</a:t>
              </a:r>
              <a:endParaRPr kumimoji="0" lang="en-US" sz="800" b="0" i="0" u="none" strike="noStrike" kern="0" cap="none" spc="0" normalizeH="0" baseline="0" noProof="0">
                <a:ln>
                  <a:noFill/>
                </a:ln>
                <a:solidFill>
                  <a:srgbClr val="000000"/>
                </a:solidFill>
                <a:effectLst/>
                <a:uLnTx/>
                <a:uFillTx/>
              </a:endParaRPr>
            </a:p>
          </p:txBody>
        </p:sp>
        <p:cxnSp>
          <p:nvCxnSpPr>
            <p:cNvPr id="272" name="Straight Connector 271"/>
            <p:cNvCxnSpPr>
              <a:stCxn id="264" idx="7"/>
              <a:endCxn id="270" idx="3"/>
            </p:cNvCxnSpPr>
            <p:nvPr/>
          </p:nvCxnSpPr>
          <p:spPr>
            <a:xfrm flipV="1">
              <a:off x="5516984" y="1262510"/>
              <a:ext cx="119383" cy="86481"/>
            </a:xfrm>
            <a:prstGeom prst="line">
              <a:avLst/>
            </a:prstGeom>
            <a:noFill/>
            <a:ln w="28575" cap="flat" cmpd="sng" algn="ctr">
              <a:solidFill>
                <a:srgbClr val="DEC132">
                  <a:lumMod val="50000"/>
                </a:srgbClr>
              </a:solidFill>
              <a:prstDash val="sysDot"/>
              <a:headEnd type="none" w="med" len="sm"/>
              <a:tailEnd type="none" w="med" len="sm"/>
            </a:ln>
            <a:effectLst/>
          </p:spPr>
        </p:cxnSp>
      </p:grpSp>
      <p:sp>
        <p:nvSpPr>
          <p:cNvPr id="274" name="Oval 273"/>
          <p:cNvSpPr/>
          <p:nvPr/>
        </p:nvSpPr>
        <p:spPr>
          <a:xfrm>
            <a:off x="6244097" y="3773140"/>
            <a:ext cx="214719" cy="252434"/>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5" name="Oval 274"/>
          <p:cNvSpPr/>
          <p:nvPr/>
        </p:nvSpPr>
        <p:spPr>
          <a:xfrm>
            <a:off x="4521442" y="4225107"/>
            <a:ext cx="2842360" cy="1485998"/>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p:txBody>
      </p:sp>
      <p:sp>
        <p:nvSpPr>
          <p:cNvPr id="276" name="Oval 275"/>
          <p:cNvSpPr/>
          <p:nvPr/>
        </p:nvSpPr>
        <p:spPr>
          <a:xfrm>
            <a:off x="4740852" y="4310209"/>
            <a:ext cx="2364524" cy="1370580"/>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a:t>
            </a:r>
          </a:p>
        </p:txBody>
      </p:sp>
      <p:sp>
        <p:nvSpPr>
          <p:cNvPr id="277" name="TextBox 276"/>
          <p:cNvSpPr txBox="1"/>
          <p:nvPr/>
        </p:nvSpPr>
        <p:spPr>
          <a:xfrm>
            <a:off x="4247391" y="3956002"/>
            <a:ext cx="824147" cy="40783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Red Shared Context</a:t>
            </a:r>
            <a:endParaRPr kumimoji="0" lang="en-US" sz="800" b="0" i="0" u="none" strike="noStrike" kern="0" cap="none" spc="0" normalizeH="0" baseline="0" noProof="0">
              <a:ln>
                <a:noFill/>
              </a:ln>
              <a:solidFill>
                <a:srgbClr val="000000"/>
              </a:solidFill>
              <a:effectLst/>
              <a:uLnTx/>
              <a:uFillTx/>
            </a:endParaRPr>
          </a:p>
        </p:txBody>
      </p:sp>
      <p:cxnSp>
        <p:nvCxnSpPr>
          <p:cNvPr id="278" name="Straight Connector 277"/>
          <p:cNvCxnSpPr>
            <a:stCxn id="285" idx="4"/>
            <a:endCxn id="282" idx="7"/>
          </p:cNvCxnSpPr>
          <p:nvPr/>
        </p:nvCxnSpPr>
        <p:spPr>
          <a:xfrm flipH="1">
            <a:off x="5491569" y="4750025"/>
            <a:ext cx="101655" cy="127094"/>
          </a:xfrm>
          <a:prstGeom prst="line">
            <a:avLst/>
          </a:prstGeom>
          <a:noFill/>
          <a:ln w="28575" cap="flat" cmpd="sng" algn="ctr">
            <a:solidFill>
              <a:srgbClr val="0033CC"/>
            </a:solidFill>
            <a:prstDash val="solid"/>
            <a:headEnd type="none" w="med" len="sm"/>
            <a:tailEnd type="none" w="med" len="sm"/>
          </a:ln>
          <a:effectLst/>
        </p:spPr>
      </p:cxnSp>
      <p:cxnSp>
        <p:nvCxnSpPr>
          <p:cNvPr id="279" name="Straight Connector 278"/>
          <p:cNvCxnSpPr>
            <a:stCxn id="289" idx="2"/>
            <a:endCxn id="283" idx="5"/>
          </p:cNvCxnSpPr>
          <p:nvPr/>
        </p:nvCxnSpPr>
        <p:spPr>
          <a:xfrm flipH="1">
            <a:off x="5485561" y="5274693"/>
            <a:ext cx="900695" cy="25210"/>
          </a:xfrm>
          <a:prstGeom prst="line">
            <a:avLst/>
          </a:prstGeom>
          <a:noFill/>
          <a:ln w="28575" cap="flat" cmpd="sng" algn="ctr">
            <a:solidFill>
              <a:srgbClr val="0033CC"/>
            </a:solidFill>
            <a:prstDash val="solid"/>
            <a:headEnd type="none" w="med" len="sm"/>
            <a:tailEnd type="none" w="med" len="sm"/>
          </a:ln>
          <a:effectLst/>
        </p:spPr>
      </p:cxnSp>
      <p:cxnSp>
        <p:nvCxnSpPr>
          <p:cNvPr id="280" name="Straight Connector 279"/>
          <p:cNvCxnSpPr>
            <a:stCxn id="288" idx="1"/>
            <a:endCxn id="286" idx="5"/>
          </p:cNvCxnSpPr>
          <p:nvPr/>
        </p:nvCxnSpPr>
        <p:spPr>
          <a:xfrm flipH="1" flipV="1">
            <a:off x="6304764" y="4765656"/>
            <a:ext cx="102104" cy="119147"/>
          </a:xfrm>
          <a:prstGeom prst="line">
            <a:avLst/>
          </a:prstGeom>
          <a:noFill/>
          <a:ln w="28575" cap="flat" cmpd="sng" algn="ctr">
            <a:solidFill>
              <a:srgbClr val="0033CC"/>
            </a:solidFill>
            <a:prstDash val="solid"/>
            <a:headEnd type="none" w="med" len="sm"/>
            <a:tailEnd type="none" w="med" len="sm"/>
          </a:ln>
          <a:effectLst/>
        </p:spPr>
      </p:cxnSp>
      <p:sp>
        <p:nvSpPr>
          <p:cNvPr id="281" name="Oval 280"/>
          <p:cNvSpPr/>
          <p:nvPr/>
        </p:nvSpPr>
        <p:spPr>
          <a:xfrm>
            <a:off x="4752189" y="4847836"/>
            <a:ext cx="719294" cy="463206"/>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R1.1</a:t>
            </a: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82" name="Oval 281"/>
          <p:cNvSpPr/>
          <p:nvPr/>
        </p:nvSpPr>
        <p:spPr>
          <a:xfrm>
            <a:off x="5308295" y="4846167"/>
            <a:ext cx="214719" cy="211355"/>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3" name="Oval 282"/>
          <p:cNvSpPr/>
          <p:nvPr/>
        </p:nvSpPr>
        <p:spPr>
          <a:xfrm>
            <a:off x="5302286" y="5084436"/>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4" name="Oval 283"/>
          <p:cNvSpPr/>
          <p:nvPr/>
        </p:nvSpPr>
        <p:spPr>
          <a:xfrm>
            <a:off x="5547617" y="4348365"/>
            <a:ext cx="719295" cy="463206"/>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R1.2</a:t>
            </a: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85" name="Oval 284"/>
          <p:cNvSpPr/>
          <p:nvPr/>
        </p:nvSpPr>
        <p:spPr>
          <a:xfrm>
            <a:off x="5485864" y="4527583"/>
            <a:ext cx="214719" cy="222442"/>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6" name="Oval 285"/>
          <p:cNvSpPr/>
          <p:nvPr/>
        </p:nvSpPr>
        <p:spPr>
          <a:xfrm>
            <a:off x="6121490" y="4550190"/>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7" name="Oval 286"/>
          <p:cNvSpPr/>
          <p:nvPr/>
        </p:nvSpPr>
        <p:spPr>
          <a:xfrm>
            <a:off x="6393919" y="4856496"/>
            <a:ext cx="719295" cy="463206"/>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R1.3</a:t>
            </a: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88" name="Oval 287"/>
          <p:cNvSpPr/>
          <p:nvPr/>
        </p:nvSpPr>
        <p:spPr>
          <a:xfrm>
            <a:off x="6375424" y="4847836"/>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9" name="Oval 288"/>
          <p:cNvSpPr/>
          <p:nvPr/>
        </p:nvSpPr>
        <p:spPr>
          <a:xfrm>
            <a:off x="6386256" y="5148475"/>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90" name="Straight Connector 289"/>
          <p:cNvCxnSpPr>
            <a:stCxn id="297" idx="2"/>
            <a:endCxn id="291" idx="6"/>
          </p:cNvCxnSpPr>
          <p:nvPr/>
        </p:nvCxnSpPr>
        <p:spPr>
          <a:xfrm flipH="1">
            <a:off x="4309228" y="5154866"/>
            <a:ext cx="401154" cy="4933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1" name="Oval 290"/>
          <p:cNvSpPr/>
          <p:nvPr/>
        </p:nvSpPr>
        <p:spPr>
          <a:xfrm>
            <a:off x="4094509" y="5077985"/>
            <a:ext cx="214719" cy="252434"/>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92" name="Straight Connector 291"/>
          <p:cNvCxnSpPr>
            <a:stCxn id="293" idx="2"/>
            <a:endCxn id="298" idx="5"/>
          </p:cNvCxnSpPr>
          <p:nvPr/>
        </p:nvCxnSpPr>
        <p:spPr>
          <a:xfrm flipH="1">
            <a:off x="7163835" y="5203965"/>
            <a:ext cx="394356" cy="700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3" name="Oval 292"/>
          <p:cNvSpPr/>
          <p:nvPr/>
        </p:nvSpPr>
        <p:spPr>
          <a:xfrm>
            <a:off x="7558191" y="5077748"/>
            <a:ext cx="214719" cy="252434"/>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94" name="Straight Connector 293"/>
          <p:cNvCxnSpPr>
            <a:stCxn id="299" idx="7"/>
            <a:endCxn id="274" idx="3"/>
          </p:cNvCxnSpPr>
          <p:nvPr/>
        </p:nvCxnSpPr>
        <p:spPr>
          <a:xfrm flipV="1">
            <a:off x="6084160" y="3988606"/>
            <a:ext cx="191382" cy="2774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5" name="Down Arrow 294"/>
          <p:cNvSpPr/>
          <p:nvPr/>
        </p:nvSpPr>
        <p:spPr>
          <a:xfrm>
            <a:off x="5636403" y="3116809"/>
            <a:ext cx="334635" cy="623253"/>
          </a:xfrm>
          <a:prstGeom prst="downArrow">
            <a:avLst/>
          </a:prstGeom>
          <a:gradFill rotWithShape="1">
            <a:gsLst>
              <a:gs pos="0">
                <a:srgbClr val="39949F">
                  <a:tint val="100000"/>
                  <a:shade val="100000"/>
                  <a:satMod val="130000"/>
                </a:srgbClr>
              </a:gs>
              <a:gs pos="100000">
                <a:srgbClr val="39949F">
                  <a:tint val="50000"/>
                  <a:shade val="100000"/>
                  <a:satMod val="350000"/>
                </a:srgbClr>
              </a:gs>
            </a:gsLst>
            <a:lin ang="16200000" scaled="0"/>
          </a:gra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97" name="Oval 296"/>
          <p:cNvSpPr/>
          <p:nvPr/>
        </p:nvSpPr>
        <p:spPr>
          <a:xfrm>
            <a:off x="4710382" y="5028649"/>
            <a:ext cx="214719" cy="252434"/>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98" name="Oval 297"/>
          <p:cNvSpPr/>
          <p:nvPr/>
        </p:nvSpPr>
        <p:spPr>
          <a:xfrm>
            <a:off x="6980561" y="4995500"/>
            <a:ext cx="214719" cy="252434"/>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99" name="Oval 298"/>
          <p:cNvSpPr/>
          <p:nvPr/>
        </p:nvSpPr>
        <p:spPr>
          <a:xfrm>
            <a:off x="5900886" y="4229092"/>
            <a:ext cx="214719" cy="252434"/>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 name="Slide Number Placeholder 58"/>
          <p:cNvSpPr>
            <a:spLocks noGrp="1"/>
          </p:cNvSpPr>
          <p:nvPr>
            <p:ph type="sldNum" sz="quarter" idx="4"/>
          </p:nvPr>
        </p:nvSpPr>
        <p:spPr/>
        <p:txBody>
          <a:bodyPr/>
          <a:lstStyle/>
          <a:p>
            <a:fld id="{95FB27F1-C2FE-E646-9E41-8F3092BBAFAE}" type="slidenum">
              <a:rPr lang="en-US" smtClean="0"/>
              <a:pPr/>
              <a:t>30</a:t>
            </a:fld>
            <a:endParaRPr lang="en-US"/>
          </a:p>
        </p:txBody>
      </p:sp>
      <p:sp>
        <p:nvSpPr>
          <p:cNvPr id="60" name="Footer Placeholder 5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9641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3"/>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29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9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9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4"/>
                                        </p:tgtEl>
                                        <p:attrNameLst>
                                          <p:attrName>style.visibility</p:attrName>
                                        </p:attrNameLst>
                                      </p:cBhvr>
                                      <p:to>
                                        <p:strVal val="visible"/>
                                      </p:to>
                                    </p:set>
                                  </p:childTnLst>
                                </p:cTn>
                              </p:par>
                            </p:childTnLst>
                          </p:cTn>
                        </p:par>
                        <p:par>
                          <p:cTn id="32" fill="hold">
                            <p:stCondLst>
                              <p:cond delay="0"/>
                            </p:stCondLst>
                            <p:childTnLst>
                              <p:par>
                                <p:cTn id="33" presetID="5" presetClass="exit" presetSubtype="10" fill="hold" grpId="0" nodeType="afterEffect">
                                  <p:stCondLst>
                                    <p:cond delay="0"/>
                                  </p:stCondLst>
                                  <p:childTnLst>
                                    <p:animEffect transition="out" filter="checkerboard(across)">
                                      <p:cBhvr>
                                        <p:cTn id="34" dur="5000"/>
                                        <p:tgtEl>
                                          <p:spTgt spid="296"/>
                                        </p:tgtEl>
                                      </p:cBhvr>
                                    </p:animEffect>
                                    <p:set>
                                      <p:cBhvr>
                                        <p:cTn id="35" dur="1" fill="hold">
                                          <p:stCondLst>
                                            <p:cond delay="4999"/>
                                          </p:stCondLst>
                                        </p:cTn>
                                        <p:tgtEl>
                                          <p:spTgt spid="296"/>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27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7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7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8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8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8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96" grpId="1" animBg="1"/>
      <p:bldP spid="273" grpId="0" animBg="1"/>
      <p:bldP spid="274" grpId="0" animBg="1"/>
      <p:bldP spid="275" grpId="0" animBg="1"/>
      <p:bldP spid="276" grpId="0" animBg="1"/>
      <p:bldP spid="277" grpId="0"/>
      <p:bldP spid="281" grpId="0" animBg="1"/>
      <p:bldP spid="282" grpId="0" animBg="1"/>
      <p:bldP spid="283" grpId="0" animBg="1"/>
      <p:bldP spid="284" grpId="0" animBg="1"/>
      <p:bldP spid="285" grpId="0" animBg="1"/>
      <p:bldP spid="286" grpId="0" animBg="1"/>
      <p:bldP spid="287" grpId="0" animBg="1"/>
      <p:bldP spid="288" grpId="0" animBg="1"/>
      <p:bldP spid="289" grpId="0" animBg="1"/>
      <p:bldP spid="291" grpId="0" animBg="1"/>
      <p:bldP spid="293" grpId="0" animBg="1"/>
      <p:bldP spid="295" grpId="0" animBg="1"/>
      <p:bldP spid="297" grpId="0" animBg="1"/>
      <p:bldP spid="298" grpId="0" animBg="1"/>
      <p:bldP spid="29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2637"/>
            <a:ext cx="8314566" cy="503238"/>
          </a:xfrm>
        </p:spPr>
        <p:txBody>
          <a:bodyPr/>
          <a:lstStyle/>
          <a:p>
            <a:r>
              <a:rPr lang="it-IT" smtClean="0"/>
              <a:t>Client1 </a:t>
            </a:r>
            <a:r>
              <a:rPr lang="it-IT" smtClean="0">
                <a:solidFill>
                  <a:srgbClr val="FF0000"/>
                </a:solidFill>
              </a:rPr>
              <a:t>(Red) </a:t>
            </a:r>
            <a:r>
              <a:rPr lang="it-IT" smtClean="0"/>
              <a:t>Shared</a:t>
            </a:r>
            <a:r>
              <a:rPr lang="it-IT" smtClean="0">
                <a:solidFill>
                  <a:srgbClr val="0033CC"/>
                </a:solidFill>
              </a:rPr>
              <a:t> </a:t>
            </a:r>
            <a:r>
              <a:rPr lang="it-IT" smtClean="0"/>
              <a:t>Context</a:t>
            </a:r>
            <a:br>
              <a:rPr lang="it-IT" smtClean="0"/>
            </a:br>
            <a:r>
              <a:rPr lang="it-IT" smtClean="0"/>
              <a:t>(empty Topology example)</a:t>
            </a:r>
            <a:endParaRPr lang="en-US"/>
          </a:p>
        </p:txBody>
      </p:sp>
      <p:sp>
        <p:nvSpPr>
          <p:cNvPr id="76" name="Rectangle 75"/>
          <p:cNvSpPr/>
          <p:nvPr/>
        </p:nvSpPr>
        <p:spPr>
          <a:xfrm>
            <a:off x="2287864" y="2597515"/>
            <a:ext cx="6515980" cy="3312828"/>
          </a:xfrm>
          <a:prstGeom prst="rect">
            <a:avLst/>
          </a:prstGeom>
          <a:solidFill>
            <a:srgbClr val="FF0000">
              <a:alpha val="4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77" name="Oval 76"/>
          <p:cNvSpPr/>
          <p:nvPr/>
        </p:nvSpPr>
        <p:spPr>
          <a:xfrm>
            <a:off x="2195167" y="442250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78" name="Oval 77"/>
          <p:cNvSpPr/>
          <p:nvPr/>
        </p:nvSpPr>
        <p:spPr>
          <a:xfrm>
            <a:off x="8727644" y="442250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79" name="Oval 78"/>
          <p:cNvSpPr/>
          <p:nvPr/>
        </p:nvSpPr>
        <p:spPr>
          <a:xfrm>
            <a:off x="5755844" y="243840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80" name="Rectangle 79"/>
          <p:cNvSpPr/>
          <p:nvPr/>
        </p:nvSpPr>
        <p:spPr>
          <a:xfrm>
            <a:off x="2287864" y="4233941"/>
            <a:ext cx="140804" cy="194707"/>
          </a:xfrm>
          <a:prstGeom prst="rect">
            <a:avLst/>
          </a:prstGeom>
          <a:solidFill>
            <a:srgbClr val="17BB7E">
              <a:lumMod val="40000"/>
              <a:lumOff val="6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81" name="Rectangle 80"/>
          <p:cNvSpPr/>
          <p:nvPr/>
        </p:nvSpPr>
        <p:spPr>
          <a:xfrm>
            <a:off x="8663040" y="4233941"/>
            <a:ext cx="140804" cy="194707"/>
          </a:xfrm>
          <a:prstGeom prst="rect">
            <a:avLst/>
          </a:prstGeom>
          <a:solidFill>
            <a:srgbClr val="17BB7E">
              <a:lumMod val="40000"/>
              <a:lumOff val="6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82" name="Straight Connector 81"/>
          <p:cNvCxnSpPr>
            <a:stCxn id="80" idx="3"/>
            <a:endCxn id="81" idx="1"/>
          </p:cNvCxnSpPr>
          <p:nvPr/>
        </p:nvCxnSpPr>
        <p:spPr>
          <a:xfrm>
            <a:off x="2428668" y="4331295"/>
            <a:ext cx="6234372" cy="0"/>
          </a:xfrm>
          <a:prstGeom prst="line">
            <a:avLst/>
          </a:prstGeom>
          <a:noFill/>
          <a:ln w="57150" cap="flat" cmpd="sng" algn="ctr">
            <a:solidFill>
              <a:srgbClr val="00B050"/>
            </a:solidFill>
            <a:prstDash val="solid"/>
          </a:ln>
          <a:effectLst>
            <a:outerShdw blurRad="40000" dist="20000" dir="5400000" rotWithShape="0">
              <a:srgbClr val="000000">
                <a:alpha val="38000"/>
              </a:srgbClr>
            </a:outerShdw>
          </a:effectLst>
        </p:spPr>
      </p:cxnSp>
      <p:sp>
        <p:nvSpPr>
          <p:cNvPr id="83" name="TextBox 82"/>
          <p:cNvSpPr txBox="1"/>
          <p:nvPr/>
        </p:nvSpPr>
        <p:spPr>
          <a:xfrm>
            <a:off x="4723192" y="3961965"/>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cxnSp>
        <p:nvCxnSpPr>
          <p:cNvPr id="84" name="Straight Connector 83"/>
          <p:cNvCxnSpPr/>
          <p:nvPr/>
        </p:nvCxnSpPr>
        <p:spPr>
          <a:xfrm>
            <a:off x="2326844" y="4524104"/>
            <a:ext cx="6400800" cy="10392"/>
          </a:xfrm>
          <a:prstGeom prst="line">
            <a:avLst/>
          </a:prstGeom>
          <a:noFill/>
          <a:ln w="57150" cap="flat" cmpd="sng" algn="ctr">
            <a:solidFill>
              <a:srgbClr val="00B0F0"/>
            </a:solidFill>
            <a:prstDash val="solid"/>
          </a:ln>
          <a:effectLst>
            <a:outerShdw blurRad="40000" dist="20000" dir="5400000" rotWithShape="0">
              <a:srgbClr val="000000">
                <a:alpha val="38000"/>
              </a:srgbClr>
            </a:outerShdw>
          </a:effectLst>
        </p:spPr>
      </p:cxnSp>
      <p:sp>
        <p:nvSpPr>
          <p:cNvPr id="85" name="TextBox 84"/>
          <p:cNvSpPr txBox="1"/>
          <p:nvPr/>
        </p:nvSpPr>
        <p:spPr>
          <a:xfrm>
            <a:off x="4384244" y="4525011"/>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grpSp>
        <p:nvGrpSpPr>
          <p:cNvPr id="86" name="Group 16"/>
          <p:cNvGrpSpPr/>
          <p:nvPr/>
        </p:nvGrpSpPr>
        <p:grpSpPr>
          <a:xfrm>
            <a:off x="160326" y="2438698"/>
            <a:ext cx="1939057" cy="3490812"/>
            <a:chOff x="472716" y="709672"/>
            <a:chExt cx="1939057" cy="2618109"/>
          </a:xfrm>
        </p:grpSpPr>
        <p:sp>
          <p:nvSpPr>
            <p:cNvPr id="87" name="Oval 86"/>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88" name="TextBox 87"/>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89" name="Oval 88"/>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90" name="TextBox 89"/>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91" name="Oval 90"/>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92" name="TextBox 91"/>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93" name="Straight Connector 92"/>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94" name="TextBox 93"/>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95" name="Straight Connector 94"/>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96" name="TextBox 95"/>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97" name="Straight Connector 96"/>
            <p:cNvCxnSpPr/>
            <p:nvPr/>
          </p:nvCxnSpPr>
          <p:spPr>
            <a:xfrm flipH="1">
              <a:off x="589792" y="2311305"/>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98" name="TextBox 97"/>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99" name="Oval 98"/>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00" name="Oval 99"/>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01" name="TextBox 100"/>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02" name="TextBox 101"/>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03" name="TextBox 102"/>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104" name="Rectangle 103"/>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105" name="Straight Connector 104"/>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106" name="Straight Connector 105"/>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07" name="TextBox 106"/>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108" name="TextBox 107"/>
          <p:cNvSpPr txBox="1"/>
          <p:nvPr/>
        </p:nvSpPr>
        <p:spPr>
          <a:xfrm>
            <a:off x="2287864" y="2597515"/>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sp>
        <p:nvSpPr>
          <p:cNvPr id="109" name="TextBox 108"/>
          <p:cNvSpPr txBox="1"/>
          <p:nvPr/>
        </p:nvSpPr>
        <p:spPr>
          <a:xfrm>
            <a:off x="280862" y="1051967"/>
            <a:ext cx="8422506" cy="116955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Shared </a:t>
            </a:r>
            <a:r>
              <a:rPr kumimoji="0" lang="en-US" sz="1400" b="0" i="1" u="none" strike="noStrike" kern="0" cap="none" spc="0" normalizeH="0" baseline="0" noProof="0" smtClean="0">
                <a:ln>
                  <a:noFill/>
                </a:ln>
                <a:solidFill>
                  <a:srgbClr val="000000"/>
                </a:solidFill>
                <a:effectLst/>
                <a:uLnTx/>
                <a:uFillTx/>
              </a:rPr>
              <a:t>Context</a:t>
            </a:r>
            <a:r>
              <a:rPr kumimoji="0" lang="en-US" sz="1400" b="0" i="0" u="none" strike="noStrike" kern="0" cap="none" spc="0" normalizeH="0" baseline="0" noProof="0" smtClean="0">
                <a:ln>
                  <a:noFill/>
                </a:ln>
                <a:solidFill>
                  <a:srgbClr val="000000"/>
                </a:solidFill>
                <a:effectLst/>
                <a:uLnTx/>
                <a:uFillTx/>
              </a:rPr>
              <a:t> defined by the set of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1"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No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exposed - Retrieving topology will return empty</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1" u="none" strike="noStrike" kern="0" cap="none" spc="0" normalizeH="0" baseline="0" noProof="0" smtClean="0">
              <a:ln>
                <a:noFill/>
              </a:ln>
              <a:solidFill>
                <a:srgbClr val="000000"/>
              </a:solidFill>
              <a:effectLst/>
              <a:uLnTx/>
              <a:uFillTx/>
            </a:endParaRPr>
          </a:p>
          <a:p>
            <a:pPr marL="0" marR="0" lvl="1"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1" u="none" strike="noStrike" kern="0" cap="none" spc="0" normalizeH="0" baseline="0" noProof="0" smtClean="0">
                <a:ln>
                  <a:noFill/>
                </a:ln>
                <a:solidFill>
                  <a:srgbClr val="000000"/>
                </a:solidFill>
                <a:effectLst/>
                <a:uLnTx/>
                <a:uFillTx/>
              </a:rPr>
              <a:t>  </a:t>
            </a:r>
            <a:r>
              <a:rPr kumimoji="0" lang="en-US" sz="1400" b="0" i="0" u="none" strike="noStrike" kern="0" cap="none" spc="0" normalizeH="0" baseline="0" noProof="0" smtClean="0">
                <a:ln>
                  <a:noFill/>
                </a:ln>
                <a:solidFill>
                  <a:srgbClr val="000000"/>
                </a:solidFill>
                <a:effectLst/>
                <a:uLnTx/>
                <a:uFillTx/>
              </a:rPr>
              <a:t>Client provides input </a:t>
            </a:r>
            <a:r>
              <a:rPr kumimoji="0" lang="en-US" sz="1400" b="0" i="1" u="none" strike="noStrike" kern="0" cap="none" spc="0" normalizeH="0" baseline="0" noProof="0" err="1" smtClean="0">
                <a:ln>
                  <a:noFill/>
                </a:ln>
                <a:solidFill>
                  <a:srgbClr val="000000"/>
                </a:solidFill>
                <a:effectLst/>
                <a:uLnTx/>
                <a:uFillTx/>
              </a:rPr>
              <a:t>ConnectivityConstraints</a:t>
            </a:r>
            <a:r>
              <a:rPr kumimoji="0" lang="en-US" sz="1400" b="0" i="0" u="none" strike="noStrike" kern="0" cap="none" spc="0" normalizeH="0" baseline="0" noProof="0" smtClean="0">
                <a:ln>
                  <a:noFill/>
                </a:ln>
                <a:solidFill>
                  <a:srgbClr val="000000"/>
                </a:solidFill>
                <a:effectLst/>
                <a:uLnTx/>
                <a:uFillTx/>
              </a:rPr>
              <a:t> – Capacity/BW is the only required input</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Associated </a:t>
            </a:r>
            <a:r>
              <a:rPr kumimoji="0" lang="en-US" sz="1400" b="0" i="1" u="none" strike="noStrike" kern="0" cap="none" spc="0" normalizeH="0" baseline="0" noProof="0" smtClean="0">
                <a:ln>
                  <a:noFill/>
                </a:ln>
                <a:solidFill>
                  <a:srgbClr val="000000"/>
                </a:solidFill>
                <a:effectLst/>
                <a:uLnTx/>
                <a:uFillTx/>
              </a:rPr>
              <a:t>Connection</a:t>
            </a:r>
            <a:r>
              <a:rPr kumimoji="0" lang="en-US" sz="1400" b="0" i="0" u="none" strike="noStrike" kern="0" cap="none" spc="0" normalizeH="0" baseline="0" noProof="0" smtClean="0">
                <a:ln>
                  <a:noFill/>
                </a:ln>
                <a:solidFill>
                  <a:srgbClr val="000000"/>
                </a:solidFill>
                <a:effectLst/>
                <a:uLnTx/>
                <a:uFillTx/>
              </a:rPr>
              <a:t> representing network resources is created/returned to Client</a:t>
            </a:r>
          </a:p>
        </p:txBody>
      </p:sp>
      <p:sp>
        <p:nvSpPr>
          <p:cNvPr id="37" name="Slide Number Placeholder 36"/>
          <p:cNvSpPr>
            <a:spLocks noGrp="1"/>
          </p:cNvSpPr>
          <p:nvPr>
            <p:ph type="sldNum" sz="quarter" idx="4"/>
          </p:nvPr>
        </p:nvSpPr>
        <p:spPr/>
        <p:txBody>
          <a:bodyPr/>
          <a:lstStyle/>
          <a:p>
            <a:fld id="{95FB27F1-C2FE-E646-9E41-8F3092BBAFAE}" type="slidenum">
              <a:rPr lang="en-US" smtClean="0"/>
              <a:pPr/>
              <a:t>31</a:t>
            </a:fld>
            <a:endParaRPr lang="en-US"/>
          </a:p>
        </p:txBody>
      </p:sp>
      <p:sp>
        <p:nvSpPr>
          <p:cNvPr id="38" name="Footer Placeholder 3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3800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3" grpId="0"/>
      <p:bldP spid="8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4372" y="374546"/>
            <a:ext cx="8229600" cy="503238"/>
          </a:xfrm>
        </p:spPr>
        <p:txBody>
          <a:bodyPr/>
          <a:lstStyle/>
          <a:p>
            <a:r>
              <a:rPr lang="it-IT" smtClean="0"/>
              <a:t>Client-1 </a:t>
            </a:r>
            <a:r>
              <a:rPr lang="it-IT" smtClean="0">
                <a:solidFill>
                  <a:srgbClr val="FF0000"/>
                </a:solidFill>
              </a:rPr>
              <a:t>(Red) </a:t>
            </a:r>
            <a:r>
              <a:rPr lang="it-IT" smtClean="0"/>
              <a:t>Shared</a:t>
            </a:r>
            <a:r>
              <a:rPr lang="it-IT" smtClean="0">
                <a:solidFill>
                  <a:srgbClr val="00B050"/>
                </a:solidFill>
              </a:rPr>
              <a:t> </a:t>
            </a:r>
            <a:r>
              <a:rPr lang="it-IT" smtClean="0"/>
              <a:t>Context</a:t>
            </a:r>
            <a:br>
              <a:rPr lang="it-IT" smtClean="0"/>
            </a:br>
            <a:r>
              <a:rPr lang="it-IT" smtClean="0"/>
              <a:t>(Single Node Topology example)</a:t>
            </a:r>
            <a:endParaRPr lang="en-US"/>
          </a:p>
        </p:txBody>
      </p:sp>
      <p:sp>
        <p:nvSpPr>
          <p:cNvPr id="117" name="Rectangle 116"/>
          <p:cNvSpPr/>
          <p:nvPr/>
        </p:nvSpPr>
        <p:spPr>
          <a:xfrm>
            <a:off x="2087000" y="2349501"/>
            <a:ext cx="6515980" cy="3657600"/>
          </a:xfrm>
          <a:prstGeom prst="rect">
            <a:avLst/>
          </a:prstGeom>
          <a:solidFill>
            <a:srgbClr val="FF0000">
              <a:alpha val="4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18" name="Oval 117"/>
          <p:cNvSpPr/>
          <p:nvPr/>
        </p:nvSpPr>
        <p:spPr>
          <a:xfrm>
            <a:off x="2354580" y="2552700"/>
            <a:ext cx="6016914" cy="3251200"/>
          </a:xfrm>
          <a:prstGeom prst="ellipse">
            <a:avLst/>
          </a:prstGeom>
          <a:noFill/>
          <a:ln w="571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19" name="Oval 118"/>
          <p:cNvSpPr/>
          <p:nvPr/>
        </p:nvSpPr>
        <p:spPr>
          <a:xfrm>
            <a:off x="2498850" y="2720819"/>
            <a:ext cx="5688632" cy="2713751"/>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20" name="TextBox 119"/>
          <p:cNvSpPr txBox="1"/>
          <p:nvPr/>
        </p:nvSpPr>
        <p:spPr>
          <a:xfrm>
            <a:off x="5136491" y="5434570"/>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C000"/>
                </a:solidFill>
                <a:effectLst/>
                <a:uLnTx/>
                <a:uFillTx/>
              </a:rPr>
              <a:t>ETH</a:t>
            </a:r>
          </a:p>
        </p:txBody>
      </p:sp>
      <p:sp>
        <p:nvSpPr>
          <p:cNvPr id="121" name="Oval 120"/>
          <p:cNvSpPr/>
          <p:nvPr/>
        </p:nvSpPr>
        <p:spPr>
          <a:xfrm>
            <a:off x="2429818" y="4036028"/>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22" name="Oval 121"/>
          <p:cNvSpPr/>
          <p:nvPr/>
        </p:nvSpPr>
        <p:spPr>
          <a:xfrm>
            <a:off x="4945380" y="263675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23" name="Oval 122"/>
          <p:cNvSpPr/>
          <p:nvPr/>
        </p:nvSpPr>
        <p:spPr>
          <a:xfrm>
            <a:off x="8111282" y="395755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24" name="Straight Connector 123"/>
          <p:cNvCxnSpPr>
            <a:stCxn id="121" idx="2"/>
            <a:endCxn id="157" idx="6"/>
          </p:cNvCxnSpPr>
          <p:nvPr/>
        </p:nvCxnSpPr>
        <p:spPr>
          <a:xfrm flipH="1" flipV="1">
            <a:off x="2125980" y="4115272"/>
            <a:ext cx="303838" cy="2235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25" name="Straight Connector 124"/>
          <p:cNvCxnSpPr>
            <a:stCxn id="158" idx="2"/>
            <a:endCxn id="123" idx="6"/>
          </p:cNvCxnSpPr>
          <p:nvPr/>
        </p:nvCxnSpPr>
        <p:spPr>
          <a:xfrm flipH="1">
            <a:off x="8263682" y="4013671"/>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26" name="Straight Connector 125"/>
          <p:cNvCxnSpPr>
            <a:stCxn id="127" idx="5"/>
            <a:endCxn id="122" idx="1"/>
          </p:cNvCxnSpPr>
          <p:nvPr/>
        </p:nvCxnSpPr>
        <p:spPr>
          <a:xfrm>
            <a:off x="4812582" y="2421344"/>
            <a:ext cx="155116" cy="2451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27" name="Oval 126"/>
          <p:cNvSpPr/>
          <p:nvPr/>
        </p:nvSpPr>
        <p:spPr>
          <a:xfrm>
            <a:off x="4682500" y="224790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28" name="Rectangle 127"/>
          <p:cNvSpPr/>
          <p:nvPr/>
        </p:nvSpPr>
        <p:spPr>
          <a:xfrm>
            <a:off x="8112244" y="3771901"/>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29" name="Freeform 128"/>
          <p:cNvSpPr/>
          <p:nvPr/>
        </p:nvSpPr>
        <p:spPr>
          <a:xfrm>
            <a:off x="2551214" y="3921119"/>
            <a:ext cx="5561030" cy="101600"/>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30" name="TextBox 129"/>
          <p:cNvSpPr txBox="1"/>
          <p:nvPr/>
        </p:nvSpPr>
        <p:spPr>
          <a:xfrm>
            <a:off x="4754815" y="3605770"/>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sp>
        <p:nvSpPr>
          <p:cNvPr id="131" name="TextBox 130"/>
          <p:cNvSpPr txBox="1"/>
          <p:nvPr/>
        </p:nvSpPr>
        <p:spPr>
          <a:xfrm>
            <a:off x="4418214" y="4700121"/>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132" name="Freeform 131"/>
          <p:cNvSpPr/>
          <p:nvPr/>
        </p:nvSpPr>
        <p:spPr>
          <a:xfrm>
            <a:off x="2075180" y="4059767"/>
            <a:ext cx="6527800" cy="640352"/>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33" name="TextBox 132"/>
          <p:cNvSpPr txBox="1"/>
          <p:nvPr/>
        </p:nvSpPr>
        <p:spPr>
          <a:xfrm>
            <a:off x="2087000" y="2349502"/>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grpSp>
        <p:nvGrpSpPr>
          <p:cNvPr id="134" name="Group 47"/>
          <p:cNvGrpSpPr/>
          <p:nvPr/>
        </p:nvGrpSpPr>
        <p:grpSpPr>
          <a:xfrm>
            <a:off x="236526" y="2438698"/>
            <a:ext cx="1939057" cy="3490812"/>
            <a:chOff x="472716" y="709672"/>
            <a:chExt cx="1939057" cy="2618109"/>
          </a:xfrm>
        </p:grpSpPr>
        <p:sp>
          <p:nvSpPr>
            <p:cNvPr id="135" name="Oval 134"/>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36" name="TextBox 135"/>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37" name="Oval 136"/>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38" name="TextBox 137"/>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39" name="Oval 138"/>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40" name="TextBox 139"/>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41" name="Straight Connector 140"/>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142" name="TextBox 141"/>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143" name="Straight Connector 142"/>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144" name="TextBox 143"/>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145" name="Straight Connector 144"/>
            <p:cNvCxnSpPr/>
            <p:nvPr/>
          </p:nvCxnSpPr>
          <p:spPr>
            <a:xfrm flipH="1">
              <a:off x="589792" y="2311305"/>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46" name="TextBox 145"/>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147" name="Oval 146"/>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48" name="Oval 147"/>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49" name="TextBox 148"/>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50" name="TextBox 149"/>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51" name="TextBox 150"/>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152" name="Rectangle 151"/>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153" name="Straight Connector 152"/>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154" name="Straight Connector 153"/>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55" name="TextBox 154"/>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156" name="TextBox 155"/>
          <p:cNvSpPr txBox="1"/>
          <p:nvPr/>
        </p:nvSpPr>
        <p:spPr>
          <a:xfrm>
            <a:off x="278606" y="1140381"/>
            <a:ext cx="8119439" cy="95410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Single Node abstraction example</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Node and its </a:t>
            </a:r>
            <a:r>
              <a:rPr kumimoji="0" lang="en-US" sz="1400" b="0" i="0" u="none" strike="noStrike" kern="0" cap="none" spc="0" normalizeH="0" baseline="0" noProof="0" err="1" smtClean="0">
                <a:ln>
                  <a:noFill/>
                </a:ln>
                <a:solidFill>
                  <a:srgbClr val="000000"/>
                </a:solidFill>
                <a:effectLst/>
                <a:uLnTx/>
                <a:uFillTx/>
              </a:rPr>
              <a:t>NodeEdgePoints</a:t>
            </a:r>
            <a:r>
              <a:rPr kumimoji="0" lang="en-US" sz="1400" b="0" i="0" u="none" strike="noStrike" kern="0" cap="none" spc="0" normalizeH="0" baseline="0" noProof="0" smtClean="0">
                <a:ln>
                  <a:noFill/>
                </a:ln>
                <a:solidFill>
                  <a:srgbClr val="000000"/>
                </a:solidFill>
                <a:effectLst/>
                <a:uLnTx/>
                <a:uFillTx/>
              </a:rPr>
              <a:t> provide some approximation of the network capabilities</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0"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0" u="none" strike="noStrike" kern="0" cap="none" spc="0" normalizeH="0" baseline="0" noProof="0" err="1" smtClean="0">
                <a:ln>
                  <a:noFill/>
                </a:ln>
                <a:solidFill>
                  <a:srgbClr val="000000"/>
                </a:solidFill>
                <a:effectLst/>
                <a:uLnTx/>
                <a:uFillTx/>
              </a:rPr>
              <a:t>ServiceEndPoints</a:t>
            </a:r>
            <a:endParaRPr kumimoji="0" lang="en-US" sz="1400" b="0" i="0"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Connections appear as cross-connections across node, no visibility of underlying route</a:t>
            </a:r>
          </a:p>
        </p:txBody>
      </p:sp>
      <p:sp>
        <p:nvSpPr>
          <p:cNvPr id="157" name="Oval 156"/>
          <p:cNvSpPr/>
          <p:nvPr/>
        </p:nvSpPr>
        <p:spPr>
          <a:xfrm>
            <a:off x="1973580" y="401367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8" name="Oval 157"/>
          <p:cNvSpPr/>
          <p:nvPr/>
        </p:nvSpPr>
        <p:spPr>
          <a:xfrm>
            <a:off x="8526780" y="391207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9" name="Rectangle 158"/>
          <p:cNvSpPr/>
          <p:nvPr/>
        </p:nvSpPr>
        <p:spPr>
          <a:xfrm>
            <a:off x="2430780" y="3860622"/>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6" name="Slide Number Placeholder 45"/>
          <p:cNvSpPr>
            <a:spLocks noGrp="1"/>
          </p:cNvSpPr>
          <p:nvPr>
            <p:ph type="sldNum" sz="quarter" idx="4"/>
          </p:nvPr>
        </p:nvSpPr>
        <p:spPr/>
        <p:txBody>
          <a:bodyPr/>
          <a:lstStyle/>
          <a:p>
            <a:fld id="{95FB27F1-C2FE-E646-9E41-8F3092BBAFAE}" type="slidenum">
              <a:rPr lang="en-US" smtClean="0"/>
              <a:pPr/>
              <a:t>32</a:t>
            </a:fld>
            <a:endParaRPr lang="en-US"/>
          </a:p>
        </p:txBody>
      </p:sp>
      <p:sp>
        <p:nvSpPr>
          <p:cNvPr id="47" name="Footer Placeholder 4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54480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p:bldP spid="121" grpId="0" animBg="1"/>
      <p:bldP spid="122" grpId="0" animBg="1"/>
      <p:bldP spid="123" grpId="0" animBg="1"/>
      <p:bldP spid="128" grpId="0" animBg="1"/>
      <p:bldP spid="129" grpId="0" animBg="1"/>
      <p:bldP spid="130" grpId="0"/>
      <p:bldP spid="131" grpId="0"/>
      <p:bldP spid="132" grpId="0" animBg="1"/>
      <p:bldP spid="1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2637"/>
            <a:ext cx="8229600" cy="503238"/>
          </a:xfrm>
        </p:spPr>
        <p:txBody>
          <a:bodyPr/>
          <a:lstStyle/>
          <a:p>
            <a:r>
              <a:rPr lang="it-IT" smtClean="0"/>
              <a:t>Client 2 </a:t>
            </a:r>
            <a:r>
              <a:rPr lang="it-IT" smtClean="0">
                <a:solidFill>
                  <a:srgbClr val="00B050"/>
                </a:solidFill>
              </a:rPr>
              <a:t>(Green) </a:t>
            </a:r>
            <a:r>
              <a:rPr lang="it-IT" smtClean="0"/>
              <a:t>Shared</a:t>
            </a:r>
            <a:r>
              <a:rPr lang="it-IT" smtClean="0">
                <a:solidFill>
                  <a:srgbClr val="0033CC"/>
                </a:solidFill>
              </a:rPr>
              <a:t> </a:t>
            </a:r>
            <a:r>
              <a:rPr lang="it-IT" smtClean="0"/>
              <a:t>Context </a:t>
            </a:r>
            <a:br>
              <a:rPr lang="it-IT" smtClean="0"/>
            </a:br>
            <a:r>
              <a:rPr lang="it-IT" smtClean="0"/>
              <a:t>(Multi-Node Topology example)</a:t>
            </a:r>
            <a:endParaRPr lang="en-US"/>
          </a:p>
        </p:txBody>
      </p:sp>
      <p:sp>
        <p:nvSpPr>
          <p:cNvPr id="147" name="Rectangle 146"/>
          <p:cNvSpPr/>
          <p:nvPr/>
        </p:nvSpPr>
        <p:spPr>
          <a:xfrm>
            <a:off x="2155580" y="2587230"/>
            <a:ext cx="6515980" cy="3312828"/>
          </a:xfrm>
          <a:prstGeom prst="rect">
            <a:avLst/>
          </a:prstGeom>
          <a:solidFill>
            <a:srgbClr val="5FEBB7"/>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48" name="Oval 147"/>
          <p:cNvSpPr/>
          <p:nvPr/>
        </p:nvSpPr>
        <p:spPr>
          <a:xfrm>
            <a:off x="2567430" y="2816975"/>
            <a:ext cx="5688632" cy="2862341"/>
          </a:xfrm>
          <a:prstGeom prst="ellipse">
            <a:avLst/>
          </a:prstGeom>
          <a:noFill/>
          <a:ln w="571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49" name="Oval 148"/>
          <p:cNvSpPr/>
          <p:nvPr/>
        </p:nvSpPr>
        <p:spPr>
          <a:xfrm>
            <a:off x="2555380" y="4064339"/>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150" name="Oval 149"/>
          <p:cNvSpPr/>
          <p:nvPr/>
        </p:nvSpPr>
        <p:spPr>
          <a:xfrm>
            <a:off x="7535982" y="4030584"/>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151" name="Oval 150"/>
          <p:cNvSpPr/>
          <p:nvPr/>
        </p:nvSpPr>
        <p:spPr>
          <a:xfrm>
            <a:off x="4890904" y="2850289"/>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152" name="Straight Connector 151"/>
          <p:cNvCxnSpPr>
            <a:stCxn id="160" idx="2"/>
            <a:endCxn id="158" idx="6"/>
          </p:cNvCxnSpPr>
          <p:nvPr/>
        </p:nvCxnSpPr>
        <p:spPr>
          <a:xfrm flipH="1">
            <a:off x="3292228" y="4480560"/>
            <a:ext cx="4252138" cy="0"/>
          </a:xfrm>
          <a:prstGeom prst="line">
            <a:avLst/>
          </a:prstGeom>
          <a:noFill/>
          <a:ln w="28575" cap="flat" cmpd="sng" algn="ctr">
            <a:solidFill>
              <a:srgbClr val="0033CC"/>
            </a:solidFill>
            <a:prstDash val="solid"/>
            <a:headEnd type="none" w="med" len="sm"/>
            <a:tailEnd type="none" w="med" len="sm"/>
          </a:ln>
          <a:effectLst/>
        </p:spPr>
      </p:cxnSp>
      <p:cxnSp>
        <p:nvCxnSpPr>
          <p:cNvPr id="153" name="Straight Connector 152"/>
          <p:cNvCxnSpPr>
            <a:stCxn id="155" idx="2"/>
            <a:endCxn id="157" idx="7"/>
          </p:cNvCxnSpPr>
          <p:nvPr/>
        </p:nvCxnSpPr>
        <p:spPr>
          <a:xfrm flipH="1">
            <a:off x="3269910" y="3156856"/>
            <a:ext cx="1591650" cy="947061"/>
          </a:xfrm>
          <a:prstGeom prst="line">
            <a:avLst/>
          </a:prstGeom>
          <a:noFill/>
          <a:ln w="28575" cap="flat" cmpd="sng" algn="ctr">
            <a:solidFill>
              <a:srgbClr val="0033CC"/>
            </a:solidFill>
            <a:prstDash val="solid"/>
            <a:headEnd type="none" w="med" len="sm"/>
            <a:tailEnd type="none" w="med" len="sm"/>
          </a:ln>
          <a:effectLst/>
        </p:spPr>
      </p:cxnSp>
      <p:cxnSp>
        <p:nvCxnSpPr>
          <p:cNvPr id="154" name="Straight Connector 153"/>
          <p:cNvCxnSpPr>
            <a:stCxn id="159" idx="2"/>
            <a:endCxn id="156" idx="6"/>
          </p:cNvCxnSpPr>
          <p:nvPr/>
        </p:nvCxnSpPr>
        <p:spPr>
          <a:xfrm flipH="1" flipV="1">
            <a:off x="5699760" y="3156856"/>
            <a:ext cx="1844606" cy="1018904"/>
          </a:xfrm>
          <a:prstGeom prst="line">
            <a:avLst/>
          </a:prstGeom>
          <a:noFill/>
          <a:ln w="28575" cap="flat" cmpd="sng" algn="ctr">
            <a:solidFill>
              <a:srgbClr val="0033CC"/>
            </a:solidFill>
            <a:prstDash val="solid"/>
            <a:headEnd type="none" w="med" len="sm"/>
            <a:tailEnd type="none" w="med" len="sm"/>
          </a:ln>
          <a:effectLst/>
        </p:spPr>
      </p:cxnSp>
      <p:sp>
        <p:nvSpPr>
          <p:cNvPr id="155" name="Oval 154"/>
          <p:cNvSpPr/>
          <p:nvPr/>
        </p:nvSpPr>
        <p:spPr>
          <a:xfrm>
            <a:off x="4861560" y="305525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6" name="Oval 155"/>
          <p:cNvSpPr/>
          <p:nvPr/>
        </p:nvSpPr>
        <p:spPr>
          <a:xfrm>
            <a:off x="5547360" y="305525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7" name="Oval 156"/>
          <p:cNvSpPr/>
          <p:nvPr/>
        </p:nvSpPr>
        <p:spPr>
          <a:xfrm>
            <a:off x="3139828" y="40741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8" name="Oval 157"/>
          <p:cNvSpPr/>
          <p:nvPr/>
        </p:nvSpPr>
        <p:spPr>
          <a:xfrm>
            <a:off x="3139828" y="43789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9" name="Oval 158"/>
          <p:cNvSpPr/>
          <p:nvPr/>
        </p:nvSpPr>
        <p:spPr>
          <a:xfrm>
            <a:off x="7544366" y="40741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0" name="Oval 159"/>
          <p:cNvSpPr/>
          <p:nvPr/>
        </p:nvSpPr>
        <p:spPr>
          <a:xfrm>
            <a:off x="7544366" y="43789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1" name="TextBox 160"/>
          <p:cNvSpPr txBox="1"/>
          <p:nvPr/>
        </p:nvSpPr>
        <p:spPr>
          <a:xfrm>
            <a:off x="6596540" y="3156858"/>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DEC132"/>
                </a:solidFill>
                <a:effectLst/>
                <a:uLnTx/>
                <a:uFillTx/>
              </a:rPr>
              <a:t>ETH</a:t>
            </a:r>
          </a:p>
        </p:txBody>
      </p:sp>
      <p:sp>
        <p:nvSpPr>
          <p:cNvPr id="162" name="Oval 161"/>
          <p:cNvSpPr/>
          <p:nvPr/>
        </p:nvSpPr>
        <p:spPr>
          <a:xfrm>
            <a:off x="2498398" y="4414627"/>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3" name="Oval 162"/>
          <p:cNvSpPr/>
          <p:nvPr/>
        </p:nvSpPr>
        <p:spPr>
          <a:xfrm>
            <a:off x="5339720" y="2732915"/>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4" name="Oval 163"/>
          <p:cNvSpPr/>
          <p:nvPr/>
        </p:nvSpPr>
        <p:spPr>
          <a:xfrm>
            <a:off x="8179862" y="4313027"/>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65" name="Straight Connector 164"/>
          <p:cNvCxnSpPr>
            <a:stCxn id="162" idx="2"/>
            <a:endCxn id="166" idx="6"/>
          </p:cNvCxnSpPr>
          <p:nvPr/>
        </p:nvCxnSpPr>
        <p:spPr>
          <a:xfrm flipH="1">
            <a:off x="2194560" y="4516228"/>
            <a:ext cx="303838" cy="33755"/>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66" name="Oval 165"/>
          <p:cNvSpPr/>
          <p:nvPr/>
        </p:nvSpPr>
        <p:spPr>
          <a:xfrm>
            <a:off x="2042160" y="444838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67" name="Straight Connector 166"/>
          <p:cNvCxnSpPr>
            <a:stCxn id="168" idx="2"/>
            <a:endCxn id="164" idx="6"/>
          </p:cNvCxnSpPr>
          <p:nvPr/>
        </p:nvCxnSpPr>
        <p:spPr>
          <a:xfrm flipH="1" flipV="1">
            <a:off x="8332262" y="4414627"/>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68" name="Oval 167"/>
          <p:cNvSpPr/>
          <p:nvPr/>
        </p:nvSpPr>
        <p:spPr>
          <a:xfrm>
            <a:off x="8595360" y="4358515"/>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69" name="Straight Connector 168"/>
          <p:cNvCxnSpPr>
            <a:endCxn id="163" idx="7"/>
          </p:cNvCxnSpPr>
          <p:nvPr/>
        </p:nvCxnSpPr>
        <p:spPr>
          <a:xfrm flipH="1">
            <a:off x="5469802" y="2601557"/>
            <a:ext cx="176076" cy="161115"/>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70" name="Oval 169"/>
          <p:cNvSpPr/>
          <p:nvPr/>
        </p:nvSpPr>
        <p:spPr>
          <a:xfrm>
            <a:off x="5569678" y="244856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71" name="Rectangle 170"/>
          <p:cNvSpPr/>
          <p:nvPr/>
        </p:nvSpPr>
        <p:spPr>
          <a:xfrm>
            <a:off x="2509994" y="426540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72" name="Rectangle 171"/>
          <p:cNvSpPr/>
          <p:nvPr/>
        </p:nvSpPr>
        <p:spPr>
          <a:xfrm>
            <a:off x="8191458" y="416380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73" name="TextBox 172"/>
          <p:cNvSpPr txBox="1"/>
          <p:nvPr/>
        </p:nvSpPr>
        <p:spPr>
          <a:xfrm>
            <a:off x="4823395" y="3972562"/>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sp>
        <p:nvSpPr>
          <p:cNvPr id="174" name="TextBox 173"/>
          <p:cNvSpPr txBox="1"/>
          <p:nvPr/>
        </p:nvSpPr>
        <p:spPr>
          <a:xfrm>
            <a:off x="4491571" y="5020915"/>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175" name="Freeform 174"/>
          <p:cNvSpPr/>
          <p:nvPr/>
        </p:nvSpPr>
        <p:spPr>
          <a:xfrm>
            <a:off x="2169518" y="4565229"/>
            <a:ext cx="6527800" cy="455687"/>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76" name="Freeform 175"/>
          <p:cNvSpPr/>
          <p:nvPr/>
        </p:nvSpPr>
        <p:spPr>
          <a:xfrm>
            <a:off x="2630428" y="4313027"/>
            <a:ext cx="5561030" cy="101600"/>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77" name="Rectangle 176"/>
          <p:cNvSpPr/>
          <p:nvPr/>
        </p:nvSpPr>
        <p:spPr>
          <a:xfrm>
            <a:off x="2999024" y="4445697"/>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78" name="Rectangle 177"/>
          <p:cNvSpPr/>
          <p:nvPr/>
        </p:nvSpPr>
        <p:spPr>
          <a:xfrm>
            <a:off x="7696766" y="4371256"/>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179" name="Straight Connector 178"/>
          <p:cNvCxnSpPr>
            <a:stCxn id="171" idx="3"/>
            <a:endCxn id="177" idx="1"/>
          </p:cNvCxnSpPr>
          <p:nvPr/>
        </p:nvCxnSpPr>
        <p:spPr>
          <a:xfrm>
            <a:off x="2650798" y="4362761"/>
            <a:ext cx="348226" cy="180288"/>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180" name="Straight Connector 179"/>
          <p:cNvCxnSpPr>
            <a:stCxn id="178" idx="3"/>
            <a:endCxn id="172" idx="2"/>
          </p:cNvCxnSpPr>
          <p:nvPr/>
        </p:nvCxnSpPr>
        <p:spPr>
          <a:xfrm flipV="1">
            <a:off x="7837570" y="4358516"/>
            <a:ext cx="424290" cy="11009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81" name="TextBox 180"/>
          <p:cNvSpPr txBox="1"/>
          <p:nvPr/>
        </p:nvSpPr>
        <p:spPr>
          <a:xfrm>
            <a:off x="2155580" y="2587230"/>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grpSp>
        <p:nvGrpSpPr>
          <p:cNvPr id="182" name="Group 62"/>
          <p:cNvGrpSpPr/>
          <p:nvPr/>
        </p:nvGrpSpPr>
        <p:grpSpPr>
          <a:xfrm>
            <a:off x="236526" y="2438698"/>
            <a:ext cx="1939057" cy="3490812"/>
            <a:chOff x="472716" y="709672"/>
            <a:chExt cx="1939057" cy="2618109"/>
          </a:xfrm>
        </p:grpSpPr>
        <p:sp>
          <p:nvSpPr>
            <p:cNvPr id="183" name="Oval 182"/>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84" name="TextBox 183"/>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85" name="Oval 184"/>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86" name="TextBox 185"/>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87" name="Oval 186"/>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88" name="TextBox 187"/>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89" name="Straight Connector 188"/>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190" name="TextBox 189"/>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191" name="Straight Connector 190"/>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192" name="TextBox 191"/>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193" name="Straight Connector 192"/>
            <p:cNvCxnSpPr/>
            <p:nvPr/>
          </p:nvCxnSpPr>
          <p:spPr>
            <a:xfrm flipH="1">
              <a:off x="589792" y="2311305"/>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94" name="TextBox 193"/>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195" name="Oval 194"/>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96" name="Oval 195"/>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97" name="TextBox 196"/>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98" name="TextBox 197"/>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99" name="TextBox 198"/>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00" name="Rectangle 199"/>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01" name="Straight Connector 200"/>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02" name="Straight Connector 201"/>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03" name="TextBox 202"/>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204" name="TextBox 203"/>
          <p:cNvSpPr txBox="1"/>
          <p:nvPr/>
        </p:nvSpPr>
        <p:spPr>
          <a:xfrm>
            <a:off x="372999" y="1066246"/>
            <a:ext cx="7685117" cy="95410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Multiple </a:t>
            </a:r>
            <a:r>
              <a:rPr kumimoji="0" lang="en-US" sz="1400" b="0" i="1" u="none" strike="noStrike" kern="0" cap="none" spc="0" normalizeH="0" baseline="0" noProof="0" smtClean="0">
                <a:ln>
                  <a:noFill/>
                </a:ln>
                <a:solidFill>
                  <a:srgbClr val="000000"/>
                </a:solidFill>
                <a:effectLst/>
                <a:uLnTx/>
                <a:uFillTx/>
              </a:rPr>
              <a:t>Nodes</a:t>
            </a:r>
            <a:r>
              <a:rPr kumimoji="0" lang="en-US" sz="1400" b="0" i="0" u="none" strike="noStrike" kern="0" cap="none" spc="0" normalizeH="0" baseline="0" noProof="0" smtClean="0">
                <a:ln>
                  <a:noFill/>
                </a:ln>
                <a:solidFill>
                  <a:srgbClr val="000000"/>
                </a:solidFill>
                <a:effectLst/>
                <a:uLnTx/>
                <a:uFillTx/>
              </a:rPr>
              <a:t> (PEs)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example</a:t>
            </a:r>
            <a:endParaRPr kumimoji="0" lang="en-US" sz="1400" b="0" i="1"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and its </a:t>
            </a:r>
            <a:r>
              <a:rPr kumimoji="0" lang="en-US" sz="1400" b="0" i="1" u="none" strike="noStrike" kern="0" cap="none" spc="0" normalizeH="0" baseline="0" noProof="0" err="1" smtClean="0">
                <a:ln>
                  <a:noFill/>
                </a:ln>
                <a:solidFill>
                  <a:srgbClr val="000000"/>
                </a:solidFill>
                <a:effectLst/>
                <a:uLnTx/>
                <a:uFillTx/>
              </a:rPr>
              <a:t>NodeEdgePoints</a:t>
            </a:r>
            <a:r>
              <a:rPr kumimoji="0" lang="en-US" sz="1400" b="0" i="0" u="none" strike="noStrike" kern="0" cap="none" spc="0" normalizeH="0" baseline="0" noProof="0" smtClean="0">
                <a:ln>
                  <a:noFill/>
                </a:ln>
                <a:solidFill>
                  <a:srgbClr val="000000"/>
                </a:solidFill>
                <a:effectLst/>
                <a:uLnTx/>
                <a:uFillTx/>
              </a:rPr>
              <a:t> provide reasonable information of their capabilities</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1"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smtClean="0">
                <a:ln>
                  <a:noFill/>
                </a:ln>
                <a:solidFill>
                  <a:srgbClr val="000000"/>
                </a:solidFill>
                <a:effectLst/>
                <a:uLnTx/>
                <a:uFillTx/>
              </a:rPr>
              <a:t>Connection</a:t>
            </a:r>
            <a:r>
              <a:rPr kumimoji="0" lang="en-US" sz="1400" b="0" i="0" u="none" strike="noStrike" kern="0" cap="none" spc="0" normalizeH="0" baseline="0" noProof="0" smtClean="0">
                <a:ln>
                  <a:noFill/>
                </a:ln>
                <a:solidFill>
                  <a:srgbClr val="000000"/>
                </a:solidFill>
                <a:effectLst/>
                <a:uLnTx/>
                <a:uFillTx/>
              </a:rPr>
              <a:t> route can be traced over the exposed </a:t>
            </a:r>
            <a:r>
              <a:rPr kumimoji="0" lang="en-US" sz="1400" b="0" i="1" u="none" strike="noStrike" kern="0" cap="none" spc="0" normalizeH="0" baseline="0" noProof="0" smtClean="0">
                <a:ln>
                  <a:noFill/>
                </a:ln>
                <a:solidFill>
                  <a:srgbClr val="000000"/>
                </a:solidFill>
                <a:effectLst/>
                <a:uLnTx/>
                <a:uFillTx/>
              </a:rPr>
              <a:t>Topology</a:t>
            </a:r>
          </a:p>
        </p:txBody>
      </p:sp>
      <p:sp>
        <p:nvSpPr>
          <p:cNvPr id="61" name="Slide Number Placeholder 60"/>
          <p:cNvSpPr>
            <a:spLocks noGrp="1"/>
          </p:cNvSpPr>
          <p:nvPr>
            <p:ph type="sldNum" sz="quarter" idx="4"/>
          </p:nvPr>
        </p:nvSpPr>
        <p:spPr/>
        <p:txBody>
          <a:bodyPr/>
          <a:lstStyle/>
          <a:p>
            <a:fld id="{95FB27F1-C2FE-E646-9E41-8F3092BBAFAE}" type="slidenum">
              <a:rPr lang="en-US" smtClean="0"/>
              <a:pPr/>
              <a:t>33</a:t>
            </a:fld>
            <a:endParaRPr lang="en-US"/>
          </a:p>
        </p:txBody>
      </p:sp>
      <p:sp>
        <p:nvSpPr>
          <p:cNvPr id="62" name="Footer Placeholder 61"/>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266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P spid="150" grpId="0" animBg="1"/>
      <p:bldP spid="151" grpId="0" animBg="1"/>
      <p:bldP spid="155" grpId="0" animBg="1"/>
      <p:bldP spid="156" grpId="0" animBg="1"/>
      <p:bldP spid="157" grpId="0" animBg="1"/>
      <p:bldP spid="158" grpId="0" animBg="1"/>
      <p:bldP spid="159" grpId="0" animBg="1"/>
      <p:bldP spid="160" grpId="0" animBg="1"/>
      <p:bldP spid="161" grpId="0"/>
      <p:bldP spid="162" grpId="0" animBg="1"/>
      <p:bldP spid="163" grpId="0" animBg="1"/>
      <p:bldP spid="164" grpId="0" animBg="1"/>
      <p:bldP spid="171" grpId="0" animBg="1"/>
      <p:bldP spid="172" grpId="0" animBg="1"/>
      <p:bldP spid="173" grpId="0"/>
      <p:bldP spid="174" grpId="0"/>
      <p:bldP spid="175" grpId="0" animBg="1"/>
      <p:bldP spid="176" grpId="0" animBg="1"/>
      <p:bldP spid="177" grpId="0" animBg="1"/>
      <p:bldP spid="17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0556" y="382638"/>
            <a:ext cx="8229600" cy="503238"/>
          </a:xfrm>
        </p:spPr>
        <p:txBody>
          <a:bodyPr/>
          <a:lstStyle/>
          <a:p>
            <a:r>
              <a:rPr lang="it-IT" smtClean="0"/>
              <a:t>Admin (Blue) Shared Context  </a:t>
            </a:r>
            <a:br>
              <a:rPr lang="it-IT" smtClean="0"/>
            </a:br>
            <a:r>
              <a:rPr lang="it-IT" smtClean="0"/>
              <a:t>(example Multi-layer Topology)</a:t>
            </a:r>
            <a:endParaRPr lang="en-US"/>
          </a:p>
        </p:txBody>
      </p:sp>
      <p:sp>
        <p:nvSpPr>
          <p:cNvPr id="324" name="Slide Number Placeholder 1"/>
          <p:cNvSpPr txBox="1">
            <a:spLocks/>
          </p:cNvSpPr>
          <p:nvPr/>
        </p:nvSpPr>
        <p:spPr>
          <a:xfrm>
            <a:off x="3219010" y="6310045"/>
            <a:ext cx="2133600" cy="365125"/>
          </a:xfrm>
          <a:prstGeom prst="rect">
            <a:avLst/>
          </a:prstGeom>
        </p:spPr>
        <p:txBody>
          <a:bodyPr vert="horz"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95FB27F1-C2FE-E646-9E41-8F3092BBAFAE}" type="slidenum">
              <a:rPr kumimoji="1" lang="en-US" sz="900" b="0" i="0" u="none" strike="noStrike" kern="1200" cap="none" spc="0" normalizeH="0" baseline="0" noProof="0" smtClean="0">
                <a:ln>
                  <a:noFill/>
                </a:ln>
                <a:solidFill>
                  <a:srgbClr val="FFFFFF"/>
                </a:solidFill>
                <a:effectLst/>
                <a:uLnTx/>
                <a:uFillTx/>
                <a:latin typeface="Verdana"/>
                <a:ea typeface="Verdan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1" lang="en-US" sz="900" b="0" i="0" u="none" strike="noStrike" kern="1200" cap="none" spc="0" normalizeH="0" baseline="0" noProof="0">
              <a:ln>
                <a:noFill/>
              </a:ln>
              <a:solidFill>
                <a:srgbClr val="FFFFFF"/>
              </a:solidFill>
              <a:effectLst/>
              <a:uLnTx/>
              <a:uFillTx/>
              <a:latin typeface="Verdana"/>
              <a:ea typeface="Verdana"/>
              <a:cs typeface="+mn-cs"/>
            </a:endParaRPr>
          </a:p>
        </p:txBody>
      </p:sp>
      <p:sp>
        <p:nvSpPr>
          <p:cNvPr id="325" name="Rectangle 324"/>
          <p:cNvSpPr/>
          <p:nvPr/>
        </p:nvSpPr>
        <p:spPr>
          <a:xfrm>
            <a:off x="875420" y="987228"/>
            <a:ext cx="6515980" cy="5235547"/>
          </a:xfrm>
          <a:prstGeom prst="rect">
            <a:avLst/>
          </a:prstGeom>
          <a:solidFill>
            <a:srgbClr val="0A3161">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26" name="Oval 325"/>
          <p:cNvSpPr/>
          <p:nvPr/>
        </p:nvSpPr>
        <p:spPr>
          <a:xfrm>
            <a:off x="1282736" y="3619810"/>
            <a:ext cx="5745614" cy="2530137"/>
          </a:xfrm>
          <a:prstGeom prst="ellipse">
            <a:avLst/>
          </a:prstGeom>
          <a:noFill/>
          <a:ln w="57150"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27" name="Oval 326"/>
          <p:cNvSpPr/>
          <p:nvPr/>
        </p:nvSpPr>
        <p:spPr>
          <a:xfrm>
            <a:off x="1294438" y="4867174"/>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328" name="Oval 327"/>
          <p:cNvSpPr/>
          <p:nvPr/>
        </p:nvSpPr>
        <p:spPr>
          <a:xfrm>
            <a:off x="6275040" y="4833420"/>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329" name="Oval 328"/>
          <p:cNvSpPr/>
          <p:nvPr/>
        </p:nvSpPr>
        <p:spPr>
          <a:xfrm>
            <a:off x="3682752" y="5534732"/>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a:t>
            </a:r>
          </a:p>
        </p:txBody>
      </p:sp>
      <p:sp>
        <p:nvSpPr>
          <p:cNvPr id="330" name="Oval 329"/>
          <p:cNvSpPr/>
          <p:nvPr/>
        </p:nvSpPr>
        <p:spPr>
          <a:xfrm>
            <a:off x="3610744" y="3715820"/>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331" name="Straight Connector 330"/>
          <p:cNvCxnSpPr>
            <a:stCxn id="344" idx="2"/>
            <a:endCxn id="343" idx="6"/>
          </p:cNvCxnSpPr>
          <p:nvPr/>
        </p:nvCxnSpPr>
        <p:spPr>
          <a:xfrm flipH="1">
            <a:off x="1981200" y="4109004"/>
            <a:ext cx="1604020" cy="792480"/>
          </a:xfrm>
          <a:prstGeom prst="line">
            <a:avLst/>
          </a:prstGeom>
          <a:noFill/>
          <a:ln w="28575" cap="flat" cmpd="sng" algn="ctr">
            <a:solidFill>
              <a:srgbClr val="0033CC"/>
            </a:solidFill>
            <a:prstDash val="solid"/>
            <a:headEnd type="none" w="med" len="sm"/>
            <a:tailEnd type="none" w="med" len="sm"/>
          </a:ln>
          <a:effectLst/>
        </p:spPr>
      </p:cxnSp>
      <p:cxnSp>
        <p:nvCxnSpPr>
          <p:cNvPr id="332" name="Straight Connector 331"/>
          <p:cNvCxnSpPr>
            <a:stCxn id="339" idx="2"/>
            <a:endCxn id="327" idx="5"/>
          </p:cNvCxnSpPr>
          <p:nvPr/>
        </p:nvCxnSpPr>
        <p:spPr>
          <a:xfrm flipH="1" flipV="1">
            <a:off x="1909065" y="5358875"/>
            <a:ext cx="1672335" cy="447121"/>
          </a:xfrm>
          <a:prstGeom prst="line">
            <a:avLst/>
          </a:prstGeom>
          <a:noFill/>
          <a:ln w="28575" cap="flat" cmpd="sng" algn="ctr">
            <a:solidFill>
              <a:srgbClr val="0033CC"/>
            </a:solidFill>
            <a:prstDash val="solid"/>
            <a:headEnd type="none" w="med" len="sm"/>
            <a:tailEnd type="none" w="med" len="sm"/>
          </a:ln>
          <a:effectLst/>
        </p:spPr>
      </p:cxnSp>
      <p:cxnSp>
        <p:nvCxnSpPr>
          <p:cNvPr id="333" name="Straight Connector 332"/>
          <p:cNvCxnSpPr>
            <a:stCxn id="329" idx="0"/>
            <a:endCxn id="330" idx="4"/>
          </p:cNvCxnSpPr>
          <p:nvPr/>
        </p:nvCxnSpPr>
        <p:spPr>
          <a:xfrm flipH="1" flipV="1">
            <a:off x="3970784" y="4291884"/>
            <a:ext cx="72008" cy="1242848"/>
          </a:xfrm>
          <a:prstGeom prst="line">
            <a:avLst/>
          </a:prstGeom>
          <a:noFill/>
          <a:ln w="28575" cap="flat" cmpd="sng" algn="ctr">
            <a:solidFill>
              <a:srgbClr val="0033CC"/>
            </a:solidFill>
            <a:prstDash val="solid"/>
            <a:headEnd type="none" w="med" len="sm"/>
            <a:tailEnd type="none" w="med" len="sm"/>
          </a:ln>
          <a:effectLst/>
        </p:spPr>
      </p:cxnSp>
      <p:cxnSp>
        <p:nvCxnSpPr>
          <p:cNvPr id="334" name="Straight Connector 333"/>
          <p:cNvCxnSpPr>
            <a:stCxn id="328" idx="1"/>
            <a:endCxn id="350" idx="6"/>
          </p:cNvCxnSpPr>
          <p:nvPr/>
        </p:nvCxnSpPr>
        <p:spPr>
          <a:xfrm flipH="1" flipV="1">
            <a:off x="4351023" y="4098845"/>
            <a:ext cx="2029473" cy="818939"/>
          </a:xfrm>
          <a:prstGeom prst="line">
            <a:avLst/>
          </a:prstGeom>
          <a:noFill/>
          <a:ln w="28575" cap="flat" cmpd="sng" algn="ctr">
            <a:solidFill>
              <a:srgbClr val="0033CC"/>
            </a:solidFill>
            <a:prstDash val="solid"/>
            <a:headEnd type="none" w="med" len="sm"/>
            <a:tailEnd type="none" w="med" len="sm"/>
          </a:ln>
          <a:effectLst/>
        </p:spPr>
      </p:cxnSp>
      <p:cxnSp>
        <p:nvCxnSpPr>
          <p:cNvPr id="335" name="Straight Connector 334"/>
          <p:cNvCxnSpPr>
            <a:stCxn id="328" idx="3"/>
            <a:endCxn id="329" idx="6"/>
          </p:cNvCxnSpPr>
          <p:nvPr/>
        </p:nvCxnSpPr>
        <p:spPr>
          <a:xfrm flipH="1">
            <a:off x="4402832" y="5325121"/>
            <a:ext cx="1977661" cy="497643"/>
          </a:xfrm>
          <a:prstGeom prst="line">
            <a:avLst/>
          </a:prstGeom>
          <a:noFill/>
          <a:ln w="28575" cap="flat" cmpd="sng" algn="ctr">
            <a:solidFill>
              <a:srgbClr val="0033CC"/>
            </a:solidFill>
            <a:prstDash val="solid"/>
            <a:headEnd type="none" w="med" len="sm"/>
            <a:tailEnd type="none" w="med" len="sm"/>
          </a:ln>
          <a:effectLst/>
        </p:spPr>
      </p:cxnSp>
      <p:sp>
        <p:nvSpPr>
          <p:cNvPr id="336" name="Oval 335"/>
          <p:cNvSpPr/>
          <p:nvPr/>
        </p:nvSpPr>
        <p:spPr>
          <a:xfrm>
            <a:off x="1870502" y="5251217"/>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37" name="Oval 336"/>
          <p:cNvSpPr/>
          <p:nvPr/>
        </p:nvSpPr>
        <p:spPr>
          <a:xfrm>
            <a:off x="6275040" y="4833420"/>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38" name="Oval 337"/>
          <p:cNvSpPr/>
          <p:nvPr/>
        </p:nvSpPr>
        <p:spPr>
          <a:xfrm>
            <a:off x="6275040" y="5217462"/>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39" name="Oval 338"/>
          <p:cNvSpPr/>
          <p:nvPr/>
        </p:nvSpPr>
        <p:spPr>
          <a:xfrm>
            <a:off x="3581400" y="570439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0" name="Oval 339"/>
          <p:cNvSpPr/>
          <p:nvPr/>
        </p:nvSpPr>
        <p:spPr>
          <a:xfrm>
            <a:off x="3970784" y="5438721"/>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1" name="Oval 340"/>
          <p:cNvSpPr/>
          <p:nvPr/>
        </p:nvSpPr>
        <p:spPr>
          <a:xfrm>
            <a:off x="4330824" y="5726753"/>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2" name="Oval 341"/>
          <p:cNvSpPr/>
          <p:nvPr/>
        </p:nvSpPr>
        <p:spPr>
          <a:xfrm>
            <a:off x="3898776" y="4195873"/>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3" name="Oval 342"/>
          <p:cNvSpPr/>
          <p:nvPr/>
        </p:nvSpPr>
        <p:spPr>
          <a:xfrm>
            <a:off x="1828800" y="47998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4" name="Oval 343"/>
          <p:cNvSpPr/>
          <p:nvPr/>
        </p:nvSpPr>
        <p:spPr>
          <a:xfrm>
            <a:off x="3585220" y="400740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5" name="Oval 344"/>
          <p:cNvSpPr/>
          <p:nvPr/>
        </p:nvSpPr>
        <p:spPr>
          <a:xfrm>
            <a:off x="1878886" y="5251217"/>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6" name="Oval 345"/>
          <p:cNvSpPr/>
          <p:nvPr/>
        </p:nvSpPr>
        <p:spPr>
          <a:xfrm>
            <a:off x="6283424" y="483342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7" name="Oval 346"/>
          <p:cNvSpPr/>
          <p:nvPr/>
        </p:nvSpPr>
        <p:spPr>
          <a:xfrm>
            <a:off x="6283424" y="5217462"/>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8" name="Oval 347"/>
          <p:cNvSpPr/>
          <p:nvPr/>
        </p:nvSpPr>
        <p:spPr>
          <a:xfrm>
            <a:off x="3979168" y="5438721"/>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9" name="Oval 348"/>
          <p:cNvSpPr/>
          <p:nvPr/>
        </p:nvSpPr>
        <p:spPr>
          <a:xfrm>
            <a:off x="3907160" y="4195873"/>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0" name="Oval 349"/>
          <p:cNvSpPr/>
          <p:nvPr/>
        </p:nvSpPr>
        <p:spPr>
          <a:xfrm>
            <a:off x="4198620" y="399724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1" name="Oval 350"/>
          <p:cNvSpPr/>
          <p:nvPr/>
        </p:nvSpPr>
        <p:spPr>
          <a:xfrm>
            <a:off x="1287270" y="1108609"/>
            <a:ext cx="5688632" cy="2472076"/>
          </a:xfrm>
          <a:prstGeom prst="ellipse">
            <a:avLst/>
          </a:prstGeom>
          <a:noFill/>
          <a:ln w="57150"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52" name="Oval 351"/>
          <p:cNvSpPr/>
          <p:nvPr/>
        </p:nvSpPr>
        <p:spPr>
          <a:xfrm>
            <a:off x="1275220" y="1965708"/>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353" name="Oval 352"/>
          <p:cNvSpPr/>
          <p:nvPr/>
        </p:nvSpPr>
        <p:spPr>
          <a:xfrm>
            <a:off x="6255822" y="1931953"/>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354" name="Oval 353"/>
          <p:cNvSpPr/>
          <p:nvPr/>
        </p:nvSpPr>
        <p:spPr>
          <a:xfrm>
            <a:off x="3610744" y="1285730"/>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355" name="Straight Connector 354"/>
          <p:cNvCxnSpPr>
            <a:stCxn id="363" idx="2"/>
            <a:endCxn id="361" idx="6"/>
          </p:cNvCxnSpPr>
          <p:nvPr/>
        </p:nvCxnSpPr>
        <p:spPr>
          <a:xfrm flipH="1">
            <a:off x="1905000" y="2417596"/>
            <a:ext cx="4343400" cy="45488"/>
          </a:xfrm>
          <a:prstGeom prst="line">
            <a:avLst/>
          </a:prstGeom>
          <a:noFill/>
          <a:ln w="28575" cap="flat" cmpd="sng" algn="ctr">
            <a:solidFill>
              <a:srgbClr val="0033CC"/>
            </a:solidFill>
            <a:prstDash val="solid"/>
            <a:headEnd type="none" w="med" len="sm"/>
            <a:tailEnd type="none" w="med" len="sm"/>
          </a:ln>
          <a:effectLst/>
        </p:spPr>
      </p:cxnSp>
      <p:cxnSp>
        <p:nvCxnSpPr>
          <p:cNvPr id="356" name="Straight Connector 355"/>
          <p:cNvCxnSpPr>
            <a:stCxn id="358" idx="2"/>
            <a:endCxn id="360" idx="7"/>
          </p:cNvCxnSpPr>
          <p:nvPr/>
        </p:nvCxnSpPr>
        <p:spPr>
          <a:xfrm flipH="1">
            <a:off x="1958882" y="1592297"/>
            <a:ext cx="1622518" cy="392545"/>
          </a:xfrm>
          <a:prstGeom prst="line">
            <a:avLst/>
          </a:prstGeom>
          <a:noFill/>
          <a:ln w="28575" cap="flat" cmpd="sng" algn="ctr">
            <a:solidFill>
              <a:srgbClr val="0033CC"/>
            </a:solidFill>
            <a:prstDash val="solid"/>
            <a:headEnd type="none" w="med" len="sm"/>
            <a:tailEnd type="none" w="med" len="sm"/>
          </a:ln>
          <a:effectLst/>
        </p:spPr>
      </p:cxnSp>
      <p:cxnSp>
        <p:nvCxnSpPr>
          <p:cNvPr id="357" name="Straight Connector 356"/>
          <p:cNvCxnSpPr>
            <a:stCxn id="362" idx="2"/>
            <a:endCxn id="359" idx="6"/>
          </p:cNvCxnSpPr>
          <p:nvPr/>
        </p:nvCxnSpPr>
        <p:spPr>
          <a:xfrm flipH="1" flipV="1">
            <a:off x="4419600" y="1592297"/>
            <a:ext cx="1844606" cy="362787"/>
          </a:xfrm>
          <a:prstGeom prst="line">
            <a:avLst/>
          </a:prstGeom>
          <a:noFill/>
          <a:ln w="28575" cap="flat" cmpd="sng" algn="ctr">
            <a:solidFill>
              <a:srgbClr val="0033CC"/>
            </a:solidFill>
            <a:prstDash val="solid"/>
            <a:headEnd type="none" w="med" len="sm"/>
            <a:tailEnd type="none" w="med" len="sm"/>
          </a:ln>
          <a:effectLst/>
        </p:spPr>
      </p:cxnSp>
      <p:sp>
        <p:nvSpPr>
          <p:cNvPr id="358" name="Oval 357"/>
          <p:cNvSpPr/>
          <p:nvPr/>
        </p:nvSpPr>
        <p:spPr>
          <a:xfrm>
            <a:off x="3581400" y="1490697"/>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9" name="Oval 358"/>
          <p:cNvSpPr/>
          <p:nvPr/>
        </p:nvSpPr>
        <p:spPr>
          <a:xfrm>
            <a:off x="4267200" y="1490697"/>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0" name="Oval 359"/>
          <p:cNvSpPr/>
          <p:nvPr/>
        </p:nvSpPr>
        <p:spPr>
          <a:xfrm>
            <a:off x="1828800" y="19550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1" name="Oval 360"/>
          <p:cNvSpPr/>
          <p:nvPr/>
        </p:nvSpPr>
        <p:spPr>
          <a:xfrm>
            <a:off x="1752600" y="23614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2" name="Oval 361"/>
          <p:cNvSpPr/>
          <p:nvPr/>
        </p:nvSpPr>
        <p:spPr>
          <a:xfrm>
            <a:off x="6264206" y="18534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3" name="Oval 362"/>
          <p:cNvSpPr/>
          <p:nvPr/>
        </p:nvSpPr>
        <p:spPr>
          <a:xfrm>
            <a:off x="6248400" y="231599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64" name="Straight Connector 363"/>
          <p:cNvCxnSpPr>
            <a:stCxn id="423" idx="6"/>
            <a:endCxn id="360" idx="6"/>
          </p:cNvCxnSpPr>
          <p:nvPr/>
        </p:nvCxnSpPr>
        <p:spPr>
          <a:xfrm flipV="1">
            <a:off x="1509758" y="2056686"/>
            <a:ext cx="471442" cy="2882583"/>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65" name="Straight Connector 364"/>
          <p:cNvCxnSpPr>
            <a:stCxn id="401" idx="2"/>
            <a:endCxn id="361" idx="2"/>
          </p:cNvCxnSpPr>
          <p:nvPr/>
        </p:nvCxnSpPr>
        <p:spPr>
          <a:xfrm flipV="1">
            <a:off x="1296970" y="2463086"/>
            <a:ext cx="455630" cy="2849047"/>
          </a:xfrm>
          <a:prstGeom prst="line">
            <a:avLst/>
          </a:prstGeom>
          <a:noFill/>
          <a:ln w="38100" cap="flat" cmpd="sng" algn="ctr">
            <a:solidFill>
              <a:srgbClr val="DEC132">
                <a:lumMod val="50000"/>
              </a:srgbClr>
            </a:solidFill>
            <a:prstDash val="sysDot"/>
            <a:headEnd type="none" w="med" len="sm"/>
            <a:tailEnd type="none" w="med" len="sm"/>
          </a:ln>
          <a:effectLst/>
        </p:spPr>
      </p:cxnSp>
      <p:sp>
        <p:nvSpPr>
          <p:cNvPr id="366" name="TextBox 365"/>
          <p:cNvSpPr txBox="1"/>
          <p:nvPr/>
        </p:nvSpPr>
        <p:spPr>
          <a:xfrm>
            <a:off x="5257800" y="4029743"/>
            <a:ext cx="526106"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ODU</a:t>
            </a:r>
          </a:p>
        </p:txBody>
      </p:sp>
      <p:sp>
        <p:nvSpPr>
          <p:cNvPr id="367" name="TextBox 366"/>
          <p:cNvSpPr txBox="1"/>
          <p:nvPr/>
        </p:nvSpPr>
        <p:spPr>
          <a:xfrm>
            <a:off x="5420228" y="1377727"/>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ETH</a:t>
            </a:r>
          </a:p>
        </p:txBody>
      </p:sp>
      <p:cxnSp>
        <p:nvCxnSpPr>
          <p:cNvPr id="368" name="Straight Connector 367"/>
          <p:cNvCxnSpPr>
            <a:stCxn id="402" idx="0"/>
            <a:endCxn id="358" idx="4"/>
          </p:cNvCxnSpPr>
          <p:nvPr/>
        </p:nvCxnSpPr>
        <p:spPr>
          <a:xfrm flipH="1" flipV="1">
            <a:off x="3657600" y="1693897"/>
            <a:ext cx="228600" cy="1925912"/>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69" name="Straight Connector 368"/>
          <p:cNvCxnSpPr>
            <a:stCxn id="403" idx="7"/>
            <a:endCxn id="359" idx="4"/>
          </p:cNvCxnSpPr>
          <p:nvPr/>
        </p:nvCxnSpPr>
        <p:spPr>
          <a:xfrm flipV="1">
            <a:off x="4092482" y="1693897"/>
            <a:ext cx="250918" cy="1955670"/>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70" name="Straight Connector 369"/>
          <p:cNvCxnSpPr>
            <a:stCxn id="404" idx="6"/>
            <a:endCxn id="362" idx="6"/>
          </p:cNvCxnSpPr>
          <p:nvPr/>
        </p:nvCxnSpPr>
        <p:spPr>
          <a:xfrm flipH="1" flipV="1">
            <a:off x="6416606" y="1955084"/>
            <a:ext cx="578514" cy="3300380"/>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71" name="Straight Connector 370"/>
          <p:cNvCxnSpPr>
            <a:stCxn id="425" idx="2"/>
            <a:endCxn id="363" idx="2"/>
          </p:cNvCxnSpPr>
          <p:nvPr/>
        </p:nvCxnSpPr>
        <p:spPr>
          <a:xfrm flipH="1" flipV="1">
            <a:off x="6248400" y="2417597"/>
            <a:ext cx="533400" cy="2500187"/>
          </a:xfrm>
          <a:prstGeom prst="line">
            <a:avLst/>
          </a:prstGeom>
          <a:noFill/>
          <a:ln w="38100" cap="flat" cmpd="sng" algn="ctr">
            <a:solidFill>
              <a:srgbClr val="DEC132">
                <a:lumMod val="50000"/>
              </a:srgbClr>
            </a:solidFill>
            <a:prstDash val="sysDot"/>
            <a:headEnd type="none" w="med" len="sm"/>
            <a:tailEnd type="none" w="med" len="sm"/>
          </a:ln>
          <a:effectLst/>
        </p:spPr>
      </p:cxnSp>
      <p:sp>
        <p:nvSpPr>
          <p:cNvPr id="372" name="Oval 371"/>
          <p:cNvSpPr/>
          <p:nvPr/>
        </p:nvSpPr>
        <p:spPr>
          <a:xfrm>
            <a:off x="1218238" y="2033553"/>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3" name="Oval 372"/>
          <p:cNvSpPr/>
          <p:nvPr/>
        </p:nvSpPr>
        <p:spPr>
          <a:xfrm>
            <a:off x="1218238" y="231599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4" name="Oval 373"/>
          <p:cNvSpPr/>
          <p:nvPr/>
        </p:nvSpPr>
        <p:spPr>
          <a:xfrm>
            <a:off x="3733800" y="116835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5" name="Oval 374"/>
          <p:cNvSpPr/>
          <p:nvPr/>
        </p:nvSpPr>
        <p:spPr>
          <a:xfrm>
            <a:off x="4059560" y="116835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6" name="Oval 375"/>
          <p:cNvSpPr/>
          <p:nvPr/>
        </p:nvSpPr>
        <p:spPr>
          <a:xfrm>
            <a:off x="6899702" y="1955084"/>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7" name="Oval 376"/>
          <p:cNvSpPr/>
          <p:nvPr/>
        </p:nvSpPr>
        <p:spPr>
          <a:xfrm>
            <a:off x="6899702" y="221439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78" name="Straight Connector 377"/>
          <p:cNvCxnSpPr>
            <a:stCxn id="372" idx="2"/>
            <a:endCxn id="379" idx="6"/>
          </p:cNvCxnSpPr>
          <p:nvPr/>
        </p:nvCxnSpPr>
        <p:spPr>
          <a:xfrm flipH="1" flipV="1">
            <a:off x="914400" y="2112797"/>
            <a:ext cx="303838" cy="2235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79" name="Oval 378"/>
          <p:cNvSpPr/>
          <p:nvPr/>
        </p:nvSpPr>
        <p:spPr>
          <a:xfrm>
            <a:off x="762000" y="2011196"/>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0" name="Straight Connector 379"/>
          <p:cNvCxnSpPr>
            <a:stCxn id="373" idx="2"/>
            <a:endCxn id="381" idx="6"/>
          </p:cNvCxnSpPr>
          <p:nvPr/>
        </p:nvCxnSpPr>
        <p:spPr>
          <a:xfrm flipH="1">
            <a:off x="914400" y="2417597"/>
            <a:ext cx="303838" cy="33755"/>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1" name="Oval 380"/>
          <p:cNvSpPr/>
          <p:nvPr/>
        </p:nvSpPr>
        <p:spPr>
          <a:xfrm>
            <a:off x="762000" y="234975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2" name="Straight Connector 381"/>
          <p:cNvCxnSpPr>
            <a:stCxn id="383" idx="2"/>
            <a:endCxn id="376" idx="6"/>
          </p:cNvCxnSpPr>
          <p:nvPr/>
        </p:nvCxnSpPr>
        <p:spPr>
          <a:xfrm flipH="1">
            <a:off x="7052102" y="2011196"/>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3" name="Oval 382"/>
          <p:cNvSpPr/>
          <p:nvPr/>
        </p:nvSpPr>
        <p:spPr>
          <a:xfrm>
            <a:off x="7315200" y="1909596"/>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4" name="Straight Connector 383"/>
          <p:cNvCxnSpPr>
            <a:stCxn id="385" idx="2"/>
            <a:endCxn id="377" idx="6"/>
          </p:cNvCxnSpPr>
          <p:nvPr/>
        </p:nvCxnSpPr>
        <p:spPr>
          <a:xfrm flipH="1" flipV="1">
            <a:off x="7052102" y="2315996"/>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5" name="Oval 384"/>
          <p:cNvSpPr/>
          <p:nvPr/>
        </p:nvSpPr>
        <p:spPr>
          <a:xfrm>
            <a:off x="7315200" y="225988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6" name="Straight Connector 385"/>
          <p:cNvCxnSpPr>
            <a:stCxn id="387" idx="3"/>
            <a:endCxn id="375" idx="7"/>
          </p:cNvCxnSpPr>
          <p:nvPr/>
        </p:nvCxnSpPr>
        <p:spPr>
          <a:xfrm flipH="1">
            <a:off x="4189642" y="1088514"/>
            <a:ext cx="176076" cy="109600"/>
          </a:xfrm>
          <a:prstGeom prst="line">
            <a:avLst/>
          </a:prstGeom>
          <a:noFill/>
          <a:ln w="28575" cap="flat" cmpd="sng" algn="ctr">
            <a:solidFill>
              <a:srgbClr val="DEC132">
                <a:lumMod val="60000"/>
                <a:lumOff val="40000"/>
              </a:srgbClr>
            </a:solidFill>
            <a:prstDash val="sysDot"/>
            <a:headEnd type="none" w="med" len="sm"/>
            <a:tailEnd type="none" w="med" len="sm"/>
          </a:ln>
          <a:effectLst/>
        </p:spPr>
      </p:cxnSp>
      <p:sp>
        <p:nvSpPr>
          <p:cNvPr id="387" name="Oval 386"/>
          <p:cNvSpPr/>
          <p:nvPr/>
        </p:nvSpPr>
        <p:spPr>
          <a:xfrm>
            <a:off x="4343400" y="915072"/>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8" name="Straight Connector 387"/>
          <p:cNvCxnSpPr>
            <a:stCxn id="389" idx="5"/>
            <a:endCxn id="374" idx="1"/>
          </p:cNvCxnSpPr>
          <p:nvPr/>
        </p:nvCxnSpPr>
        <p:spPr>
          <a:xfrm>
            <a:off x="3601002" y="1106055"/>
            <a:ext cx="155116" cy="92059"/>
          </a:xfrm>
          <a:prstGeom prst="line">
            <a:avLst/>
          </a:prstGeom>
          <a:noFill/>
          <a:ln w="28575" cap="flat" cmpd="sng" algn="ctr">
            <a:solidFill>
              <a:srgbClr val="CC66FF"/>
            </a:solidFill>
            <a:prstDash val="sysDot"/>
            <a:headEnd type="none" w="med" len="sm"/>
            <a:tailEnd type="none" w="med" len="sm"/>
          </a:ln>
          <a:effectLst/>
        </p:spPr>
      </p:cxnSp>
      <p:sp>
        <p:nvSpPr>
          <p:cNvPr id="389" name="Oval 388"/>
          <p:cNvSpPr/>
          <p:nvPr/>
        </p:nvSpPr>
        <p:spPr>
          <a:xfrm>
            <a:off x="3470920" y="932613"/>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0" name="TextBox 389"/>
          <p:cNvSpPr txBox="1"/>
          <p:nvPr/>
        </p:nvSpPr>
        <p:spPr>
          <a:xfrm>
            <a:off x="3131019" y="2971086"/>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391" name="Freeform 390"/>
          <p:cNvSpPr/>
          <p:nvPr/>
        </p:nvSpPr>
        <p:spPr>
          <a:xfrm>
            <a:off x="838200" y="2075728"/>
            <a:ext cx="6527800" cy="1301756"/>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392" name="Freeform 391"/>
          <p:cNvSpPr/>
          <p:nvPr/>
        </p:nvSpPr>
        <p:spPr>
          <a:xfrm>
            <a:off x="1373170" y="2056684"/>
            <a:ext cx="5561030" cy="462512"/>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93" name="Straight Connector 392"/>
          <p:cNvCxnSpPr>
            <a:stCxn id="395" idx="2"/>
            <a:endCxn id="397" idx="1"/>
          </p:cNvCxnSpPr>
          <p:nvPr/>
        </p:nvCxnSpPr>
        <p:spPr>
          <a:xfrm>
            <a:off x="1441040" y="2264130"/>
            <a:ext cx="188850" cy="171795"/>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394" name="Straight Connector 393"/>
          <p:cNvCxnSpPr>
            <a:stCxn id="398" idx="3"/>
            <a:endCxn id="396" idx="2"/>
          </p:cNvCxnSpPr>
          <p:nvPr/>
        </p:nvCxnSpPr>
        <p:spPr>
          <a:xfrm flipV="1">
            <a:off x="6546776" y="2168908"/>
            <a:ext cx="283486" cy="192576"/>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95" name="Rectangle 394"/>
          <p:cNvSpPr/>
          <p:nvPr/>
        </p:nvSpPr>
        <p:spPr>
          <a:xfrm>
            <a:off x="1370638" y="2069425"/>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6" name="Rectangle 395"/>
          <p:cNvSpPr/>
          <p:nvPr/>
        </p:nvSpPr>
        <p:spPr>
          <a:xfrm>
            <a:off x="6759860" y="1974202"/>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7" name="Rectangle 396"/>
          <p:cNvSpPr/>
          <p:nvPr/>
        </p:nvSpPr>
        <p:spPr>
          <a:xfrm>
            <a:off x="1629890" y="2338573"/>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8" name="Rectangle 397"/>
          <p:cNvSpPr/>
          <p:nvPr/>
        </p:nvSpPr>
        <p:spPr>
          <a:xfrm>
            <a:off x="6405972" y="226413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9" name="TextBox 398"/>
          <p:cNvSpPr txBox="1"/>
          <p:nvPr/>
        </p:nvSpPr>
        <p:spPr>
          <a:xfrm>
            <a:off x="3429891" y="2561660"/>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sp>
        <p:nvSpPr>
          <p:cNvPr id="400" name="Freeform 399"/>
          <p:cNvSpPr/>
          <p:nvPr/>
        </p:nvSpPr>
        <p:spPr>
          <a:xfrm>
            <a:off x="1511445" y="5330460"/>
            <a:ext cx="5248417" cy="673830"/>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381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401" name="Oval 400"/>
          <p:cNvSpPr/>
          <p:nvPr/>
        </p:nvSpPr>
        <p:spPr>
          <a:xfrm>
            <a:off x="1296970" y="521053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2" name="Oval 401"/>
          <p:cNvSpPr/>
          <p:nvPr/>
        </p:nvSpPr>
        <p:spPr>
          <a:xfrm>
            <a:off x="3810000" y="3619809"/>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3" name="Oval 402"/>
          <p:cNvSpPr/>
          <p:nvPr/>
        </p:nvSpPr>
        <p:spPr>
          <a:xfrm>
            <a:off x="3962400" y="3619809"/>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4" name="Oval 403"/>
          <p:cNvSpPr/>
          <p:nvPr/>
        </p:nvSpPr>
        <p:spPr>
          <a:xfrm>
            <a:off x="6842720" y="515386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5" name="Rectangle 404"/>
          <p:cNvSpPr/>
          <p:nvPr/>
        </p:nvSpPr>
        <p:spPr>
          <a:xfrm>
            <a:off x="1397445" y="5261522"/>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06" name="Rectangle 405"/>
          <p:cNvSpPr/>
          <p:nvPr/>
        </p:nvSpPr>
        <p:spPr>
          <a:xfrm>
            <a:off x="6759860" y="5177617"/>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07" name="Rectangle 406"/>
          <p:cNvSpPr/>
          <p:nvPr/>
        </p:nvSpPr>
        <p:spPr>
          <a:xfrm>
            <a:off x="3733800" y="571289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08" name="Rectangle 407"/>
          <p:cNvSpPr/>
          <p:nvPr/>
        </p:nvSpPr>
        <p:spPr>
          <a:xfrm>
            <a:off x="4211960" y="571289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09" name="Straight Connector 408"/>
          <p:cNvCxnSpPr>
            <a:stCxn id="407" idx="3"/>
            <a:endCxn id="408" idx="1"/>
          </p:cNvCxnSpPr>
          <p:nvPr/>
        </p:nvCxnSpPr>
        <p:spPr>
          <a:xfrm>
            <a:off x="3874604" y="5810242"/>
            <a:ext cx="337356" cy="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10" name="Rectangle 409"/>
          <p:cNvSpPr/>
          <p:nvPr/>
        </p:nvSpPr>
        <p:spPr>
          <a:xfrm>
            <a:off x="1800100" y="521477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11" name="Rectangle 410"/>
          <p:cNvSpPr/>
          <p:nvPr/>
        </p:nvSpPr>
        <p:spPr>
          <a:xfrm>
            <a:off x="6380493" y="519779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12" name="Straight Connector 411"/>
          <p:cNvCxnSpPr>
            <a:stCxn id="405" idx="3"/>
            <a:endCxn id="410" idx="1"/>
          </p:cNvCxnSpPr>
          <p:nvPr/>
        </p:nvCxnSpPr>
        <p:spPr>
          <a:xfrm flipV="1">
            <a:off x="1538252" y="5312133"/>
            <a:ext cx="261851" cy="46745"/>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413" name="Straight Connector 412"/>
          <p:cNvCxnSpPr>
            <a:stCxn id="411" idx="3"/>
            <a:endCxn id="406" idx="1"/>
          </p:cNvCxnSpPr>
          <p:nvPr/>
        </p:nvCxnSpPr>
        <p:spPr>
          <a:xfrm flipV="1">
            <a:off x="6521299" y="5274971"/>
            <a:ext cx="238563" cy="20175"/>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14" name="Rectangle 413"/>
          <p:cNvSpPr/>
          <p:nvPr/>
        </p:nvSpPr>
        <p:spPr>
          <a:xfrm>
            <a:off x="1800100" y="4939266"/>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15" name="Rectangle 414"/>
          <p:cNvSpPr/>
          <p:nvPr/>
        </p:nvSpPr>
        <p:spPr>
          <a:xfrm>
            <a:off x="3691136" y="409717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16" name="Rectangle 415"/>
          <p:cNvSpPr/>
          <p:nvPr/>
        </p:nvSpPr>
        <p:spPr>
          <a:xfrm>
            <a:off x="4126396" y="409717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17" name="Straight Connector 416"/>
          <p:cNvCxnSpPr>
            <a:stCxn id="419" idx="2"/>
            <a:endCxn id="414" idx="1"/>
          </p:cNvCxnSpPr>
          <p:nvPr/>
        </p:nvCxnSpPr>
        <p:spPr>
          <a:xfrm>
            <a:off x="1516867" y="5009579"/>
            <a:ext cx="283233" cy="27041"/>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418" name="Straight Connector 417"/>
          <p:cNvCxnSpPr>
            <a:stCxn id="415" idx="3"/>
            <a:endCxn id="430" idx="2"/>
          </p:cNvCxnSpPr>
          <p:nvPr/>
        </p:nvCxnSpPr>
        <p:spPr>
          <a:xfrm flipV="1">
            <a:off x="3831940" y="3926376"/>
            <a:ext cx="4818" cy="268156"/>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19" name="Freeform 418"/>
          <p:cNvSpPr/>
          <p:nvPr/>
        </p:nvSpPr>
        <p:spPr>
          <a:xfrm rot="9224975">
            <a:off x="1307903" y="4113396"/>
            <a:ext cx="2523282" cy="356551"/>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381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420" name="Rectangle 419"/>
          <p:cNvSpPr/>
          <p:nvPr/>
        </p:nvSpPr>
        <p:spPr>
          <a:xfrm>
            <a:off x="6388158" y="4867174"/>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21" name="Straight Connector 420"/>
          <p:cNvCxnSpPr>
            <a:stCxn id="420" idx="3"/>
            <a:endCxn id="426" idx="1"/>
          </p:cNvCxnSpPr>
          <p:nvPr/>
        </p:nvCxnSpPr>
        <p:spPr>
          <a:xfrm>
            <a:off x="6528962" y="4964528"/>
            <a:ext cx="229936" cy="58061"/>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22" name="TextBox 421"/>
          <p:cNvSpPr txBox="1"/>
          <p:nvPr/>
        </p:nvSpPr>
        <p:spPr>
          <a:xfrm>
            <a:off x="923972" y="1042484"/>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sp>
        <p:nvSpPr>
          <p:cNvPr id="423" name="Oval 422"/>
          <p:cNvSpPr/>
          <p:nvPr/>
        </p:nvSpPr>
        <p:spPr>
          <a:xfrm>
            <a:off x="1357358" y="483766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4" name="Rectangle 423"/>
          <p:cNvSpPr/>
          <p:nvPr/>
        </p:nvSpPr>
        <p:spPr>
          <a:xfrm>
            <a:off x="1433418" y="496452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25" name="Oval 424"/>
          <p:cNvSpPr/>
          <p:nvPr/>
        </p:nvSpPr>
        <p:spPr>
          <a:xfrm>
            <a:off x="6781800" y="4816182"/>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6" name="Rectangle 425"/>
          <p:cNvSpPr/>
          <p:nvPr/>
        </p:nvSpPr>
        <p:spPr>
          <a:xfrm>
            <a:off x="6758898" y="4925237"/>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27" name="Freeform 426"/>
          <p:cNvSpPr/>
          <p:nvPr/>
        </p:nvSpPr>
        <p:spPr>
          <a:xfrm rot="12155035">
            <a:off x="4127473" y="4029336"/>
            <a:ext cx="2811077" cy="356551"/>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381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428" name="Rectangle 427"/>
          <p:cNvSpPr/>
          <p:nvPr/>
        </p:nvSpPr>
        <p:spPr>
          <a:xfrm>
            <a:off x="4044258" y="3736381"/>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29" name="Straight Connector 428"/>
          <p:cNvCxnSpPr>
            <a:stCxn id="416" idx="1"/>
            <a:endCxn id="428" idx="2"/>
          </p:cNvCxnSpPr>
          <p:nvPr/>
        </p:nvCxnSpPr>
        <p:spPr>
          <a:xfrm flipH="1" flipV="1">
            <a:off x="4114660" y="3931088"/>
            <a:ext cx="11736" cy="263444"/>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30" name="Rectangle 429"/>
          <p:cNvSpPr/>
          <p:nvPr/>
        </p:nvSpPr>
        <p:spPr>
          <a:xfrm>
            <a:off x="3766356" y="373166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10" name="Slide Number Placeholder 109"/>
          <p:cNvSpPr>
            <a:spLocks noGrp="1"/>
          </p:cNvSpPr>
          <p:nvPr>
            <p:ph type="sldNum" sz="quarter" idx="4"/>
          </p:nvPr>
        </p:nvSpPr>
        <p:spPr/>
        <p:txBody>
          <a:bodyPr/>
          <a:lstStyle/>
          <a:p>
            <a:fld id="{95FB27F1-C2FE-E646-9E41-8F3092BBAFAE}" type="slidenum">
              <a:rPr lang="en-US" smtClean="0"/>
              <a:pPr/>
              <a:t>34</a:t>
            </a:fld>
            <a:endParaRPr lang="en-US"/>
          </a:p>
        </p:txBody>
      </p:sp>
      <p:sp>
        <p:nvSpPr>
          <p:cNvPr id="111" name="Footer Placeholder 11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0622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1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1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2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0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1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2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6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36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36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7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5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35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3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5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5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6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6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6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6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6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7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7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7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7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76"/>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77"/>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78"/>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380"/>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382"/>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3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38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38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422"/>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39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90"/>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39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9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9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9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39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9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39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26" grpId="0" animBg="1"/>
      <p:bldP spid="327" grpId="0" animBg="1"/>
      <p:bldP spid="328" grpId="0" animBg="1"/>
      <p:bldP spid="329" grpId="0" animBg="1"/>
      <p:bldP spid="330"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8" grpId="0" animBg="1"/>
      <p:bldP spid="359" grpId="0" animBg="1"/>
      <p:bldP spid="360" grpId="0" animBg="1"/>
      <p:bldP spid="361" grpId="0" animBg="1"/>
      <p:bldP spid="362" grpId="0" animBg="1"/>
      <p:bldP spid="363" grpId="0" animBg="1"/>
      <p:bldP spid="366" grpId="0"/>
      <p:bldP spid="367" grpId="0"/>
      <p:bldP spid="372" grpId="0" animBg="1"/>
      <p:bldP spid="373" grpId="0" animBg="1"/>
      <p:bldP spid="374" grpId="0" animBg="1"/>
      <p:bldP spid="375" grpId="0" animBg="1"/>
      <p:bldP spid="376" grpId="0" animBg="1"/>
      <p:bldP spid="377" grpId="0" animBg="1"/>
      <p:bldP spid="390" grpId="0"/>
      <p:bldP spid="391" grpId="0" animBg="1"/>
      <p:bldP spid="392" grpId="0" animBg="1"/>
      <p:bldP spid="395" grpId="0" animBg="1"/>
      <p:bldP spid="396" grpId="0" animBg="1"/>
      <p:bldP spid="397" grpId="0" animBg="1"/>
      <p:bldP spid="398" grpId="0" animBg="1"/>
      <p:bldP spid="399" grpId="0"/>
      <p:bldP spid="400" grpId="0" animBg="1"/>
      <p:bldP spid="401" grpId="0" animBg="1"/>
      <p:bldP spid="402" grpId="0" animBg="1"/>
      <p:bldP spid="403" grpId="0" animBg="1"/>
      <p:bldP spid="404" grpId="0" animBg="1"/>
      <p:bldP spid="405" grpId="0" animBg="1"/>
      <p:bldP spid="406" grpId="0" animBg="1"/>
      <p:bldP spid="407" grpId="0" animBg="1"/>
      <p:bldP spid="408" grpId="0" animBg="1"/>
      <p:bldP spid="410" grpId="0" animBg="1"/>
      <p:bldP spid="411" grpId="0" animBg="1"/>
      <p:bldP spid="414" grpId="0" animBg="1"/>
      <p:bldP spid="415" grpId="0" animBg="1"/>
      <p:bldP spid="416" grpId="0" animBg="1"/>
      <p:bldP spid="419" grpId="0" animBg="1"/>
      <p:bldP spid="420" grpId="0" animBg="1"/>
      <p:bldP spid="422" grpId="0"/>
      <p:bldP spid="423" grpId="0" animBg="1"/>
      <p:bldP spid="424" grpId="0" animBg="1"/>
      <p:bldP spid="425" grpId="0" animBg="1"/>
      <p:bldP spid="426" grpId="0" animBg="1"/>
      <p:bldP spid="427" grpId="0" animBg="1"/>
      <p:bldP spid="428" grpId="0" animBg="1"/>
      <p:bldP spid="4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2637"/>
            <a:ext cx="8229600" cy="503238"/>
          </a:xfrm>
        </p:spPr>
        <p:txBody>
          <a:bodyPr/>
          <a:lstStyle/>
          <a:p>
            <a:r>
              <a:rPr lang="it-IT" smtClean="0"/>
              <a:t>Client-1 </a:t>
            </a:r>
            <a:r>
              <a:rPr lang="it-IT" smtClean="0">
                <a:solidFill>
                  <a:srgbClr val="00B050"/>
                </a:solidFill>
              </a:rPr>
              <a:t>(Green) </a:t>
            </a:r>
            <a:r>
              <a:rPr lang="it-IT" smtClean="0"/>
              <a:t>Shared</a:t>
            </a:r>
            <a:r>
              <a:rPr lang="it-IT" smtClean="0">
                <a:solidFill>
                  <a:srgbClr val="00B050"/>
                </a:solidFill>
              </a:rPr>
              <a:t> </a:t>
            </a:r>
            <a:r>
              <a:rPr lang="it-IT" smtClean="0"/>
              <a:t>Context</a:t>
            </a:r>
            <a:br>
              <a:rPr lang="it-IT" smtClean="0"/>
            </a:br>
            <a:r>
              <a:rPr lang="it-IT" smtClean="0"/>
              <a:t>(Virtual Network Topology example)</a:t>
            </a:r>
            <a:endParaRPr lang="en-US"/>
          </a:p>
        </p:txBody>
      </p:sp>
      <p:sp>
        <p:nvSpPr>
          <p:cNvPr id="559" name="Rectangle 558"/>
          <p:cNvSpPr/>
          <p:nvPr/>
        </p:nvSpPr>
        <p:spPr>
          <a:xfrm>
            <a:off x="2216540" y="2438400"/>
            <a:ext cx="6515980" cy="3657600"/>
          </a:xfrm>
          <a:prstGeom prst="rect">
            <a:avLst/>
          </a:prstGeom>
          <a:solidFill>
            <a:srgbClr val="17BB7E">
              <a:lumMod val="60000"/>
              <a:lumOff val="40000"/>
            </a:srgbClr>
          </a:solidFill>
          <a:ln w="9525" cap="flat" cmpd="sng" algn="ctr">
            <a:solidFill>
              <a:srgbClr val="17BB7E">
                <a:lumMod val="60000"/>
                <a:lumOff val="4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560" name="Oval 559"/>
          <p:cNvSpPr/>
          <p:nvPr/>
        </p:nvSpPr>
        <p:spPr>
          <a:xfrm>
            <a:off x="2484120" y="2641599"/>
            <a:ext cx="6016914" cy="3251200"/>
          </a:xfrm>
          <a:prstGeom prst="ellipse">
            <a:avLst/>
          </a:prstGeom>
          <a:noFill/>
          <a:ln w="571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561" name="TextBox 560"/>
          <p:cNvSpPr txBox="1"/>
          <p:nvPr/>
        </p:nvSpPr>
        <p:spPr>
          <a:xfrm>
            <a:off x="5266031" y="5523469"/>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DEC132"/>
                </a:solidFill>
                <a:effectLst/>
                <a:uLnTx/>
                <a:uFillTx/>
              </a:rPr>
              <a:t>ETH</a:t>
            </a:r>
          </a:p>
        </p:txBody>
      </p:sp>
      <p:cxnSp>
        <p:nvCxnSpPr>
          <p:cNvPr id="562" name="Straight Connector 561"/>
          <p:cNvCxnSpPr>
            <a:stCxn id="581" idx="2"/>
            <a:endCxn id="587" idx="6"/>
          </p:cNvCxnSpPr>
          <p:nvPr/>
        </p:nvCxnSpPr>
        <p:spPr>
          <a:xfrm flipH="1" flipV="1">
            <a:off x="2255520" y="4165599"/>
            <a:ext cx="304800" cy="101600"/>
          </a:xfrm>
          <a:prstGeom prst="line">
            <a:avLst/>
          </a:prstGeom>
          <a:noFill/>
          <a:ln w="28575" cap="flat" cmpd="sng" algn="ctr">
            <a:solidFill>
              <a:srgbClr val="CC66FF"/>
            </a:solidFill>
            <a:prstDash val="sysDot"/>
            <a:headEnd type="none" w="med" len="sm"/>
            <a:tailEnd type="none" w="med" len="sm"/>
          </a:ln>
          <a:effectLst/>
        </p:spPr>
      </p:cxnSp>
      <p:cxnSp>
        <p:nvCxnSpPr>
          <p:cNvPr id="563" name="Straight Connector 562"/>
          <p:cNvCxnSpPr>
            <a:stCxn id="586" idx="2"/>
            <a:endCxn id="583" idx="6"/>
          </p:cNvCxnSpPr>
          <p:nvPr/>
        </p:nvCxnSpPr>
        <p:spPr>
          <a:xfrm flipH="1">
            <a:off x="8393222" y="4063999"/>
            <a:ext cx="263098" cy="172080"/>
          </a:xfrm>
          <a:prstGeom prst="line">
            <a:avLst/>
          </a:prstGeom>
          <a:noFill/>
          <a:ln w="28575" cap="flat" cmpd="sng" algn="ctr">
            <a:solidFill>
              <a:srgbClr val="CC66FF"/>
            </a:solidFill>
            <a:prstDash val="sysDot"/>
            <a:headEnd type="none" w="med" len="sm"/>
            <a:tailEnd type="none" w="med" len="sm"/>
          </a:ln>
          <a:effectLst/>
        </p:spPr>
      </p:cxnSp>
      <p:sp>
        <p:nvSpPr>
          <p:cNvPr id="564" name="Freeform 563"/>
          <p:cNvSpPr/>
          <p:nvPr/>
        </p:nvSpPr>
        <p:spPr>
          <a:xfrm>
            <a:off x="2179323" y="2458155"/>
            <a:ext cx="6995583" cy="1910645"/>
          </a:xfrm>
          <a:custGeom>
            <a:avLst/>
            <a:gdLst>
              <a:gd name="connsiteX0" fmla="*/ 63500 w 6995583"/>
              <a:gd name="connsiteY0" fmla="*/ 1265767 h 1432984"/>
              <a:gd name="connsiteX1" fmla="*/ 2806700 w 6995583"/>
              <a:gd name="connsiteY1" fmla="*/ 8467 h 1432984"/>
              <a:gd name="connsiteX2" fmla="*/ 6527800 w 6995583"/>
              <a:gd name="connsiteY2" fmla="*/ 1214967 h 1432984"/>
              <a:gd name="connsiteX3" fmla="*/ 0 w 6995583"/>
              <a:gd name="connsiteY3" fmla="*/ 1316567 h 1432984"/>
              <a:gd name="connsiteX4" fmla="*/ 0 w 6995583"/>
              <a:gd name="connsiteY4" fmla="*/ 1316567 h 1432984"/>
              <a:gd name="connsiteX5" fmla="*/ 38100 w 6995583"/>
              <a:gd name="connsiteY5" fmla="*/ 1329267 h 143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5583" h="1432984">
                <a:moveTo>
                  <a:pt x="63500" y="1265767"/>
                </a:moveTo>
                <a:cubicBezTo>
                  <a:pt x="896408" y="641350"/>
                  <a:pt x="1729317" y="16934"/>
                  <a:pt x="2806700" y="8467"/>
                </a:cubicBezTo>
                <a:cubicBezTo>
                  <a:pt x="3884083" y="0"/>
                  <a:pt x="6995583" y="996950"/>
                  <a:pt x="6527800" y="1214967"/>
                </a:cubicBezTo>
                <a:cubicBezTo>
                  <a:pt x="6060017" y="1432984"/>
                  <a:pt x="0" y="1316567"/>
                  <a:pt x="0" y="1316567"/>
                </a:cubicBezTo>
                <a:lnTo>
                  <a:pt x="0" y="1316567"/>
                </a:lnTo>
                <a:lnTo>
                  <a:pt x="38100" y="1329267"/>
                </a:lnTo>
              </a:path>
            </a:pathLst>
          </a:custGeom>
          <a:solidFill>
            <a:srgbClr val="39949F"/>
          </a:solidFill>
          <a:ln w="12700" cap="flat" cmpd="sng" algn="ctr">
            <a:solidFill>
              <a:srgbClr val="39949F"/>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565" name="Oval 564"/>
          <p:cNvSpPr/>
          <p:nvPr/>
        </p:nvSpPr>
        <p:spPr>
          <a:xfrm>
            <a:off x="4846320" y="233679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6" name="TextBox 565"/>
          <p:cNvSpPr txBox="1"/>
          <p:nvPr/>
        </p:nvSpPr>
        <p:spPr>
          <a:xfrm>
            <a:off x="4195735" y="3352801"/>
            <a:ext cx="1713739"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0000"/>
                </a:solidFill>
                <a:effectLst/>
                <a:uLnTx/>
                <a:uFillTx/>
              </a:rPr>
              <a:t>VN Topology Service</a:t>
            </a:r>
          </a:p>
        </p:txBody>
      </p:sp>
      <p:cxnSp>
        <p:nvCxnSpPr>
          <p:cNvPr id="567" name="Straight Connector 566"/>
          <p:cNvCxnSpPr>
            <a:stCxn id="565" idx="5"/>
            <a:endCxn id="582" idx="1"/>
          </p:cNvCxnSpPr>
          <p:nvPr/>
        </p:nvCxnSpPr>
        <p:spPr>
          <a:xfrm>
            <a:off x="4976402" y="2510243"/>
            <a:ext cx="273236" cy="161115"/>
          </a:xfrm>
          <a:prstGeom prst="line">
            <a:avLst/>
          </a:prstGeom>
          <a:noFill/>
          <a:ln w="28575" cap="flat" cmpd="sng" algn="ctr">
            <a:solidFill>
              <a:srgbClr val="CC66FF"/>
            </a:solidFill>
            <a:prstDash val="sysDot"/>
            <a:headEnd type="none" w="med" len="sm"/>
            <a:tailEnd type="none" w="med" len="sm"/>
          </a:ln>
          <a:effectLst/>
        </p:spPr>
      </p:cxnSp>
      <p:sp>
        <p:nvSpPr>
          <p:cNvPr id="568" name="Oval 567"/>
          <p:cNvSpPr/>
          <p:nvPr/>
        </p:nvSpPr>
        <p:spPr>
          <a:xfrm>
            <a:off x="2628390" y="2809718"/>
            <a:ext cx="5688632" cy="2713751"/>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569" name="Oval 568"/>
          <p:cNvSpPr/>
          <p:nvPr/>
        </p:nvSpPr>
        <p:spPr>
          <a:xfrm>
            <a:off x="2636520" y="3984756"/>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570" name="Oval 569"/>
          <p:cNvSpPr/>
          <p:nvPr/>
        </p:nvSpPr>
        <p:spPr>
          <a:xfrm>
            <a:off x="7617122" y="3951002"/>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571" name="Oval 570"/>
          <p:cNvSpPr/>
          <p:nvPr/>
        </p:nvSpPr>
        <p:spPr>
          <a:xfrm>
            <a:off x="4972044" y="2770707"/>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572" name="Straight Connector 571"/>
          <p:cNvCxnSpPr>
            <a:stCxn id="580" idx="2"/>
            <a:endCxn id="578" idx="6"/>
          </p:cNvCxnSpPr>
          <p:nvPr/>
        </p:nvCxnSpPr>
        <p:spPr>
          <a:xfrm flipH="1">
            <a:off x="3373368" y="4436644"/>
            <a:ext cx="4252138" cy="33755"/>
          </a:xfrm>
          <a:prstGeom prst="line">
            <a:avLst/>
          </a:prstGeom>
          <a:noFill/>
          <a:ln w="28575" cap="flat" cmpd="sng" algn="ctr">
            <a:solidFill>
              <a:srgbClr val="0033CC"/>
            </a:solidFill>
            <a:prstDash val="solid"/>
            <a:headEnd type="none" w="med" len="sm"/>
            <a:tailEnd type="none" w="med" len="sm"/>
          </a:ln>
          <a:effectLst/>
        </p:spPr>
      </p:cxnSp>
      <p:cxnSp>
        <p:nvCxnSpPr>
          <p:cNvPr id="573" name="Straight Connector 572"/>
          <p:cNvCxnSpPr>
            <a:stCxn id="575" idx="2"/>
            <a:endCxn id="577" idx="7"/>
          </p:cNvCxnSpPr>
          <p:nvPr/>
        </p:nvCxnSpPr>
        <p:spPr>
          <a:xfrm flipH="1">
            <a:off x="3351050" y="3077274"/>
            <a:ext cx="1591650" cy="937240"/>
          </a:xfrm>
          <a:prstGeom prst="line">
            <a:avLst/>
          </a:prstGeom>
          <a:noFill/>
          <a:ln w="28575" cap="flat" cmpd="sng" algn="ctr">
            <a:solidFill>
              <a:srgbClr val="0033CC"/>
            </a:solidFill>
            <a:prstDash val="solid"/>
            <a:headEnd type="none" w="med" len="sm"/>
            <a:tailEnd type="none" w="med" len="sm"/>
          </a:ln>
          <a:effectLst/>
        </p:spPr>
      </p:cxnSp>
      <p:cxnSp>
        <p:nvCxnSpPr>
          <p:cNvPr id="574" name="Straight Connector 573"/>
          <p:cNvCxnSpPr>
            <a:stCxn id="579" idx="2"/>
            <a:endCxn id="576" idx="6"/>
          </p:cNvCxnSpPr>
          <p:nvPr/>
        </p:nvCxnSpPr>
        <p:spPr>
          <a:xfrm flipH="1" flipV="1">
            <a:off x="5780900" y="3077274"/>
            <a:ext cx="1844606" cy="975328"/>
          </a:xfrm>
          <a:prstGeom prst="line">
            <a:avLst/>
          </a:prstGeom>
          <a:noFill/>
          <a:ln w="28575" cap="flat" cmpd="sng" algn="ctr">
            <a:solidFill>
              <a:srgbClr val="0033CC"/>
            </a:solidFill>
            <a:prstDash val="solid"/>
            <a:headEnd type="none" w="med" len="sm"/>
            <a:tailEnd type="none" w="med" len="sm"/>
          </a:ln>
          <a:effectLst/>
        </p:spPr>
      </p:cxnSp>
      <p:sp>
        <p:nvSpPr>
          <p:cNvPr id="575" name="Oval 574"/>
          <p:cNvSpPr/>
          <p:nvPr/>
        </p:nvSpPr>
        <p:spPr>
          <a:xfrm>
            <a:off x="4942700" y="297567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6" name="Oval 575"/>
          <p:cNvSpPr/>
          <p:nvPr/>
        </p:nvSpPr>
        <p:spPr>
          <a:xfrm>
            <a:off x="5628500" y="297567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7" name="Oval 576"/>
          <p:cNvSpPr/>
          <p:nvPr/>
        </p:nvSpPr>
        <p:spPr>
          <a:xfrm>
            <a:off x="3220968" y="398475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8" name="Oval 577"/>
          <p:cNvSpPr/>
          <p:nvPr/>
        </p:nvSpPr>
        <p:spPr>
          <a:xfrm>
            <a:off x="3220968" y="4368799"/>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9" name="Oval 578"/>
          <p:cNvSpPr/>
          <p:nvPr/>
        </p:nvSpPr>
        <p:spPr>
          <a:xfrm>
            <a:off x="7625506" y="3951002"/>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0" name="Oval 579"/>
          <p:cNvSpPr/>
          <p:nvPr/>
        </p:nvSpPr>
        <p:spPr>
          <a:xfrm>
            <a:off x="7625506" y="433504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1" name="Oval 580"/>
          <p:cNvSpPr/>
          <p:nvPr/>
        </p:nvSpPr>
        <p:spPr>
          <a:xfrm>
            <a:off x="2560320" y="416559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2" name="Oval 581"/>
          <p:cNvSpPr/>
          <p:nvPr/>
        </p:nvSpPr>
        <p:spPr>
          <a:xfrm>
            <a:off x="5227320" y="264159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3" name="Oval 582"/>
          <p:cNvSpPr/>
          <p:nvPr/>
        </p:nvSpPr>
        <p:spPr>
          <a:xfrm>
            <a:off x="8240822" y="413447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4" name="TextBox 583"/>
          <p:cNvSpPr txBox="1"/>
          <p:nvPr/>
        </p:nvSpPr>
        <p:spPr>
          <a:xfrm>
            <a:off x="4603331" y="4609069"/>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585" name="Freeform 584"/>
          <p:cNvSpPr/>
          <p:nvPr/>
        </p:nvSpPr>
        <p:spPr>
          <a:xfrm>
            <a:off x="2255520" y="4153382"/>
            <a:ext cx="6527800" cy="455687"/>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586" name="Oval 585"/>
          <p:cNvSpPr/>
          <p:nvPr/>
        </p:nvSpPr>
        <p:spPr>
          <a:xfrm>
            <a:off x="8656320" y="396239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7" name="Oval 586"/>
          <p:cNvSpPr/>
          <p:nvPr/>
        </p:nvSpPr>
        <p:spPr>
          <a:xfrm>
            <a:off x="2103120" y="406399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8" name="TextBox 587"/>
          <p:cNvSpPr txBox="1"/>
          <p:nvPr/>
        </p:nvSpPr>
        <p:spPr>
          <a:xfrm>
            <a:off x="2216540" y="2495914"/>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grpSp>
        <p:nvGrpSpPr>
          <p:cNvPr id="589" name="Group 57"/>
          <p:cNvGrpSpPr/>
          <p:nvPr/>
        </p:nvGrpSpPr>
        <p:grpSpPr>
          <a:xfrm>
            <a:off x="236526" y="2545377"/>
            <a:ext cx="1939057" cy="3490812"/>
            <a:chOff x="472716" y="709672"/>
            <a:chExt cx="1939057" cy="2618109"/>
          </a:xfrm>
        </p:grpSpPr>
        <p:sp>
          <p:nvSpPr>
            <p:cNvPr id="590" name="Oval 589"/>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591" name="TextBox 590"/>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592" name="Oval 591"/>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593" name="TextBox 592"/>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594" name="Oval 593"/>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595" name="TextBox 594"/>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596" name="Straight Connector 595"/>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597" name="TextBox 596"/>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598" name="Straight Connector 597"/>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599" name="TextBox 598"/>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600" name="Straight Connector 599"/>
            <p:cNvCxnSpPr/>
            <p:nvPr/>
          </p:nvCxnSpPr>
          <p:spPr>
            <a:xfrm flipH="1">
              <a:off x="589792" y="2311305"/>
              <a:ext cx="216024" cy="146917"/>
            </a:xfrm>
            <a:prstGeom prst="line">
              <a:avLst/>
            </a:prstGeom>
            <a:noFill/>
            <a:ln w="28575" cap="flat" cmpd="sng" algn="ctr">
              <a:solidFill>
                <a:srgbClr val="CC66FF"/>
              </a:solidFill>
              <a:prstDash val="sysDot"/>
              <a:headEnd type="none" w="med" len="sm"/>
              <a:tailEnd type="none" w="med" len="sm"/>
            </a:ln>
            <a:effectLst/>
          </p:spPr>
        </p:cxnSp>
        <p:sp>
          <p:nvSpPr>
            <p:cNvPr id="601" name="TextBox 600"/>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602" name="Oval 601"/>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03" name="Oval 602"/>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04" name="TextBox 603"/>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605" name="TextBox 604"/>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606" name="TextBox 605"/>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607" name="Rectangle 606"/>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608" name="Straight Connector 607"/>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609" name="Straight Connector 608"/>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610" name="TextBox 609"/>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611" name="TextBox 610"/>
          <p:cNvSpPr txBox="1"/>
          <p:nvPr/>
        </p:nvSpPr>
        <p:spPr>
          <a:xfrm>
            <a:off x="353602" y="915797"/>
            <a:ext cx="8378917" cy="116955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Client requests VN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between </a:t>
            </a:r>
            <a:r>
              <a:rPr kumimoji="0" lang="en-US" sz="1400" b="0" i="1" u="none" strike="noStrike" kern="0" cap="none" spc="0" normalizeH="0" baseline="0" noProof="0" err="1" smtClean="0">
                <a:ln>
                  <a:noFill/>
                </a:ln>
                <a:solidFill>
                  <a:srgbClr val="000000"/>
                </a:solidFill>
                <a:effectLst/>
                <a:uLnTx/>
                <a:uFillTx/>
              </a:rPr>
              <a:t>ServiceEndPoints</a:t>
            </a:r>
            <a:r>
              <a:rPr kumimoji="0" lang="en-US" sz="1400" b="0" i="0" u="none" strike="noStrike" kern="0" cap="none" spc="0" normalizeH="0" baseline="0" noProof="0" smtClean="0">
                <a:ln>
                  <a:noFill/>
                </a:ln>
                <a:solidFill>
                  <a:srgbClr val="000000"/>
                </a:solidFill>
                <a:effectLst/>
                <a:uLnTx/>
                <a:uFillTx/>
              </a:rPr>
              <a:t> within its Shared </a:t>
            </a:r>
            <a:r>
              <a:rPr kumimoji="0" lang="en-US" sz="1400" b="0" i="1" u="none" strike="noStrike" kern="0" cap="none" spc="0" normalizeH="0" baseline="0" noProof="0" smtClean="0">
                <a:ln>
                  <a:noFill/>
                </a:ln>
                <a:solidFill>
                  <a:srgbClr val="000000"/>
                </a:solidFill>
                <a:effectLst/>
                <a:uLnTx/>
                <a:uFillTx/>
              </a:rPr>
              <a:t>Context</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Provider creates a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based on the input Topology constraints (e.g. traffic matrix)</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Single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or Multiple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abstraction of </a:t>
            </a:r>
            <a:r>
              <a:rPr kumimoji="0" lang="en-US" sz="1400" b="0" i="1" u="none" strike="noStrike" kern="0" cap="none" spc="0" normalizeH="0" baseline="0" noProof="0" smtClean="0">
                <a:ln>
                  <a:noFill/>
                </a:ln>
                <a:solidFill>
                  <a:srgbClr val="000000"/>
                </a:solidFill>
                <a:effectLst/>
                <a:uLnTx/>
                <a:uFillTx/>
              </a:rPr>
              <a:t>Topology</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and its </a:t>
            </a:r>
            <a:r>
              <a:rPr kumimoji="0" lang="en-US" sz="1400" b="0" i="1" u="none" strike="noStrike" kern="0" cap="none" spc="0" normalizeH="0" baseline="0" noProof="0" err="1" smtClean="0">
                <a:ln>
                  <a:noFill/>
                </a:ln>
                <a:solidFill>
                  <a:srgbClr val="000000"/>
                </a:solidFill>
                <a:effectLst/>
                <a:uLnTx/>
                <a:uFillTx/>
              </a:rPr>
              <a:t>NodeEdgePoints</a:t>
            </a:r>
            <a:r>
              <a:rPr kumimoji="0" lang="en-US" sz="1400" b="0" i="0" u="none" strike="noStrike" kern="0" cap="none" spc="0" normalizeH="0" baseline="0" noProof="0" smtClean="0">
                <a:ln>
                  <a:noFill/>
                </a:ln>
                <a:solidFill>
                  <a:srgbClr val="000000"/>
                </a:solidFill>
                <a:effectLst/>
                <a:uLnTx/>
                <a:uFillTx/>
              </a:rPr>
              <a:t> provide some approximation of the network capabilities</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0" u="none" strike="noStrike" kern="0" cap="none" spc="0" normalizeH="0" baseline="0" noProof="0" smtClean="0">
              <a:ln>
                <a:noFill/>
              </a:ln>
              <a:solidFill>
                <a:srgbClr val="000000"/>
              </a:solidFill>
              <a:effectLst/>
              <a:uLnTx/>
              <a:uFillTx/>
            </a:endParaRPr>
          </a:p>
        </p:txBody>
      </p:sp>
      <p:sp>
        <p:nvSpPr>
          <p:cNvPr id="612" name="Rectangle 611"/>
          <p:cNvSpPr/>
          <p:nvPr/>
        </p:nvSpPr>
        <p:spPr>
          <a:xfrm>
            <a:off x="2670014" y="412824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613" name="Rectangle 612"/>
          <p:cNvSpPr/>
          <p:nvPr/>
        </p:nvSpPr>
        <p:spPr>
          <a:xfrm>
            <a:off x="8163654" y="402664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614" name="Freeform 613"/>
          <p:cNvSpPr/>
          <p:nvPr/>
        </p:nvSpPr>
        <p:spPr>
          <a:xfrm flipV="1">
            <a:off x="2810818" y="4097403"/>
            <a:ext cx="5352836" cy="119103"/>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615" name="Rectangle 614"/>
          <p:cNvSpPr/>
          <p:nvPr/>
        </p:nvSpPr>
        <p:spPr>
          <a:xfrm>
            <a:off x="3098084" y="4308536"/>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616" name="Rectangle 615"/>
          <p:cNvSpPr/>
          <p:nvPr/>
        </p:nvSpPr>
        <p:spPr>
          <a:xfrm>
            <a:off x="7753538" y="4248191"/>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617" name="Straight Connector 616"/>
          <p:cNvCxnSpPr>
            <a:stCxn id="612" idx="3"/>
            <a:endCxn id="615" idx="1"/>
          </p:cNvCxnSpPr>
          <p:nvPr/>
        </p:nvCxnSpPr>
        <p:spPr>
          <a:xfrm>
            <a:off x="2810818" y="4225600"/>
            <a:ext cx="287266" cy="180288"/>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618" name="Straight Connector 617"/>
          <p:cNvCxnSpPr>
            <a:stCxn id="616" idx="3"/>
            <a:endCxn id="613" idx="2"/>
          </p:cNvCxnSpPr>
          <p:nvPr/>
        </p:nvCxnSpPr>
        <p:spPr>
          <a:xfrm flipV="1">
            <a:off x="7894342" y="4221355"/>
            <a:ext cx="339714" cy="124189"/>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63" name="Slide Number Placeholder 62"/>
          <p:cNvSpPr>
            <a:spLocks noGrp="1"/>
          </p:cNvSpPr>
          <p:nvPr>
            <p:ph type="sldNum" sz="quarter" idx="4"/>
          </p:nvPr>
        </p:nvSpPr>
        <p:spPr/>
        <p:txBody>
          <a:bodyPr/>
          <a:lstStyle/>
          <a:p>
            <a:fld id="{95FB27F1-C2FE-E646-9E41-8F3092BBAFAE}" type="slidenum">
              <a:rPr lang="en-US" smtClean="0"/>
              <a:pPr/>
              <a:t>35</a:t>
            </a:fld>
            <a:endParaRPr lang="en-US"/>
          </a:p>
        </p:txBody>
      </p:sp>
      <p:sp>
        <p:nvSpPr>
          <p:cNvPr id="64" name="Footer Placeholder 6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4810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1" nodeType="clickEffect">
                                  <p:stCondLst>
                                    <p:cond delay="0"/>
                                  </p:stCondLst>
                                  <p:childTnLst>
                                    <p:animEffect transition="out" filter="checkerboard(across)">
                                      <p:cBhvr>
                                        <p:cTn id="12" dur="1000"/>
                                        <p:tgtEl>
                                          <p:spTgt spid="564"/>
                                        </p:tgtEl>
                                      </p:cBhvr>
                                    </p:animEffect>
                                    <p:set>
                                      <p:cBhvr>
                                        <p:cTn id="13" dur="1" fill="hold">
                                          <p:stCondLst>
                                            <p:cond delay="999"/>
                                          </p:stCondLst>
                                        </p:cTn>
                                        <p:tgtEl>
                                          <p:spTgt spid="564"/>
                                        </p:tgtEl>
                                        <p:attrNameLst>
                                          <p:attrName>style.visibility</p:attrName>
                                        </p:attrNameLst>
                                      </p:cBhvr>
                                      <p:to>
                                        <p:strVal val="hidden"/>
                                      </p:to>
                                    </p:set>
                                  </p:childTnLst>
                                </p:cTn>
                              </p:par>
                              <p:par>
                                <p:cTn id="14" presetID="5" presetClass="exit" presetSubtype="10" fill="hold" grpId="1" nodeType="withEffect">
                                  <p:stCondLst>
                                    <p:cond delay="0"/>
                                  </p:stCondLst>
                                  <p:childTnLst>
                                    <p:animEffect transition="out" filter="checkerboard(across)">
                                      <p:cBhvr>
                                        <p:cTn id="15" dur="500"/>
                                        <p:tgtEl>
                                          <p:spTgt spid="566"/>
                                        </p:tgtEl>
                                      </p:cBhvr>
                                    </p:animEffect>
                                    <p:set>
                                      <p:cBhvr>
                                        <p:cTn id="16" dur="1" fill="hold">
                                          <p:stCondLst>
                                            <p:cond delay="499"/>
                                          </p:stCondLst>
                                        </p:cTn>
                                        <p:tgtEl>
                                          <p:spTgt spid="566"/>
                                        </p:tgtEl>
                                        <p:attrNameLst>
                                          <p:attrName>style.visibility</p:attrName>
                                        </p:attrNameLst>
                                      </p:cBhvr>
                                      <p:to>
                                        <p:strVal val="hidden"/>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56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6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6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6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6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 presetClass="exit" presetSubtype="10" fill="hold" grpId="1" nodeType="clickEffect">
                                  <p:stCondLst>
                                    <p:cond delay="0"/>
                                  </p:stCondLst>
                                  <p:childTnLst>
                                    <p:animEffect transition="out" filter="checkerboard(across)">
                                      <p:cBhvr>
                                        <p:cTn id="39" dur="1000"/>
                                        <p:tgtEl>
                                          <p:spTgt spid="568"/>
                                        </p:tgtEl>
                                      </p:cBhvr>
                                    </p:animEffect>
                                    <p:set>
                                      <p:cBhvr>
                                        <p:cTn id="40" dur="1" fill="hold">
                                          <p:stCondLst>
                                            <p:cond delay="999"/>
                                          </p:stCondLst>
                                        </p:cTn>
                                        <p:tgtEl>
                                          <p:spTgt spid="568"/>
                                        </p:tgtEl>
                                        <p:attrNameLst>
                                          <p:attrName>style.visibility</p:attrName>
                                        </p:attrNameLst>
                                      </p:cBhvr>
                                      <p:to>
                                        <p:strVal val="hidden"/>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56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7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7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7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7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8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7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7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7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7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8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8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1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1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1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1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animBg="1"/>
      <p:bldP spid="561" grpId="0"/>
      <p:bldP spid="564" grpId="0" animBg="1"/>
      <p:bldP spid="564" grpId="1" animBg="1"/>
      <p:bldP spid="566" grpId="0"/>
      <p:bldP spid="566" grpId="1"/>
      <p:bldP spid="568" grpId="0" animBg="1"/>
      <p:bldP spid="568" grpId="1" animBg="1"/>
      <p:bldP spid="569" grpId="0" animBg="1"/>
      <p:bldP spid="581" grpId="0" animBg="1"/>
      <p:bldP spid="582" grpId="0" animBg="1"/>
      <p:bldP spid="583" grpId="0" animBg="1"/>
      <p:bldP spid="584" grpId="0"/>
      <p:bldP spid="585" grpId="0" animBg="1"/>
      <p:bldP spid="612" grpId="0" animBg="1"/>
      <p:bldP spid="613" grpId="0" animBg="1"/>
      <p:bldP spid="614" grpId="0" animBg="1"/>
      <p:bldP spid="615" grpId="0" animBg="1"/>
      <p:bldP spid="6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TAPI Multi-domain Concepts &amp; Example</a:t>
            </a:r>
            <a:endParaRPr lang="en-US"/>
          </a:p>
        </p:txBody>
      </p:sp>
      <p:sp>
        <p:nvSpPr>
          <p:cNvPr id="3" name="Slide Number Placeholder 2"/>
          <p:cNvSpPr>
            <a:spLocks noGrp="1"/>
          </p:cNvSpPr>
          <p:nvPr>
            <p:ph type="sldNum" sz="quarter" idx="4"/>
          </p:nvPr>
        </p:nvSpPr>
        <p:spPr/>
        <p:txBody>
          <a:bodyPr/>
          <a:lstStyle/>
          <a:p>
            <a:fld id="{95FB27F1-C2FE-E646-9E41-8F3092BBAFAE}" type="slidenum">
              <a:rPr lang="en-US" smtClean="0"/>
              <a:pPr/>
              <a:t>36</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43" y="390730"/>
            <a:ext cx="8229600" cy="503238"/>
          </a:xfrm>
        </p:spPr>
        <p:txBody>
          <a:bodyPr/>
          <a:lstStyle/>
          <a:p>
            <a:r>
              <a:rPr lang="it-IT" smtClean="0"/>
              <a:t>Multi-Domain Physical Network Example to illustrate T-API</a:t>
            </a:r>
            <a:endParaRPr lang="en-US"/>
          </a:p>
        </p:txBody>
      </p:sp>
      <p:cxnSp>
        <p:nvCxnSpPr>
          <p:cNvPr id="347" name="Straight Connector 346"/>
          <p:cNvCxnSpPr/>
          <p:nvPr/>
        </p:nvCxnSpPr>
        <p:spPr>
          <a:xfrm>
            <a:off x="3384512" y="257220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348" name="Straight Connector 347"/>
          <p:cNvCxnSpPr/>
          <p:nvPr/>
        </p:nvCxnSpPr>
        <p:spPr>
          <a:xfrm>
            <a:off x="5752073" y="2631907"/>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349" name="Straight Connector 348"/>
          <p:cNvCxnSpPr>
            <a:endCxn id="382" idx="3"/>
          </p:cNvCxnSpPr>
          <p:nvPr/>
        </p:nvCxnSpPr>
        <p:spPr>
          <a:xfrm flipH="1">
            <a:off x="1751454" y="3756671"/>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50" name="Oval 349"/>
          <p:cNvSpPr/>
          <p:nvPr/>
        </p:nvSpPr>
        <p:spPr>
          <a:xfrm>
            <a:off x="1115274" y="2417872"/>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51" name="Rectangle 350"/>
          <p:cNvSpPr/>
          <p:nvPr/>
        </p:nvSpPr>
        <p:spPr>
          <a:xfrm>
            <a:off x="2671096" y="2887164"/>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52" name="Rectangle 351"/>
          <p:cNvSpPr/>
          <p:nvPr/>
        </p:nvSpPr>
        <p:spPr>
          <a:xfrm>
            <a:off x="1236526" y="2841614"/>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53" name="Rectangle 352"/>
          <p:cNvSpPr/>
          <p:nvPr/>
        </p:nvSpPr>
        <p:spPr>
          <a:xfrm>
            <a:off x="1970420" y="3193235"/>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54" name="Rectangle 353"/>
          <p:cNvSpPr/>
          <p:nvPr/>
        </p:nvSpPr>
        <p:spPr>
          <a:xfrm>
            <a:off x="1970420" y="2539469"/>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55" name="Straight Connector 354"/>
          <p:cNvCxnSpPr>
            <a:stCxn id="384" idx="6"/>
            <a:endCxn id="474" idx="3"/>
          </p:cNvCxnSpPr>
          <p:nvPr/>
        </p:nvCxnSpPr>
        <p:spPr>
          <a:xfrm flipV="1">
            <a:off x="1756696" y="2790893"/>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6" name="Straight Connector 355"/>
          <p:cNvCxnSpPr>
            <a:stCxn id="473" idx="4"/>
            <a:endCxn id="386" idx="0"/>
          </p:cNvCxnSpPr>
          <p:nvPr/>
        </p:nvCxnSpPr>
        <p:spPr>
          <a:xfrm>
            <a:off x="2204446" y="2912678"/>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7" name="Straight Connector 356"/>
          <p:cNvCxnSpPr>
            <a:stCxn id="389" idx="3"/>
            <a:endCxn id="387" idx="6"/>
          </p:cNvCxnSpPr>
          <p:nvPr/>
        </p:nvCxnSpPr>
        <p:spPr>
          <a:xfrm flipH="1">
            <a:off x="2497648" y="3233058"/>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8" name="Straight Connector 357"/>
          <p:cNvCxnSpPr>
            <a:stCxn id="475" idx="5"/>
            <a:endCxn id="388" idx="2"/>
          </p:cNvCxnSpPr>
          <p:nvPr/>
        </p:nvCxnSpPr>
        <p:spPr>
          <a:xfrm>
            <a:off x="2458628" y="2813500"/>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59" name="Rectangle 358"/>
          <p:cNvSpPr/>
          <p:nvPr/>
        </p:nvSpPr>
        <p:spPr>
          <a:xfrm>
            <a:off x="355562" y="3110970"/>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60" name="Straight Connector 359"/>
          <p:cNvCxnSpPr>
            <a:stCxn id="368" idx="6"/>
            <a:endCxn id="369" idx="2"/>
          </p:cNvCxnSpPr>
          <p:nvPr/>
        </p:nvCxnSpPr>
        <p:spPr>
          <a:xfrm flipV="1">
            <a:off x="882709" y="3159069"/>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61" name="Rectangle 360"/>
          <p:cNvSpPr/>
          <p:nvPr/>
        </p:nvSpPr>
        <p:spPr>
          <a:xfrm>
            <a:off x="2262476" y="3989824"/>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62" name="Straight Connector 361"/>
          <p:cNvCxnSpPr>
            <a:stCxn id="396" idx="0"/>
            <a:endCxn id="393" idx="0"/>
          </p:cNvCxnSpPr>
          <p:nvPr/>
        </p:nvCxnSpPr>
        <p:spPr>
          <a:xfrm flipH="1" flipV="1">
            <a:off x="2338676" y="3491970"/>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63" name="TextBox 362"/>
          <p:cNvSpPr txBox="1"/>
          <p:nvPr/>
        </p:nvSpPr>
        <p:spPr>
          <a:xfrm>
            <a:off x="1616164" y="30955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4" name="Rectangle 363"/>
          <p:cNvSpPr/>
          <p:nvPr/>
        </p:nvSpPr>
        <p:spPr>
          <a:xfrm>
            <a:off x="355562" y="268010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65" name="Rectangle 364"/>
          <p:cNvSpPr/>
          <p:nvPr/>
        </p:nvSpPr>
        <p:spPr>
          <a:xfrm>
            <a:off x="1729076" y="3989824"/>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66" name="Straight Connector 365"/>
          <p:cNvCxnSpPr>
            <a:stCxn id="394" idx="0"/>
            <a:endCxn id="395" idx="0"/>
          </p:cNvCxnSpPr>
          <p:nvPr/>
        </p:nvCxnSpPr>
        <p:spPr>
          <a:xfrm flipH="1">
            <a:off x="1937189" y="3503161"/>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67" name="Straight Connector 366"/>
          <p:cNvCxnSpPr>
            <a:stCxn id="390" idx="2"/>
            <a:endCxn id="383" idx="6"/>
          </p:cNvCxnSpPr>
          <p:nvPr/>
        </p:nvCxnSpPr>
        <p:spPr>
          <a:xfrm flipH="1" flipV="1">
            <a:off x="882709" y="2870609"/>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68" name="TextBox 367"/>
          <p:cNvSpPr txBox="1"/>
          <p:nvPr/>
        </p:nvSpPr>
        <p:spPr>
          <a:xfrm>
            <a:off x="742815" y="324532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9" name="TextBox 368"/>
          <p:cNvSpPr txBox="1"/>
          <p:nvPr/>
        </p:nvSpPr>
        <p:spPr>
          <a:xfrm>
            <a:off x="1156999" y="30955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0" name="Oval 369"/>
          <p:cNvSpPr/>
          <p:nvPr/>
        </p:nvSpPr>
        <p:spPr>
          <a:xfrm>
            <a:off x="1937189"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1" name="Oval 370"/>
          <p:cNvSpPr/>
          <p:nvPr/>
        </p:nvSpPr>
        <p:spPr>
          <a:xfrm>
            <a:off x="2362272"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72" name="Group 163"/>
          <p:cNvGrpSpPr/>
          <p:nvPr/>
        </p:nvGrpSpPr>
        <p:grpSpPr>
          <a:xfrm>
            <a:off x="235625" y="1419724"/>
            <a:ext cx="3031657" cy="706401"/>
            <a:chOff x="665675" y="5514199"/>
            <a:chExt cx="2710206" cy="706399"/>
          </a:xfrm>
        </p:grpSpPr>
        <p:sp>
          <p:nvSpPr>
            <p:cNvPr id="373" name="Oval 372"/>
            <p:cNvSpPr/>
            <p:nvPr/>
          </p:nvSpPr>
          <p:spPr>
            <a:xfrm>
              <a:off x="665675" y="5742904"/>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74" name="TextBox 373"/>
            <p:cNvSpPr txBox="1"/>
            <p:nvPr/>
          </p:nvSpPr>
          <p:spPr>
            <a:xfrm>
              <a:off x="827584" y="5742801"/>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Internal)</a:t>
              </a:r>
              <a:endParaRPr kumimoji="0" lang="en-US" sz="1200" b="0" i="0" u="none" strike="noStrike" kern="0" cap="none" spc="0" normalizeH="0" baseline="0" noProof="0" smtClean="0">
                <a:ln>
                  <a:noFill/>
                </a:ln>
                <a:solidFill>
                  <a:srgbClr val="000000"/>
                </a:solidFill>
                <a:effectLst/>
                <a:uLnTx/>
                <a:uFillTx/>
              </a:endParaRPr>
            </a:p>
          </p:txBody>
        </p:sp>
        <p:sp>
          <p:nvSpPr>
            <p:cNvPr id="375" name="Oval 374"/>
            <p:cNvSpPr/>
            <p:nvPr/>
          </p:nvSpPr>
          <p:spPr>
            <a:xfrm>
              <a:off x="665675" y="59673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Verdana"/>
                  <a:cs typeface="+mn-cs"/>
                </a:rPr>
                <a:t>1</a:t>
              </a: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76" name="TextBox 375"/>
            <p:cNvSpPr txBox="1"/>
            <p:nvPr/>
          </p:nvSpPr>
          <p:spPr>
            <a:xfrm>
              <a:off x="827584" y="5943600"/>
              <a:ext cx="1616159"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EndPoint</a:t>
              </a:r>
              <a:endParaRPr kumimoji="0" lang="en-US" sz="1200" b="0" i="0" u="none" strike="noStrike" kern="0" cap="none" spc="0" normalizeH="0" baseline="0" noProof="0" smtClean="0">
                <a:ln>
                  <a:noFill/>
                </a:ln>
                <a:solidFill>
                  <a:srgbClr val="000000"/>
                </a:solidFill>
                <a:effectLst/>
                <a:uLnTx/>
                <a:uFillTx/>
              </a:endParaRPr>
            </a:p>
          </p:txBody>
        </p:sp>
        <p:sp>
          <p:nvSpPr>
            <p:cNvPr id="377" name="Oval 376"/>
            <p:cNvSpPr/>
            <p:nvPr/>
          </p:nvSpPr>
          <p:spPr>
            <a:xfrm>
              <a:off x="665675" y="554210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78" name="TextBox 377"/>
            <p:cNvSpPr txBox="1"/>
            <p:nvPr/>
          </p:nvSpPr>
          <p:spPr>
            <a:xfrm>
              <a:off x="827584" y="5514199"/>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Edge)</a:t>
              </a:r>
              <a:endParaRPr kumimoji="0" lang="en-US" sz="1200" b="0" i="0" u="none" strike="noStrike" kern="0" cap="none" spc="0" normalizeH="0" baseline="0" noProof="0" smtClean="0">
                <a:ln>
                  <a:noFill/>
                </a:ln>
                <a:solidFill>
                  <a:srgbClr val="000000"/>
                </a:solidFill>
                <a:effectLst/>
                <a:uLnTx/>
                <a:uFillTx/>
              </a:endParaRPr>
            </a:p>
          </p:txBody>
        </p:sp>
      </p:grpSp>
      <p:cxnSp>
        <p:nvCxnSpPr>
          <p:cNvPr id="379" name="Straight Connector 378"/>
          <p:cNvCxnSpPr>
            <a:stCxn id="380" idx="2"/>
          </p:cNvCxnSpPr>
          <p:nvPr/>
        </p:nvCxnSpPr>
        <p:spPr>
          <a:xfrm>
            <a:off x="1054159" y="253947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80" name="TextBox 379"/>
          <p:cNvSpPr txBox="1"/>
          <p:nvPr/>
        </p:nvSpPr>
        <p:spPr>
          <a:xfrm>
            <a:off x="781206" y="229324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81" name="TextBox 380"/>
          <p:cNvSpPr txBox="1"/>
          <p:nvPr/>
        </p:nvSpPr>
        <p:spPr>
          <a:xfrm>
            <a:off x="3071175" y="232992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b="1" kern="0" smtClean="0">
                <a:solidFill>
                  <a:srgbClr val="00B0F0"/>
                </a:solidFill>
              </a:rPr>
              <a:t>N</a:t>
            </a:r>
            <a:r>
              <a:rPr kumimoji="0" lang="it-IT" sz="1000" b="1" i="0" u="none" strike="noStrike" kern="0" cap="none" spc="0" normalizeH="0" baseline="0" noProof="0" smtClean="0">
                <a:ln>
                  <a:noFill/>
                </a:ln>
                <a:solidFill>
                  <a:srgbClr val="00B0F0"/>
                </a:solidFill>
                <a:effectLst/>
                <a:uLnTx/>
                <a:uFillTx/>
              </a:rPr>
              <a:t>NI</a:t>
            </a:r>
            <a:endParaRPr kumimoji="0" lang="en-US" sz="1000" b="1" i="0" u="none" strike="noStrike" kern="0" cap="none" spc="0" normalizeH="0" baseline="0" noProof="0" smtClean="0">
              <a:ln>
                <a:noFill/>
              </a:ln>
              <a:solidFill>
                <a:srgbClr val="00B0F0"/>
              </a:solidFill>
              <a:effectLst/>
              <a:uLnTx/>
              <a:uFillTx/>
            </a:endParaRPr>
          </a:p>
        </p:txBody>
      </p:sp>
      <p:sp>
        <p:nvSpPr>
          <p:cNvPr id="382" name="TextBox 381"/>
          <p:cNvSpPr txBox="1"/>
          <p:nvPr/>
        </p:nvSpPr>
        <p:spPr>
          <a:xfrm>
            <a:off x="1205548" y="3633560"/>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83" name="TextBox 382"/>
          <p:cNvSpPr txBox="1"/>
          <p:nvPr/>
        </p:nvSpPr>
        <p:spPr>
          <a:xfrm>
            <a:off x="742815" y="280260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4" name="TextBox 383"/>
          <p:cNvSpPr txBox="1"/>
          <p:nvPr/>
        </p:nvSpPr>
        <p:spPr>
          <a:xfrm>
            <a:off x="1616164" y="28525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5" name="TextBox 384"/>
          <p:cNvSpPr txBox="1"/>
          <p:nvPr/>
        </p:nvSpPr>
        <p:spPr>
          <a:xfrm>
            <a:off x="1900154" y="32139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6" name="TextBox 385"/>
          <p:cNvSpPr txBox="1"/>
          <p:nvPr/>
        </p:nvSpPr>
        <p:spPr>
          <a:xfrm>
            <a:off x="2134180" y="31051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7" name="TextBox 386"/>
          <p:cNvSpPr txBox="1"/>
          <p:nvPr/>
        </p:nvSpPr>
        <p:spPr>
          <a:xfrm>
            <a:off x="2357116" y="32575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8" name="TextBox 387"/>
          <p:cNvSpPr txBox="1"/>
          <p:nvPr/>
        </p:nvSpPr>
        <p:spPr>
          <a:xfrm>
            <a:off x="2621410" y="29174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9" name="TextBox 388"/>
          <p:cNvSpPr txBox="1"/>
          <p:nvPr/>
        </p:nvSpPr>
        <p:spPr>
          <a:xfrm>
            <a:off x="2606764" y="31222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0" name="TextBox 389"/>
          <p:cNvSpPr txBox="1"/>
          <p:nvPr/>
        </p:nvSpPr>
        <p:spPr>
          <a:xfrm>
            <a:off x="1157001" y="28378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1" name="TextBox 390"/>
          <p:cNvSpPr txBox="1"/>
          <p:nvPr/>
        </p:nvSpPr>
        <p:spPr>
          <a:xfrm>
            <a:off x="3062948" y="290142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2" name="TextBox 391"/>
          <p:cNvSpPr txBox="1"/>
          <p:nvPr/>
        </p:nvSpPr>
        <p:spPr>
          <a:xfrm>
            <a:off x="3062948" y="314410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3" name="TextBox 392"/>
          <p:cNvSpPr txBox="1"/>
          <p:nvPr/>
        </p:nvSpPr>
        <p:spPr>
          <a:xfrm>
            <a:off x="2262476" y="34919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4" name="TextBox 393"/>
          <p:cNvSpPr txBox="1"/>
          <p:nvPr/>
        </p:nvSpPr>
        <p:spPr>
          <a:xfrm>
            <a:off x="2033877" y="350316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5" name="TextBox 394"/>
          <p:cNvSpPr txBox="1"/>
          <p:nvPr/>
        </p:nvSpPr>
        <p:spPr>
          <a:xfrm>
            <a:off x="1867242" y="392182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6" name="TextBox 395"/>
          <p:cNvSpPr txBox="1"/>
          <p:nvPr/>
        </p:nvSpPr>
        <p:spPr>
          <a:xfrm>
            <a:off x="2438472" y="3929372"/>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7" name="TextBox 396"/>
          <p:cNvSpPr txBox="1"/>
          <p:nvPr/>
        </p:nvSpPr>
        <p:spPr>
          <a:xfrm>
            <a:off x="178628" y="4576010"/>
            <a:ext cx="8352928" cy="738664"/>
          </a:xfrm>
          <a:prstGeom prst="rect">
            <a:avLst/>
          </a:prstGeom>
          <a:noFill/>
        </p:spPr>
        <p:txBody>
          <a:bodyPr wrap="square" rtlCol="0">
            <a:spAutoFit/>
          </a:bodyPr>
          <a:lstStyle/>
          <a:p>
            <a:pPr marL="271463" marR="0" lvl="0" indent="-271463" defTabSz="457200" eaLnBrk="1" fontAlgn="auto" latinLnBrk="0" hangingPunct="1">
              <a:lnSpc>
                <a:spcPct val="100000"/>
              </a:lnSpc>
              <a:spcBef>
                <a:spcPts val="0"/>
              </a:spcBef>
              <a:spcAft>
                <a:spcPts val="0"/>
              </a:spcAft>
              <a:buClrTx/>
              <a:buSzTx/>
              <a:buFontTx/>
              <a:buChar char="-"/>
              <a:tabLst/>
              <a:defRPr/>
            </a:pPr>
            <a:r>
              <a:rPr lang="it-IT" sz="1400" kern="0" smtClean="0">
                <a:solidFill>
                  <a:srgbClr val="000000"/>
                </a:solidFill>
              </a:rPr>
              <a:t>3</a:t>
            </a:r>
            <a:r>
              <a:rPr kumimoji="0" lang="it-IT" sz="1400" b="0" i="0" u="none" strike="noStrike" kern="0" cap="none" spc="0" normalizeH="0" baseline="0" noProof="0" smtClean="0">
                <a:ln>
                  <a:noFill/>
                </a:ln>
                <a:solidFill>
                  <a:srgbClr val="000000"/>
                </a:solidFill>
                <a:effectLst/>
                <a:uLnTx/>
                <a:uFillTx/>
              </a:rPr>
              <a:t> Network domain</a:t>
            </a:r>
            <a:r>
              <a:rPr kumimoji="0" lang="it-IT" sz="1400" b="0" i="0" u="none" strike="noStrike" kern="0" cap="none" spc="0" normalizeH="0" noProof="0" smtClean="0">
                <a:ln>
                  <a:noFill/>
                </a:ln>
                <a:solidFill>
                  <a:srgbClr val="000000"/>
                </a:solidFill>
                <a:effectLst/>
                <a:uLnTx/>
                <a:uFillTx/>
              </a:rPr>
              <a:t> </a:t>
            </a:r>
            <a:r>
              <a:rPr kumimoji="0" lang="it-IT" sz="1400" b="0" i="0" u="none" strike="noStrike" kern="0" cap="none" spc="0" normalizeH="0" baseline="0" noProof="0" smtClean="0">
                <a:ln>
                  <a:noFill/>
                </a:ln>
                <a:solidFill>
                  <a:srgbClr val="000000"/>
                </a:solidFill>
                <a:effectLst/>
                <a:uLnTx/>
                <a:uFillTx/>
              </a:rPr>
              <a:t>(</a:t>
            </a:r>
            <a:r>
              <a:rPr kumimoji="0" lang="it-IT" sz="1400" b="0" i="0" u="none" strike="noStrike" kern="0" cap="none" spc="0" normalizeH="0" baseline="0" noProof="0" smtClean="0">
                <a:ln>
                  <a:noFill/>
                </a:ln>
                <a:solidFill>
                  <a:srgbClr val="0033CC"/>
                </a:solidFill>
                <a:effectLst/>
                <a:uLnTx/>
                <a:uFillTx/>
              </a:rPr>
              <a:t>Blue</a:t>
            </a:r>
            <a:r>
              <a:rPr kumimoji="0" lang="it-IT" sz="1400" b="0" i="0" u="none" strike="noStrike" kern="0" cap="none" spc="0" normalizeH="0" baseline="0" noProof="0" smtClean="0">
                <a:ln>
                  <a:noFill/>
                </a:ln>
                <a:solidFill>
                  <a:srgbClr val="000000"/>
                </a:solidFill>
                <a:effectLst/>
                <a:uLnTx/>
                <a:uFillTx/>
              </a:rPr>
              <a:t>) with two Customer domains (</a:t>
            </a:r>
            <a:r>
              <a:rPr kumimoji="0" lang="it-IT" sz="1400" b="0" i="0" u="none" strike="noStrike" kern="0" cap="none" spc="0" normalizeH="0" baseline="0" noProof="0" smtClean="0">
                <a:ln>
                  <a:noFill/>
                </a:ln>
                <a:solidFill>
                  <a:srgbClr val="C00000"/>
                </a:solidFill>
                <a:effectLst/>
                <a:uLnTx/>
                <a:uFillTx/>
              </a:rPr>
              <a:t>Red</a:t>
            </a:r>
            <a:r>
              <a:rPr kumimoji="0" lang="it-IT" sz="1400" b="0" i="0" u="none" strike="noStrike" kern="0" cap="none" spc="0" normalizeH="0" baseline="0" noProof="0" smtClean="0">
                <a:ln>
                  <a:noFill/>
                </a:ln>
                <a:solidFill>
                  <a:srgbClr val="000000"/>
                </a:solidFill>
                <a:effectLst/>
                <a:uLnTx/>
                <a:uFillTx/>
              </a:rPr>
              <a:t> and </a:t>
            </a:r>
            <a:r>
              <a:rPr kumimoji="0" lang="it-IT" sz="1400" b="0" i="0" u="none" strike="noStrike" kern="0" cap="none" spc="0" normalizeH="0" baseline="0" noProof="0" smtClean="0">
                <a:ln>
                  <a:noFill/>
                </a:ln>
                <a:solidFill>
                  <a:srgbClr val="00B050"/>
                </a:solidFill>
                <a:effectLst/>
                <a:uLnTx/>
                <a:uFillTx/>
              </a:rPr>
              <a:t>Green</a:t>
            </a:r>
            <a:r>
              <a:rPr kumimoji="0" lang="it-IT" sz="14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UNI interfaces are ETH (e.g. 10GE),  NNI interfaces are OTU (e.g. 100G OTN)</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UNI boxes are ODU+ETH switch capable, while rest are only ODU switch capable</a:t>
            </a:r>
          </a:p>
        </p:txBody>
      </p:sp>
      <p:sp>
        <p:nvSpPr>
          <p:cNvPr id="398" name="TextBox 397"/>
          <p:cNvSpPr txBox="1"/>
          <p:nvPr/>
        </p:nvSpPr>
        <p:spPr>
          <a:xfrm>
            <a:off x="5498170" y="238849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b="1" kern="0" smtClean="0">
                <a:solidFill>
                  <a:srgbClr val="00B0F0"/>
                </a:solidFill>
              </a:rPr>
              <a:t>N</a:t>
            </a:r>
            <a:r>
              <a:rPr kumimoji="0" lang="it-IT" sz="1000" b="1" i="0" u="none" strike="noStrike" kern="0" cap="none" spc="0" normalizeH="0" baseline="0" noProof="0" smtClean="0">
                <a:ln>
                  <a:noFill/>
                </a:ln>
                <a:solidFill>
                  <a:srgbClr val="00B0F0"/>
                </a:solidFill>
                <a:effectLst/>
                <a:uLnTx/>
                <a:uFillTx/>
              </a:rPr>
              <a:t>NI</a:t>
            </a:r>
            <a:endParaRPr kumimoji="0" lang="en-US" sz="1000" b="1" i="0" u="none" strike="noStrike" kern="0" cap="none" spc="0" normalizeH="0" baseline="0" noProof="0" smtClean="0">
              <a:ln>
                <a:noFill/>
              </a:ln>
              <a:solidFill>
                <a:srgbClr val="00B0F0"/>
              </a:solidFill>
              <a:effectLst/>
              <a:uLnTx/>
              <a:uFillTx/>
            </a:endParaRPr>
          </a:p>
        </p:txBody>
      </p:sp>
      <p:sp>
        <p:nvSpPr>
          <p:cNvPr id="399" name="Oval 398"/>
          <p:cNvSpPr/>
          <p:nvPr/>
        </p:nvSpPr>
        <p:spPr>
          <a:xfrm>
            <a:off x="3482260" y="2435112"/>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00" name="Rectangle 399"/>
          <p:cNvSpPr/>
          <p:nvPr/>
        </p:nvSpPr>
        <p:spPr>
          <a:xfrm>
            <a:off x="4966422" y="2769543"/>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01" name="Rectangle 400"/>
          <p:cNvSpPr/>
          <p:nvPr/>
        </p:nvSpPr>
        <p:spPr>
          <a:xfrm>
            <a:off x="3696608" y="2766843"/>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02" name="Rectangle 401"/>
          <p:cNvSpPr/>
          <p:nvPr/>
        </p:nvSpPr>
        <p:spPr>
          <a:xfrm>
            <a:off x="4318776" y="3207649"/>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03" name="Straight Connector 402"/>
          <p:cNvCxnSpPr>
            <a:stCxn id="408" idx="6"/>
            <a:endCxn id="411" idx="2"/>
          </p:cNvCxnSpPr>
          <p:nvPr/>
        </p:nvCxnSpPr>
        <p:spPr>
          <a:xfrm>
            <a:off x="4222712" y="2855790"/>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4" name="Straight Connector 403"/>
          <p:cNvCxnSpPr>
            <a:stCxn id="406" idx="5"/>
            <a:endCxn id="409" idx="2"/>
          </p:cNvCxnSpPr>
          <p:nvPr/>
        </p:nvCxnSpPr>
        <p:spPr>
          <a:xfrm>
            <a:off x="4061600" y="3193731"/>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5" name="Straight Connector 404"/>
          <p:cNvCxnSpPr>
            <a:stCxn id="412" idx="3"/>
            <a:endCxn id="410" idx="6"/>
          </p:cNvCxnSpPr>
          <p:nvPr/>
        </p:nvCxnSpPr>
        <p:spPr>
          <a:xfrm flipH="1">
            <a:off x="4846643" y="3206308"/>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06" name="TextBox 405"/>
          <p:cNvSpPr txBox="1"/>
          <p:nvPr/>
        </p:nvSpPr>
        <p:spPr>
          <a:xfrm>
            <a:off x="3941648" y="308294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7" name="TextBox 406"/>
          <p:cNvSpPr txBox="1"/>
          <p:nvPr/>
        </p:nvSpPr>
        <p:spPr>
          <a:xfrm>
            <a:off x="3617081" y="28934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8" name="TextBox 407"/>
          <p:cNvSpPr txBox="1"/>
          <p:nvPr/>
        </p:nvSpPr>
        <p:spPr>
          <a:xfrm>
            <a:off x="4082180" y="27908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9" name="TextBox 408"/>
          <p:cNvSpPr txBox="1"/>
          <p:nvPr/>
        </p:nvSpPr>
        <p:spPr>
          <a:xfrm>
            <a:off x="4269090" y="320326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0" name="TextBox 409"/>
          <p:cNvSpPr txBox="1"/>
          <p:nvPr/>
        </p:nvSpPr>
        <p:spPr>
          <a:xfrm>
            <a:off x="4706111" y="321273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1" name="TextBox 410"/>
          <p:cNvSpPr txBox="1"/>
          <p:nvPr/>
        </p:nvSpPr>
        <p:spPr>
          <a:xfrm>
            <a:off x="4916421" y="27908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2" name="TextBox 411"/>
          <p:cNvSpPr txBox="1"/>
          <p:nvPr/>
        </p:nvSpPr>
        <p:spPr>
          <a:xfrm>
            <a:off x="5056953" y="30955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3" name="TextBox 412"/>
          <p:cNvSpPr txBox="1"/>
          <p:nvPr/>
        </p:nvSpPr>
        <p:spPr>
          <a:xfrm>
            <a:off x="4242576" y="343855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4" name="TextBox 413"/>
          <p:cNvSpPr txBox="1"/>
          <p:nvPr/>
        </p:nvSpPr>
        <p:spPr>
          <a:xfrm>
            <a:off x="5358277" y="28934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4716562" y="343961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6" name="Straight Connector 415"/>
          <p:cNvCxnSpPr>
            <a:stCxn id="392" idx="6"/>
            <a:endCxn id="413" idx="2"/>
          </p:cNvCxnSpPr>
          <p:nvPr/>
        </p:nvCxnSpPr>
        <p:spPr>
          <a:xfrm>
            <a:off x="3215347" y="3207649"/>
            <a:ext cx="1027229" cy="294457"/>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cxnSp>
        <p:nvCxnSpPr>
          <p:cNvPr id="417" name="Straight Connector 416"/>
          <p:cNvCxnSpPr>
            <a:stCxn id="391" idx="6"/>
            <a:endCxn id="407" idx="2"/>
          </p:cNvCxnSpPr>
          <p:nvPr/>
        </p:nvCxnSpPr>
        <p:spPr>
          <a:xfrm flipV="1">
            <a:off x="3215347" y="2956971"/>
            <a:ext cx="401734" cy="7996"/>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sp>
        <p:nvSpPr>
          <p:cNvPr id="418" name="Oval 417"/>
          <p:cNvSpPr/>
          <p:nvPr/>
        </p:nvSpPr>
        <p:spPr>
          <a:xfrm>
            <a:off x="3308312" y="29028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9" name="Oval 418"/>
          <p:cNvSpPr/>
          <p:nvPr/>
        </p:nvSpPr>
        <p:spPr>
          <a:xfrm>
            <a:off x="3308312" y="314907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0" name="TextBox 419"/>
          <p:cNvSpPr txBox="1"/>
          <p:nvPr/>
        </p:nvSpPr>
        <p:spPr>
          <a:xfrm>
            <a:off x="1791900" y="2168650"/>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421" name="TextBox 420"/>
          <p:cNvSpPr txBox="1"/>
          <p:nvPr/>
        </p:nvSpPr>
        <p:spPr>
          <a:xfrm>
            <a:off x="4164672" y="2168650"/>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sp>
        <p:nvSpPr>
          <p:cNvPr id="422" name="Oval 421"/>
          <p:cNvSpPr/>
          <p:nvPr/>
        </p:nvSpPr>
        <p:spPr>
          <a:xfrm>
            <a:off x="965162" y="277626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3" name="Oval 422"/>
          <p:cNvSpPr/>
          <p:nvPr/>
        </p:nvSpPr>
        <p:spPr>
          <a:xfrm>
            <a:off x="965162" y="317006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24" name="Straight Connector 423"/>
          <p:cNvCxnSpPr>
            <a:stCxn id="363" idx="6"/>
            <a:endCxn id="385" idx="2"/>
          </p:cNvCxnSpPr>
          <p:nvPr/>
        </p:nvCxnSpPr>
        <p:spPr>
          <a:xfrm>
            <a:off x="1756696" y="3160420"/>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5" name="Straight Connector 424"/>
          <p:cNvCxnSpPr/>
          <p:nvPr/>
        </p:nvCxnSpPr>
        <p:spPr>
          <a:xfrm>
            <a:off x="6380896" y="3756671"/>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26" name="Oval 425"/>
          <p:cNvSpPr/>
          <p:nvPr/>
        </p:nvSpPr>
        <p:spPr>
          <a:xfrm flipH="1">
            <a:off x="5834526" y="2417872"/>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7" name="Rectangle 426"/>
          <p:cNvSpPr/>
          <p:nvPr/>
        </p:nvSpPr>
        <p:spPr>
          <a:xfrm flipH="1">
            <a:off x="6003690" y="2887164"/>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28" name="Rectangle 427"/>
          <p:cNvSpPr/>
          <p:nvPr/>
        </p:nvSpPr>
        <p:spPr>
          <a:xfrm flipH="1">
            <a:off x="7450474" y="2841614"/>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29" name="Rectangle 428"/>
          <p:cNvSpPr/>
          <p:nvPr/>
        </p:nvSpPr>
        <p:spPr>
          <a:xfrm flipH="1">
            <a:off x="6704366" y="3193235"/>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30" name="Rectangle 429"/>
          <p:cNvSpPr/>
          <p:nvPr/>
        </p:nvSpPr>
        <p:spPr>
          <a:xfrm flipH="1">
            <a:off x="6721152" y="2539469"/>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31" name="Straight Connector 430"/>
          <p:cNvCxnSpPr>
            <a:stCxn id="452" idx="6"/>
            <a:endCxn id="478" idx="3"/>
          </p:cNvCxnSpPr>
          <p:nvPr/>
        </p:nvCxnSpPr>
        <p:spPr>
          <a:xfrm flipH="1" flipV="1">
            <a:off x="7210744" y="2808477"/>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32" name="Straight Connector 431"/>
          <p:cNvCxnSpPr>
            <a:stCxn id="476" idx="4"/>
            <a:endCxn id="454" idx="0"/>
          </p:cNvCxnSpPr>
          <p:nvPr/>
        </p:nvCxnSpPr>
        <p:spPr>
          <a:xfrm>
            <a:off x="6938392" y="2901420"/>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33" name="Straight Connector 432"/>
          <p:cNvCxnSpPr>
            <a:stCxn id="457" idx="2"/>
            <a:endCxn id="455" idx="6"/>
          </p:cNvCxnSpPr>
          <p:nvPr/>
        </p:nvCxnSpPr>
        <p:spPr>
          <a:xfrm>
            <a:off x="6536074" y="3187170"/>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34" name="Straight Connector 433"/>
          <p:cNvCxnSpPr>
            <a:stCxn id="477" idx="5"/>
            <a:endCxn id="456" idx="2"/>
          </p:cNvCxnSpPr>
          <p:nvPr/>
        </p:nvCxnSpPr>
        <p:spPr>
          <a:xfrm flipH="1">
            <a:off x="6521428" y="2813500"/>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35" name="Rectangle 434"/>
          <p:cNvSpPr/>
          <p:nvPr/>
        </p:nvSpPr>
        <p:spPr>
          <a:xfrm flipH="1">
            <a:off x="8330076" y="3110970"/>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36" name="Straight Connector 435"/>
          <p:cNvCxnSpPr>
            <a:stCxn id="444" idx="6"/>
            <a:endCxn id="445" idx="2"/>
          </p:cNvCxnSpPr>
          <p:nvPr/>
        </p:nvCxnSpPr>
        <p:spPr>
          <a:xfrm flipH="1" flipV="1">
            <a:off x="7985839" y="3159069"/>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37" name="Rectangle 436"/>
          <p:cNvSpPr/>
          <p:nvPr/>
        </p:nvSpPr>
        <p:spPr>
          <a:xfrm flipH="1">
            <a:off x="6423162" y="3989824"/>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38" name="Straight Connector 437"/>
          <p:cNvCxnSpPr>
            <a:stCxn id="464" idx="0"/>
            <a:endCxn id="461" idx="0"/>
          </p:cNvCxnSpPr>
          <p:nvPr/>
        </p:nvCxnSpPr>
        <p:spPr>
          <a:xfrm flipV="1">
            <a:off x="6634419" y="3491970"/>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39" name="TextBox 438"/>
          <p:cNvSpPr txBox="1"/>
          <p:nvPr/>
        </p:nvSpPr>
        <p:spPr>
          <a:xfrm flipH="1">
            <a:off x="7386142" y="30955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0" name="Rectangle 439"/>
          <p:cNvSpPr/>
          <p:nvPr/>
        </p:nvSpPr>
        <p:spPr>
          <a:xfrm flipH="1">
            <a:off x="8330076" y="268010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41" name="Rectangle 440"/>
          <p:cNvSpPr/>
          <p:nvPr/>
        </p:nvSpPr>
        <p:spPr>
          <a:xfrm flipH="1">
            <a:off x="6956562" y="3989824"/>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42" name="Straight Connector 441"/>
          <p:cNvCxnSpPr>
            <a:stCxn id="462" idx="0"/>
            <a:endCxn id="463" idx="0"/>
          </p:cNvCxnSpPr>
          <p:nvPr/>
        </p:nvCxnSpPr>
        <p:spPr>
          <a:xfrm>
            <a:off x="7032761" y="3503161"/>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43" name="Straight Connector 442"/>
          <p:cNvCxnSpPr>
            <a:stCxn id="458" idx="2"/>
            <a:endCxn id="451" idx="6"/>
          </p:cNvCxnSpPr>
          <p:nvPr/>
        </p:nvCxnSpPr>
        <p:spPr>
          <a:xfrm flipV="1">
            <a:off x="7985837" y="2870609"/>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44" name="TextBox 443"/>
          <p:cNvSpPr txBox="1"/>
          <p:nvPr/>
        </p:nvSpPr>
        <p:spPr>
          <a:xfrm flipH="1">
            <a:off x="8260129" y="324532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5" name="TextBox 444"/>
          <p:cNvSpPr txBox="1"/>
          <p:nvPr/>
        </p:nvSpPr>
        <p:spPr>
          <a:xfrm flipH="1">
            <a:off x="7833440" y="30955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6" name="Oval 445"/>
          <p:cNvSpPr/>
          <p:nvPr/>
        </p:nvSpPr>
        <p:spPr>
          <a:xfrm flipH="1">
            <a:off x="7053249"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7" name="Oval 446"/>
          <p:cNvSpPr/>
          <p:nvPr/>
        </p:nvSpPr>
        <p:spPr>
          <a:xfrm flipH="1">
            <a:off x="6628166"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48" name="Straight Connector 447"/>
          <p:cNvCxnSpPr>
            <a:stCxn id="449" idx="2"/>
          </p:cNvCxnSpPr>
          <p:nvPr/>
        </p:nvCxnSpPr>
        <p:spPr>
          <a:xfrm flipH="1">
            <a:off x="8088679" y="253947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49" name="TextBox 448"/>
          <p:cNvSpPr txBox="1"/>
          <p:nvPr/>
        </p:nvSpPr>
        <p:spPr>
          <a:xfrm flipH="1">
            <a:off x="7815726" y="229324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50" name="TextBox 449"/>
          <p:cNvSpPr txBox="1"/>
          <p:nvPr/>
        </p:nvSpPr>
        <p:spPr>
          <a:xfrm flipH="1">
            <a:off x="7391384" y="3633560"/>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51" name="TextBox 450"/>
          <p:cNvSpPr txBox="1"/>
          <p:nvPr/>
        </p:nvSpPr>
        <p:spPr>
          <a:xfrm flipH="1">
            <a:off x="8260129" y="280260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2" name="TextBox 451"/>
          <p:cNvSpPr txBox="1"/>
          <p:nvPr/>
        </p:nvSpPr>
        <p:spPr>
          <a:xfrm flipH="1">
            <a:off x="7386142" y="28525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3" name="TextBox 452"/>
          <p:cNvSpPr txBox="1"/>
          <p:nvPr/>
        </p:nvSpPr>
        <p:spPr>
          <a:xfrm flipH="1">
            <a:off x="7102152" y="32139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4" name="TextBox 453"/>
          <p:cNvSpPr txBox="1"/>
          <p:nvPr/>
        </p:nvSpPr>
        <p:spPr>
          <a:xfrm flipH="1">
            <a:off x="6868126" y="31051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5" name="TextBox 454"/>
          <p:cNvSpPr txBox="1"/>
          <p:nvPr/>
        </p:nvSpPr>
        <p:spPr>
          <a:xfrm flipH="1">
            <a:off x="6645190" y="32575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6" name="TextBox 455"/>
          <p:cNvSpPr txBox="1"/>
          <p:nvPr/>
        </p:nvSpPr>
        <p:spPr>
          <a:xfrm flipH="1">
            <a:off x="6380896" y="29174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TextBox 456"/>
          <p:cNvSpPr txBox="1"/>
          <p:nvPr/>
        </p:nvSpPr>
        <p:spPr>
          <a:xfrm flipH="1">
            <a:off x="6395542" y="31222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8" name="TextBox 457"/>
          <p:cNvSpPr txBox="1"/>
          <p:nvPr/>
        </p:nvSpPr>
        <p:spPr>
          <a:xfrm flipH="1">
            <a:off x="7833438" y="28378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9" name="TextBox 458"/>
          <p:cNvSpPr txBox="1"/>
          <p:nvPr/>
        </p:nvSpPr>
        <p:spPr>
          <a:xfrm flipH="1">
            <a:off x="5927490" y="290665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0" name="TextBox 459"/>
          <p:cNvSpPr txBox="1"/>
          <p:nvPr/>
        </p:nvSpPr>
        <p:spPr>
          <a:xfrm flipH="1">
            <a:off x="5927490" y="31315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1" name="TextBox 460"/>
          <p:cNvSpPr txBox="1"/>
          <p:nvPr/>
        </p:nvSpPr>
        <p:spPr>
          <a:xfrm flipH="1">
            <a:off x="6727963" y="34919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2" name="TextBox 461"/>
          <p:cNvSpPr txBox="1"/>
          <p:nvPr/>
        </p:nvSpPr>
        <p:spPr>
          <a:xfrm flipH="1">
            <a:off x="6956562" y="350316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3" name="TextBox 462"/>
          <p:cNvSpPr txBox="1"/>
          <p:nvPr/>
        </p:nvSpPr>
        <p:spPr>
          <a:xfrm flipH="1">
            <a:off x="7135702" y="392182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4" name="TextBox 463"/>
          <p:cNvSpPr txBox="1"/>
          <p:nvPr/>
        </p:nvSpPr>
        <p:spPr>
          <a:xfrm flipH="1">
            <a:off x="6564472" y="3929372"/>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5" name="Oval 464"/>
          <p:cNvSpPr/>
          <p:nvPr/>
        </p:nvSpPr>
        <p:spPr>
          <a:xfrm flipH="1">
            <a:off x="8025276" y="277626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66" name="Oval 465"/>
          <p:cNvSpPr/>
          <p:nvPr/>
        </p:nvSpPr>
        <p:spPr>
          <a:xfrm flipH="1">
            <a:off x="8025276" y="317006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67" name="Straight Connector 466"/>
          <p:cNvCxnSpPr>
            <a:stCxn id="439" idx="6"/>
            <a:endCxn id="453" idx="2"/>
          </p:cNvCxnSpPr>
          <p:nvPr/>
        </p:nvCxnSpPr>
        <p:spPr>
          <a:xfrm flipH="1">
            <a:off x="7242684" y="3160420"/>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8" name="Straight Connector 467"/>
          <p:cNvCxnSpPr>
            <a:stCxn id="460" idx="6"/>
            <a:endCxn id="415" idx="6"/>
          </p:cNvCxnSpPr>
          <p:nvPr/>
        </p:nvCxnSpPr>
        <p:spPr>
          <a:xfrm flipH="1">
            <a:off x="4868961" y="3195080"/>
            <a:ext cx="1058529" cy="308081"/>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cxnSp>
        <p:nvCxnSpPr>
          <p:cNvPr id="469" name="Straight Connector 468"/>
          <p:cNvCxnSpPr>
            <a:stCxn id="414" idx="6"/>
            <a:endCxn id="459" idx="6"/>
          </p:cNvCxnSpPr>
          <p:nvPr/>
        </p:nvCxnSpPr>
        <p:spPr>
          <a:xfrm>
            <a:off x="5510676" y="2956971"/>
            <a:ext cx="416814" cy="13229"/>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sp>
        <p:nvSpPr>
          <p:cNvPr id="470" name="Oval 469"/>
          <p:cNvSpPr/>
          <p:nvPr/>
        </p:nvSpPr>
        <p:spPr>
          <a:xfrm>
            <a:off x="5675873" y="29028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1" name="Oval 470"/>
          <p:cNvSpPr/>
          <p:nvPr/>
        </p:nvSpPr>
        <p:spPr>
          <a:xfrm>
            <a:off x="5663076" y="314907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2" name="TextBox 471"/>
          <p:cNvSpPr txBox="1"/>
          <p:nvPr/>
        </p:nvSpPr>
        <p:spPr>
          <a:xfrm>
            <a:off x="6485470" y="2189783"/>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473" name="TextBox 472"/>
          <p:cNvSpPr txBox="1"/>
          <p:nvPr/>
        </p:nvSpPr>
        <p:spPr>
          <a:xfrm>
            <a:off x="2134180" y="278288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4" name="TextBox 473"/>
          <p:cNvSpPr txBox="1"/>
          <p:nvPr/>
        </p:nvSpPr>
        <p:spPr>
          <a:xfrm>
            <a:off x="1900154" y="26801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5" name="TextBox 474"/>
          <p:cNvSpPr txBox="1"/>
          <p:nvPr/>
        </p:nvSpPr>
        <p:spPr>
          <a:xfrm>
            <a:off x="2338676" y="27027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6" name="TextBox 475"/>
          <p:cNvSpPr txBox="1"/>
          <p:nvPr/>
        </p:nvSpPr>
        <p:spPr>
          <a:xfrm flipH="1">
            <a:off x="6868126" y="277162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7" name="TextBox 476"/>
          <p:cNvSpPr txBox="1"/>
          <p:nvPr/>
        </p:nvSpPr>
        <p:spPr>
          <a:xfrm flipH="1">
            <a:off x="6645190" y="27027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flipH="1">
            <a:off x="7090792" y="269769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35" name="Slide Number Placeholder 134"/>
          <p:cNvSpPr>
            <a:spLocks noGrp="1"/>
          </p:cNvSpPr>
          <p:nvPr>
            <p:ph type="sldNum" sz="quarter" idx="4"/>
          </p:nvPr>
        </p:nvSpPr>
        <p:spPr/>
        <p:txBody>
          <a:bodyPr/>
          <a:lstStyle/>
          <a:p>
            <a:fld id="{95FB27F1-C2FE-E646-9E41-8F3092BBAFAE}" type="slidenum">
              <a:rPr lang="en-US" smtClean="0"/>
              <a:pPr/>
              <a:t>37</a:t>
            </a:fld>
            <a:endParaRPr lang="en-US"/>
          </a:p>
        </p:txBody>
      </p:sp>
      <p:sp>
        <p:nvSpPr>
          <p:cNvPr id="136" name="Footer Placeholder 13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942878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28" y="398822"/>
            <a:ext cx="8229600" cy="503238"/>
          </a:xfrm>
        </p:spPr>
        <p:txBody>
          <a:bodyPr/>
          <a:lstStyle/>
          <a:p>
            <a:r>
              <a:rPr lang="en-US" smtClean="0"/>
              <a:t>Reference Multi-domain Hierarchical Control Example</a:t>
            </a:r>
            <a:endParaRPr lang="en-US"/>
          </a:p>
        </p:txBody>
      </p:sp>
      <p:sp>
        <p:nvSpPr>
          <p:cNvPr id="512" name="Oval 511"/>
          <p:cNvSpPr/>
          <p:nvPr/>
        </p:nvSpPr>
        <p:spPr>
          <a:xfrm>
            <a:off x="3508663" y="4404351"/>
            <a:ext cx="1865627" cy="1026185"/>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13" name="Rounded Rectangle 512"/>
          <p:cNvSpPr/>
          <p:nvPr/>
        </p:nvSpPr>
        <p:spPr>
          <a:xfrm>
            <a:off x="1066294" y="3508665"/>
            <a:ext cx="2021586" cy="722322"/>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4" name="Rounded Rectangle 513"/>
          <p:cNvSpPr/>
          <p:nvPr/>
        </p:nvSpPr>
        <p:spPr>
          <a:xfrm>
            <a:off x="3445258" y="3508665"/>
            <a:ext cx="2021586" cy="722322"/>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5" name="Rounded Rectangle 514"/>
          <p:cNvSpPr/>
          <p:nvPr/>
        </p:nvSpPr>
        <p:spPr>
          <a:xfrm>
            <a:off x="5931895" y="3508665"/>
            <a:ext cx="2021586" cy="722322"/>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6" name="Rounded Rectangle 515"/>
          <p:cNvSpPr/>
          <p:nvPr/>
        </p:nvSpPr>
        <p:spPr>
          <a:xfrm>
            <a:off x="3257044" y="2250259"/>
            <a:ext cx="2269238" cy="586506"/>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7" name="Rectangle 516"/>
          <p:cNvSpPr/>
          <p:nvPr/>
        </p:nvSpPr>
        <p:spPr>
          <a:xfrm>
            <a:off x="1504444" y="3141565"/>
            <a:ext cx="968918" cy="5195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Context-1</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18" name="Rectangle 517"/>
          <p:cNvSpPr/>
          <p:nvPr/>
        </p:nvSpPr>
        <p:spPr>
          <a:xfrm>
            <a:off x="4655942" y="1922365"/>
            <a:ext cx="815822" cy="408777"/>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Context-R</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19" name="Rectangle 518"/>
          <p:cNvSpPr/>
          <p:nvPr/>
        </p:nvSpPr>
        <p:spPr>
          <a:xfrm>
            <a:off x="3333244" y="1922365"/>
            <a:ext cx="815822" cy="408777"/>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Context-G</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20" name="TextBox 519"/>
          <p:cNvSpPr txBox="1"/>
          <p:nvPr/>
        </p:nvSpPr>
        <p:spPr>
          <a:xfrm>
            <a:off x="1235952" y="3702766"/>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Domain-1 Controller</a:t>
            </a:r>
            <a:endParaRPr kumimoji="0" lang="en-US" sz="1200" b="0" i="0" u="none" strike="noStrike" kern="0" cap="none" spc="0" normalizeH="0" baseline="0" noProof="0">
              <a:ln>
                <a:noFill/>
              </a:ln>
              <a:solidFill>
                <a:srgbClr val="FFFFFF"/>
              </a:solidFill>
              <a:effectLst/>
              <a:uLnTx/>
              <a:uFillTx/>
            </a:endParaRPr>
          </a:p>
        </p:txBody>
      </p:sp>
      <p:sp>
        <p:nvSpPr>
          <p:cNvPr id="521" name="TextBox 520"/>
          <p:cNvSpPr txBox="1"/>
          <p:nvPr/>
        </p:nvSpPr>
        <p:spPr>
          <a:xfrm>
            <a:off x="3684078" y="3688866"/>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Domain-2 Controller</a:t>
            </a:r>
            <a:endParaRPr kumimoji="0" lang="en-US" sz="1200" b="0" i="0" u="none" strike="noStrike" kern="0" cap="none" spc="0" normalizeH="0" baseline="0" noProof="0">
              <a:ln>
                <a:noFill/>
              </a:ln>
              <a:solidFill>
                <a:srgbClr val="FFFFFF"/>
              </a:solidFill>
              <a:effectLst/>
              <a:uLnTx/>
              <a:uFillTx/>
            </a:endParaRPr>
          </a:p>
        </p:txBody>
      </p:sp>
      <p:sp>
        <p:nvSpPr>
          <p:cNvPr id="522" name="TextBox 521"/>
          <p:cNvSpPr txBox="1"/>
          <p:nvPr/>
        </p:nvSpPr>
        <p:spPr>
          <a:xfrm>
            <a:off x="6122478" y="3702766"/>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Domain-3 Controller</a:t>
            </a:r>
            <a:endParaRPr kumimoji="0" lang="en-US" sz="1200" b="0" i="0" u="none" strike="noStrike" kern="0" cap="none" spc="0" normalizeH="0" baseline="0" noProof="0">
              <a:ln>
                <a:noFill/>
              </a:ln>
              <a:solidFill>
                <a:srgbClr val="FFFFFF"/>
              </a:solidFill>
              <a:effectLst/>
              <a:uLnTx/>
              <a:uFillTx/>
            </a:endParaRPr>
          </a:p>
        </p:txBody>
      </p:sp>
      <p:sp>
        <p:nvSpPr>
          <p:cNvPr id="523" name="TextBox 522"/>
          <p:cNvSpPr txBox="1"/>
          <p:nvPr/>
        </p:nvSpPr>
        <p:spPr>
          <a:xfrm>
            <a:off x="3462180" y="2358943"/>
            <a:ext cx="19284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Multi-Domain Controller</a:t>
            </a:r>
            <a:endParaRPr kumimoji="0" lang="en-US" sz="1200" b="0" i="0" u="none" strike="noStrike" kern="0" cap="none" spc="0" normalizeH="0" baseline="0" noProof="0">
              <a:ln>
                <a:noFill/>
              </a:ln>
              <a:solidFill>
                <a:srgbClr val="FFFFFF"/>
              </a:solidFill>
              <a:effectLst/>
              <a:uLnTx/>
              <a:uFillTx/>
            </a:endParaRPr>
          </a:p>
        </p:txBody>
      </p:sp>
      <p:sp>
        <p:nvSpPr>
          <p:cNvPr id="524" name="Oval 523"/>
          <p:cNvSpPr/>
          <p:nvPr/>
        </p:nvSpPr>
        <p:spPr>
          <a:xfrm>
            <a:off x="1352044"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5" name="Oval 524"/>
          <p:cNvSpPr/>
          <p:nvPr/>
        </p:nvSpPr>
        <p:spPr>
          <a:xfrm>
            <a:off x="1352044"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6" name="Oval 525"/>
          <p:cNvSpPr/>
          <p:nvPr/>
        </p:nvSpPr>
        <p:spPr>
          <a:xfrm>
            <a:off x="2315028"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7" name="Oval 526"/>
          <p:cNvSpPr/>
          <p:nvPr/>
        </p:nvSpPr>
        <p:spPr>
          <a:xfrm>
            <a:off x="2320962"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8" name="Rectangle 527"/>
          <p:cNvSpPr/>
          <p:nvPr/>
        </p:nvSpPr>
        <p:spPr>
          <a:xfrm>
            <a:off x="3904743" y="3141565"/>
            <a:ext cx="968918" cy="5612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Context-2</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29" name="Oval 528"/>
          <p:cNvSpPr/>
          <p:nvPr/>
        </p:nvSpPr>
        <p:spPr>
          <a:xfrm>
            <a:off x="3752343"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0" name="Oval 529"/>
          <p:cNvSpPr/>
          <p:nvPr/>
        </p:nvSpPr>
        <p:spPr>
          <a:xfrm>
            <a:off x="3752343"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1" name="Oval 530"/>
          <p:cNvSpPr/>
          <p:nvPr/>
        </p:nvSpPr>
        <p:spPr>
          <a:xfrm>
            <a:off x="4715327"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2" name="Oval 531"/>
          <p:cNvSpPr/>
          <p:nvPr/>
        </p:nvSpPr>
        <p:spPr>
          <a:xfrm>
            <a:off x="4721261"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3" name="Rectangle 532"/>
          <p:cNvSpPr/>
          <p:nvPr/>
        </p:nvSpPr>
        <p:spPr>
          <a:xfrm>
            <a:off x="6448268" y="3141565"/>
            <a:ext cx="968918" cy="5473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Context-3</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4" name="Oval 533"/>
          <p:cNvSpPr/>
          <p:nvPr/>
        </p:nvSpPr>
        <p:spPr>
          <a:xfrm>
            <a:off x="6295868"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5" name="Oval 534"/>
          <p:cNvSpPr/>
          <p:nvPr/>
        </p:nvSpPr>
        <p:spPr>
          <a:xfrm>
            <a:off x="6295868"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6" name="Oval 535"/>
          <p:cNvSpPr/>
          <p:nvPr/>
        </p:nvSpPr>
        <p:spPr>
          <a:xfrm>
            <a:off x="7258852"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7" name="Oval 536"/>
          <p:cNvSpPr/>
          <p:nvPr/>
        </p:nvSpPr>
        <p:spPr>
          <a:xfrm>
            <a:off x="7264786"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8" name="Oval 537"/>
          <p:cNvSpPr/>
          <p:nvPr/>
        </p:nvSpPr>
        <p:spPr>
          <a:xfrm>
            <a:off x="3104644"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9" name="Oval 538"/>
          <p:cNvSpPr/>
          <p:nvPr/>
        </p:nvSpPr>
        <p:spPr>
          <a:xfrm>
            <a:off x="4019044"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0" name="Oval 539"/>
          <p:cNvSpPr/>
          <p:nvPr/>
        </p:nvSpPr>
        <p:spPr>
          <a:xfrm>
            <a:off x="4475527"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1" name="Oval 540"/>
          <p:cNvSpPr/>
          <p:nvPr/>
        </p:nvSpPr>
        <p:spPr>
          <a:xfrm>
            <a:off x="5389927"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2" name="Oval 541"/>
          <p:cNvSpPr/>
          <p:nvPr/>
        </p:nvSpPr>
        <p:spPr>
          <a:xfrm>
            <a:off x="1610120" y="35848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3" name="Oval 542"/>
          <p:cNvSpPr/>
          <p:nvPr/>
        </p:nvSpPr>
        <p:spPr>
          <a:xfrm>
            <a:off x="2061948" y="35848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4" name="Oval 543"/>
          <p:cNvSpPr/>
          <p:nvPr/>
        </p:nvSpPr>
        <p:spPr>
          <a:xfrm>
            <a:off x="6533644" y="361266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5" name="Oval 544"/>
          <p:cNvSpPr/>
          <p:nvPr/>
        </p:nvSpPr>
        <p:spPr>
          <a:xfrm>
            <a:off x="7004340" y="361266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6" name="Oval 545"/>
          <p:cNvSpPr/>
          <p:nvPr/>
        </p:nvSpPr>
        <p:spPr>
          <a:xfrm>
            <a:off x="3104644" y="217874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7" name="Oval 546"/>
          <p:cNvSpPr/>
          <p:nvPr/>
        </p:nvSpPr>
        <p:spPr>
          <a:xfrm>
            <a:off x="4032414" y="217874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8" name="Oval 547"/>
          <p:cNvSpPr/>
          <p:nvPr/>
        </p:nvSpPr>
        <p:spPr>
          <a:xfrm>
            <a:off x="4476244" y="215827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9" name="Oval 548"/>
          <p:cNvSpPr/>
          <p:nvPr/>
        </p:nvSpPr>
        <p:spPr>
          <a:xfrm>
            <a:off x="5390644" y="215827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50" name="Straight Connector 549"/>
          <p:cNvCxnSpPr/>
          <p:nvPr/>
        </p:nvCxnSpPr>
        <p:spPr>
          <a:xfrm flipH="1">
            <a:off x="3257044" y="4376597"/>
            <a:ext cx="8537" cy="1112821"/>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51" name="Straight Connector 550"/>
          <p:cNvCxnSpPr/>
          <p:nvPr/>
        </p:nvCxnSpPr>
        <p:spPr>
          <a:xfrm>
            <a:off x="5700805" y="4404351"/>
            <a:ext cx="0" cy="108506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52" name="Straight Connector 551"/>
          <p:cNvCxnSpPr>
            <a:endCxn id="574" idx="3"/>
          </p:cNvCxnSpPr>
          <p:nvPr/>
        </p:nvCxnSpPr>
        <p:spPr>
          <a:xfrm flipH="1">
            <a:off x="1681136" y="5561065"/>
            <a:ext cx="826913"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53" name="Oval 552"/>
          <p:cNvSpPr/>
          <p:nvPr/>
        </p:nvSpPr>
        <p:spPr>
          <a:xfrm>
            <a:off x="1135230" y="4404351"/>
            <a:ext cx="1865627" cy="1026185"/>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54" name="Straight Connector 553"/>
          <p:cNvCxnSpPr>
            <a:stCxn id="606" idx="6"/>
            <a:endCxn id="602" idx="3"/>
          </p:cNvCxnSpPr>
          <p:nvPr/>
        </p:nvCxnSpPr>
        <p:spPr>
          <a:xfrm flipV="1">
            <a:off x="1620730" y="4726035"/>
            <a:ext cx="295400" cy="9621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55" name="Straight Connector 554"/>
          <p:cNvCxnSpPr>
            <a:stCxn id="601" idx="4"/>
            <a:endCxn id="613" idx="0"/>
          </p:cNvCxnSpPr>
          <p:nvPr/>
        </p:nvCxnSpPr>
        <p:spPr>
          <a:xfrm flipH="1">
            <a:off x="2074136" y="4884646"/>
            <a:ext cx="15099" cy="17457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56" name="Straight Connector 555"/>
          <p:cNvCxnSpPr>
            <a:stCxn id="620" idx="3"/>
            <a:endCxn id="612" idx="6"/>
          </p:cNvCxnSpPr>
          <p:nvPr/>
        </p:nvCxnSpPr>
        <p:spPr>
          <a:xfrm flipH="1">
            <a:off x="2251841" y="5093965"/>
            <a:ext cx="267367" cy="472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59" name="Straight Connector 558"/>
          <p:cNvCxnSpPr>
            <a:stCxn id="600" idx="5"/>
            <a:endCxn id="621" idx="2"/>
          </p:cNvCxnSpPr>
          <p:nvPr/>
        </p:nvCxnSpPr>
        <p:spPr>
          <a:xfrm>
            <a:off x="2303869" y="4726035"/>
            <a:ext cx="204179" cy="14893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60" name="Straight Connector 559"/>
          <p:cNvCxnSpPr>
            <a:stCxn id="568" idx="6"/>
            <a:endCxn id="607" idx="2"/>
          </p:cNvCxnSpPr>
          <p:nvPr/>
        </p:nvCxnSpPr>
        <p:spPr>
          <a:xfrm flipV="1">
            <a:off x="742444" y="5012251"/>
            <a:ext cx="493317" cy="9749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561" name="Straight Connector 560"/>
          <p:cNvCxnSpPr>
            <a:stCxn id="632" idx="0"/>
            <a:endCxn id="611" idx="4"/>
          </p:cNvCxnSpPr>
          <p:nvPr/>
        </p:nvCxnSpPr>
        <p:spPr>
          <a:xfrm flipH="1" flipV="1">
            <a:off x="2173656" y="5413218"/>
            <a:ext cx="95240" cy="277853"/>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564" name="Straight Connector 563"/>
          <p:cNvCxnSpPr>
            <a:stCxn id="614" idx="4"/>
            <a:endCxn id="629" idx="0"/>
          </p:cNvCxnSpPr>
          <p:nvPr/>
        </p:nvCxnSpPr>
        <p:spPr>
          <a:xfrm flipH="1">
            <a:off x="1869999" y="5413218"/>
            <a:ext cx="73073" cy="275925"/>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565" name="Straight Connector 564"/>
          <p:cNvCxnSpPr>
            <a:stCxn id="608" idx="2"/>
            <a:endCxn id="577" idx="6"/>
          </p:cNvCxnSpPr>
          <p:nvPr/>
        </p:nvCxnSpPr>
        <p:spPr>
          <a:xfrm flipH="1" flipV="1">
            <a:off x="742444" y="4673974"/>
            <a:ext cx="493316" cy="148275"/>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grpSp>
        <p:nvGrpSpPr>
          <p:cNvPr id="566" name="Group 412"/>
          <p:cNvGrpSpPr/>
          <p:nvPr/>
        </p:nvGrpSpPr>
        <p:grpSpPr>
          <a:xfrm>
            <a:off x="399544" y="4956018"/>
            <a:ext cx="342900" cy="276395"/>
            <a:chOff x="342900" y="3333750"/>
            <a:chExt cx="342900" cy="276395"/>
          </a:xfrm>
        </p:grpSpPr>
        <p:sp>
          <p:nvSpPr>
            <p:cNvPr id="567" name="Rectangle 566"/>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568" name="TextBox 567"/>
            <p:cNvSpPr txBox="1"/>
            <p:nvPr/>
          </p:nvSpPr>
          <p:spPr>
            <a:xfrm>
              <a:off x="615853" y="3450290"/>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569" name="Oval 568"/>
          <p:cNvSpPr/>
          <p:nvPr/>
        </p:nvSpPr>
        <p:spPr>
          <a:xfrm>
            <a:off x="1828772" y="548486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0" name="Oval 569"/>
          <p:cNvSpPr/>
          <p:nvPr/>
        </p:nvSpPr>
        <p:spPr>
          <a:xfrm>
            <a:off x="2173656" y="548486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71" name="Straight Connector 570"/>
          <p:cNvCxnSpPr/>
          <p:nvPr/>
        </p:nvCxnSpPr>
        <p:spPr>
          <a:xfrm>
            <a:off x="983841" y="4360765"/>
            <a:ext cx="0" cy="1077189"/>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72" name="TextBox 571"/>
          <p:cNvSpPr txBox="1"/>
          <p:nvPr/>
        </p:nvSpPr>
        <p:spPr>
          <a:xfrm>
            <a:off x="710888" y="543795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573" name="TextBox 572"/>
          <p:cNvSpPr txBox="1"/>
          <p:nvPr/>
        </p:nvSpPr>
        <p:spPr>
          <a:xfrm>
            <a:off x="2962757" y="544485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574" name="TextBox 573"/>
          <p:cNvSpPr txBox="1"/>
          <p:nvPr/>
        </p:nvSpPr>
        <p:spPr>
          <a:xfrm>
            <a:off x="1135230" y="5437954"/>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grpSp>
        <p:nvGrpSpPr>
          <p:cNvPr id="575" name="Group 411"/>
          <p:cNvGrpSpPr/>
          <p:nvPr/>
        </p:nvGrpSpPr>
        <p:grpSpPr>
          <a:xfrm>
            <a:off x="406088" y="4518758"/>
            <a:ext cx="336356" cy="284860"/>
            <a:chOff x="349444" y="2896490"/>
            <a:chExt cx="336356" cy="284860"/>
          </a:xfrm>
        </p:grpSpPr>
        <p:sp>
          <p:nvSpPr>
            <p:cNvPr id="576" name="Rectangle 575"/>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577" name="TextBox 576"/>
            <p:cNvSpPr txBox="1"/>
            <p:nvPr/>
          </p:nvSpPr>
          <p:spPr>
            <a:xfrm>
              <a:off x="615853" y="301463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578" name="TextBox 577"/>
          <p:cNvSpPr txBox="1"/>
          <p:nvPr/>
        </p:nvSpPr>
        <p:spPr>
          <a:xfrm>
            <a:off x="5369132" y="5519218"/>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cxnSp>
        <p:nvCxnSpPr>
          <p:cNvPr id="579" name="Straight Connector 578"/>
          <p:cNvCxnSpPr>
            <a:stCxn id="625" idx="6"/>
            <a:endCxn id="698" idx="2"/>
          </p:cNvCxnSpPr>
          <p:nvPr/>
        </p:nvCxnSpPr>
        <p:spPr>
          <a:xfrm flipV="1">
            <a:off x="4069048" y="4692930"/>
            <a:ext cx="758594" cy="796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0" name="Straight Connector 579"/>
          <p:cNvCxnSpPr>
            <a:stCxn id="624" idx="5"/>
            <a:endCxn id="693" idx="3"/>
          </p:cNvCxnSpPr>
          <p:nvPr/>
        </p:nvCxnSpPr>
        <p:spPr>
          <a:xfrm>
            <a:off x="4057889" y="4919888"/>
            <a:ext cx="224242" cy="18402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1" name="Straight Connector 580"/>
          <p:cNvCxnSpPr>
            <a:stCxn id="697" idx="3"/>
            <a:endCxn id="689" idx="6"/>
          </p:cNvCxnSpPr>
          <p:nvPr/>
        </p:nvCxnSpPr>
        <p:spPr>
          <a:xfrm flipH="1">
            <a:off x="4655942" y="4911922"/>
            <a:ext cx="182860" cy="1629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2" name="Straight Connector 581"/>
          <p:cNvCxnSpPr>
            <a:stCxn id="618" idx="5"/>
            <a:endCxn id="690" idx="2"/>
          </p:cNvCxnSpPr>
          <p:nvPr/>
        </p:nvCxnSpPr>
        <p:spPr>
          <a:xfrm>
            <a:off x="2881859" y="5093965"/>
            <a:ext cx="1389114" cy="17095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583" name="Straight Connector 582"/>
          <p:cNvCxnSpPr>
            <a:stCxn id="619" idx="6"/>
            <a:endCxn id="626" idx="2"/>
          </p:cNvCxnSpPr>
          <p:nvPr/>
        </p:nvCxnSpPr>
        <p:spPr>
          <a:xfrm flipV="1">
            <a:off x="2893018" y="4700896"/>
            <a:ext cx="791060" cy="174077"/>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84" name="Oval 583"/>
          <p:cNvSpPr/>
          <p:nvPr/>
        </p:nvSpPr>
        <p:spPr>
          <a:xfrm>
            <a:off x="3189381" y="470325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5" name="Oval 584"/>
          <p:cNvSpPr/>
          <p:nvPr/>
        </p:nvSpPr>
        <p:spPr>
          <a:xfrm>
            <a:off x="3189381" y="505653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6" name="TextBox 585"/>
          <p:cNvSpPr txBox="1"/>
          <p:nvPr/>
        </p:nvSpPr>
        <p:spPr>
          <a:xfrm>
            <a:off x="1699680" y="4380535"/>
            <a:ext cx="798292"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0000"/>
                </a:solidFill>
                <a:effectLst/>
                <a:uLnTx/>
                <a:uFillTx/>
              </a:rPr>
              <a:t>Domain-1</a:t>
            </a:r>
            <a:endParaRPr kumimoji="0" lang="en-US" sz="1000" b="1" i="0" u="none" strike="noStrike" kern="0" cap="none" spc="0" normalizeH="0" baseline="0" noProof="0" smtClean="0">
              <a:ln>
                <a:noFill/>
              </a:ln>
              <a:solidFill>
                <a:srgbClr val="000000"/>
              </a:solidFill>
              <a:effectLst/>
              <a:uLnTx/>
              <a:uFillTx/>
            </a:endParaRPr>
          </a:p>
        </p:txBody>
      </p:sp>
      <p:sp>
        <p:nvSpPr>
          <p:cNvPr id="587" name="Oval 586"/>
          <p:cNvSpPr/>
          <p:nvPr/>
        </p:nvSpPr>
        <p:spPr>
          <a:xfrm>
            <a:off x="913894" y="465685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8" name="Oval 587"/>
          <p:cNvSpPr/>
          <p:nvPr/>
        </p:nvSpPr>
        <p:spPr>
          <a:xfrm>
            <a:off x="894844" y="497446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89" name="Straight Connector 588"/>
          <p:cNvCxnSpPr>
            <a:stCxn id="605" idx="6"/>
            <a:endCxn id="615" idx="2"/>
          </p:cNvCxnSpPr>
          <p:nvPr/>
        </p:nvCxnSpPr>
        <p:spPr>
          <a:xfrm>
            <a:off x="1620730" y="5012251"/>
            <a:ext cx="246141" cy="12896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90" name="Straight Connector 589"/>
          <p:cNvCxnSpPr>
            <a:stCxn id="676" idx="6"/>
            <a:endCxn id="688" idx="6"/>
          </p:cNvCxnSpPr>
          <p:nvPr/>
        </p:nvCxnSpPr>
        <p:spPr>
          <a:xfrm flipH="1">
            <a:off x="4655942" y="5064975"/>
            <a:ext cx="1441628" cy="19994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591" name="Straight Connector 590"/>
          <p:cNvCxnSpPr>
            <a:stCxn id="696" idx="6"/>
            <a:endCxn id="677" idx="6"/>
          </p:cNvCxnSpPr>
          <p:nvPr/>
        </p:nvCxnSpPr>
        <p:spPr>
          <a:xfrm>
            <a:off x="5212612" y="4692930"/>
            <a:ext cx="884958" cy="18204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92" name="Oval 591"/>
          <p:cNvSpPr/>
          <p:nvPr/>
        </p:nvSpPr>
        <p:spPr>
          <a:xfrm>
            <a:off x="5619244" y="470089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3" name="Oval 592"/>
          <p:cNvSpPr/>
          <p:nvPr/>
        </p:nvSpPr>
        <p:spPr>
          <a:xfrm>
            <a:off x="5619244" y="504431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4" name="TextBox 593"/>
          <p:cNvSpPr txBox="1"/>
          <p:nvPr/>
        </p:nvSpPr>
        <p:spPr>
          <a:xfrm>
            <a:off x="4019044" y="4404351"/>
            <a:ext cx="808598"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0000"/>
                </a:solidFill>
                <a:effectLst/>
                <a:uLnTx/>
                <a:uFillTx/>
              </a:rPr>
              <a:t>Domain-2</a:t>
            </a:r>
            <a:endParaRPr kumimoji="0" lang="en-US" sz="1000" b="1" i="0" u="none" strike="noStrike" kern="0" cap="none" spc="0" normalizeH="0" baseline="0" noProof="0" smtClean="0">
              <a:ln>
                <a:noFill/>
              </a:ln>
              <a:solidFill>
                <a:srgbClr val="000000"/>
              </a:solidFill>
              <a:effectLst/>
              <a:uLnTx/>
              <a:uFillTx/>
            </a:endParaRPr>
          </a:p>
        </p:txBody>
      </p:sp>
      <p:sp>
        <p:nvSpPr>
          <p:cNvPr id="595" name="Left-Up Arrow 594"/>
          <p:cNvSpPr/>
          <p:nvPr/>
        </p:nvSpPr>
        <p:spPr>
          <a:xfrm>
            <a:off x="2649359" y="2860497"/>
            <a:ext cx="897404" cy="648167"/>
          </a:xfrm>
          <a:prstGeom prst="leftUpArrow">
            <a:avLst>
              <a:gd name="adj1" fmla="val 14585"/>
              <a:gd name="adj2" fmla="val 25000"/>
              <a:gd name="adj3" fmla="val 22061"/>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96" name="Up-Down Arrow 595"/>
          <p:cNvSpPr/>
          <p:nvPr/>
        </p:nvSpPr>
        <p:spPr>
          <a:xfrm>
            <a:off x="4323844" y="2860497"/>
            <a:ext cx="152400" cy="281068"/>
          </a:xfrm>
          <a:prstGeom prst="up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97" name="Left-Up Arrow 596"/>
          <p:cNvSpPr/>
          <p:nvPr/>
        </p:nvSpPr>
        <p:spPr>
          <a:xfrm flipH="1">
            <a:off x="5331440" y="2846621"/>
            <a:ext cx="897404" cy="648167"/>
          </a:xfrm>
          <a:prstGeom prst="leftUpArrow">
            <a:avLst>
              <a:gd name="adj1" fmla="val 14585"/>
              <a:gd name="adj2" fmla="val 25000"/>
              <a:gd name="adj3" fmla="val 22061"/>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598" name="Group 334"/>
          <p:cNvGrpSpPr/>
          <p:nvPr/>
        </p:nvGrpSpPr>
        <p:grpSpPr>
          <a:xfrm>
            <a:off x="1904971" y="4582747"/>
            <a:ext cx="410057" cy="301899"/>
            <a:chOff x="3133300" y="4239953"/>
            <a:chExt cx="410057" cy="301899"/>
          </a:xfrm>
        </p:grpSpPr>
        <p:sp>
          <p:nvSpPr>
            <p:cNvPr id="599" name="Rectangle 598"/>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00" name="TextBox 599"/>
            <p:cNvSpPr txBox="1"/>
            <p:nvPr/>
          </p:nvSpPr>
          <p:spPr>
            <a:xfrm>
              <a:off x="3467157"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1" name="TextBox 600"/>
            <p:cNvSpPr txBox="1"/>
            <p:nvPr/>
          </p:nvSpPr>
          <p:spPr>
            <a:xfrm>
              <a:off x="3279464" y="44598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2" name="TextBox 601"/>
            <p:cNvSpPr txBox="1"/>
            <p:nvPr/>
          </p:nvSpPr>
          <p:spPr>
            <a:xfrm>
              <a:off x="3133300"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03" name="Group 362"/>
          <p:cNvGrpSpPr/>
          <p:nvPr/>
        </p:nvGrpSpPr>
        <p:grpSpPr>
          <a:xfrm>
            <a:off x="1235760" y="4781250"/>
            <a:ext cx="384970" cy="271999"/>
            <a:chOff x="3848099" y="4314453"/>
            <a:chExt cx="384970" cy="271999"/>
          </a:xfrm>
        </p:grpSpPr>
        <p:sp>
          <p:nvSpPr>
            <p:cNvPr id="604" name="Rectangle 603"/>
            <p:cNvSpPr/>
            <p:nvPr/>
          </p:nvSpPr>
          <p:spPr>
            <a:xfrm>
              <a:off x="3886200" y="4314454"/>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05" name="TextBox 604"/>
            <p:cNvSpPr txBox="1"/>
            <p:nvPr/>
          </p:nvSpPr>
          <p:spPr>
            <a:xfrm>
              <a:off x="4156869" y="45044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6" name="TextBox 605"/>
            <p:cNvSpPr txBox="1"/>
            <p:nvPr/>
          </p:nvSpPr>
          <p:spPr>
            <a:xfrm>
              <a:off x="4156869" y="4314453"/>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7" name="TextBox 606"/>
            <p:cNvSpPr txBox="1"/>
            <p:nvPr/>
          </p:nvSpPr>
          <p:spPr>
            <a:xfrm>
              <a:off x="3848100" y="4504455"/>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8" name="TextBox 607"/>
            <p:cNvSpPr txBox="1"/>
            <p:nvPr/>
          </p:nvSpPr>
          <p:spPr>
            <a:xfrm>
              <a:off x="3848099" y="4314453"/>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09" name="Group 374"/>
          <p:cNvGrpSpPr/>
          <p:nvPr/>
        </p:nvGrpSpPr>
        <p:grpSpPr>
          <a:xfrm>
            <a:off x="1866871" y="5059223"/>
            <a:ext cx="384970" cy="353995"/>
            <a:chOff x="3923129" y="4198954"/>
            <a:chExt cx="384970" cy="353995"/>
          </a:xfrm>
        </p:grpSpPr>
        <p:sp>
          <p:nvSpPr>
            <p:cNvPr id="610" name="Rectangle 609"/>
            <p:cNvSpPr/>
            <p:nvPr/>
          </p:nvSpPr>
          <p:spPr>
            <a:xfrm>
              <a:off x="396123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11" name="TextBox 610"/>
            <p:cNvSpPr txBox="1"/>
            <p:nvPr/>
          </p:nvSpPr>
          <p:spPr>
            <a:xfrm>
              <a:off x="4191814"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2" name="TextBox 611"/>
            <p:cNvSpPr txBox="1"/>
            <p:nvPr/>
          </p:nvSpPr>
          <p:spPr>
            <a:xfrm>
              <a:off x="423189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3" name="TextBox 612"/>
            <p:cNvSpPr txBox="1"/>
            <p:nvPr/>
          </p:nvSpPr>
          <p:spPr>
            <a:xfrm>
              <a:off x="4092294" y="4198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4" name="TextBox 613"/>
            <p:cNvSpPr txBox="1"/>
            <p:nvPr/>
          </p:nvSpPr>
          <p:spPr>
            <a:xfrm>
              <a:off x="3961230"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5" name="TextBox 614"/>
            <p:cNvSpPr txBox="1"/>
            <p:nvPr/>
          </p:nvSpPr>
          <p:spPr>
            <a:xfrm>
              <a:off x="392312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16" name="Group 389"/>
          <p:cNvGrpSpPr/>
          <p:nvPr/>
        </p:nvGrpSpPr>
        <p:grpSpPr>
          <a:xfrm>
            <a:off x="2508048" y="4833974"/>
            <a:ext cx="384970" cy="271999"/>
            <a:chOff x="3897690" y="4321949"/>
            <a:chExt cx="384970" cy="271999"/>
          </a:xfrm>
        </p:grpSpPr>
        <p:sp>
          <p:nvSpPr>
            <p:cNvPr id="617" name="Rectangle 616"/>
            <p:cNvSpPr/>
            <p:nvPr/>
          </p:nvSpPr>
          <p:spPr>
            <a:xfrm>
              <a:off x="3935791" y="4321950"/>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18" name="TextBox 617"/>
            <p:cNvSpPr txBox="1"/>
            <p:nvPr/>
          </p:nvSpPr>
          <p:spPr>
            <a:xfrm>
              <a:off x="4206460" y="4511951"/>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9" name="TextBox 618"/>
            <p:cNvSpPr txBox="1"/>
            <p:nvPr/>
          </p:nvSpPr>
          <p:spPr>
            <a:xfrm>
              <a:off x="4206460" y="4321949"/>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0" name="TextBox 619"/>
            <p:cNvSpPr txBox="1"/>
            <p:nvPr/>
          </p:nvSpPr>
          <p:spPr>
            <a:xfrm>
              <a:off x="3897691" y="4511951"/>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1" name="TextBox 620"/>
            <p:cNvSpPr txBox="1"/>
            <p:nvPr/>
          </p:nvSpPr>
          <p:spPr>
            <a:xfrm>
              <a:off x="3897690" y="4321949"/>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22" name="Group 396"/>
          <p:cNvGrpSpPr/>
          <p:nvPr/>
        </p:nvGrpSpPr>
        <p:grpSpPr>
          <a:xfrm>
            <a:off x="3684078" y="4659897"/>
            <a:ext cx="384970" cy="271999"/>
            <a:chOff x="3143249" y="4239952"/>
            <a:chExt cx="384970" cy="271999"/>
          </a:xfrm>
        </p:grpSpPr>
        <p:sp>
          <p:nvSpPr>
            <p:cNvPr id="623" name="Rectangle 622"/>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D2-1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24" name="TextBox 623"/>
            <p:cNvSpPr txBox="1"/>
            <p:nvPr/>
          </p:nvSpPr>
          <p:spPr>
            <a:xfrm>
              <a:off x="3452019"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5" name="TextBox 624"/>
            <p:cNvSpPr txBox="1"/>
            <p:nvPr/>
          </p:nvSpPr>
          <p:spPr>
            <a:xfrm>
              <a:off x="345201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6" name="TextBox 625"/>
            <p:cNvSpPr txBox="1"/>
            <p:nvPr/>
          </p:nvSpPr>
          <p:spPr>
            <a:xfrm>
              <a:off x="314324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27" name="Group 413"/>
          <p:cNvGrpSpPr/>
          <p:nvPr/>
        </p:nvGrpSpPr>
        <p:grpSpPr>
          <a:xfrm>
            <a:off x="1699680" y="5689143"/>
            <a:ext cx="304800" cy="315507"/>
            <a:chOff x="349444" y="2865843"/>
            <a:chExt cx="304800" cy="315507"/>
          </a:xfrm>
        </p:grpSpPr>
        <p:sp>
          <p:nvSpPr>
            <p:cNvPr id="628" name="Rectangle 627"/>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29" name="TextBox 628"/>
            <p:cNvSpPr txBox="1"/>
            <p:nvPr/>
          </p:nvSpPr>
          <p:spPr>
            <a:xfrm>
              <a:off x="484789" y="286584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30" name="Group 417"/>
          <p:cNvGrpSpPr/>
          <p:nvPr/>
        </p:nvGrpSpPr>
        <p:grpSpPr>
          <a:xfrm>
            <a:off x="2112236" y="5691071"/>
            <a:ext cx="304800" cy="313579"/>
            <a:chOff x="342900" y="3296566"/>
            <a:chExt cx="304800" cy="313579"/>
          </a:xfrm>
        </p:grpSpPr>
        <p:sp>
          <p:nvSpPr>
            <p:cNvPr id="631" name="Rectangle 630"/>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32" name="TextBox 631"/>
            <p:cNvSpPr txBox="1"/>
            <p:nvPr/>
          </p:nvSpPr>
          <p:spPr>
            <a:xfrm>
              <a:off x="464586" y="3296566"/>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cxnSp>
        <p:nvCxnSpPr>
          <p:cNvPr id="633" name="Straight Connector 632"/>
          <p:cNvCxnSpPr/>
          <p:nvPr/>
        </p:nvCxnSpPr>
        <p:spPr>
          <a:xfrm>
            <a:off x="6482539" y="5584061"/>
            <a:ext cx="887319"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34" name="Oval 633"/>
          <p:cNvSpPr/>
          <p:nvPr/>
        </p:nvSpPr>
        <p:spPr>
          <a:xfrm flipH="1">
            <a:off x="5989731" y="4404351"/>
            <a:ext cx="1865627" cy="1026185"/>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635" name="Straight Connector 634"/>
          <p:cNvCxnSpPr>
            <a:stCxn id="664" idx="6"/>
            <a:endCxn id="660" idx="3"/>
          </p:cNvCxnSpPr>
          <p:nvPr/>
        </p:nvCxnSpPr>
        <p:spPr>
          <a:xfrm flipH="1" flipV="1">
            <a:off x="7074458" y="4726035"/>
            <a:ext cx="295400" cy="9621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6" name="Straight Connector 635"/>
          <p:cNvCxnSpPr>
            <a:stCxn id="659" idx="4"/>
            <a:endCxn id="671" idx="0"/>
          </p:cNvCxnSpPr>
          <p:nvPr/>
        </p:nvCxnSpPr>
        <p:spPr>
          <a:xfrm>
            <a:off x="6901353" y="4884646"/>
            <a:ext cx="15099" cy="17457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7" name="Straight Connector 636"/>
          <p:cNvCxnSpPr>
            <a:stCxn id="678" idx="3"/>
            <a:endCxn id="670" idx="6"/>
          </p:cNvCxnSpPr>
          <p:nvPr/>
        </p:nvCxnSpPr>
        <p:spPr>
          <a:xfrm>
            <a:off x="6471380" y="5093965"/>
            <a:ext cx="267367" cy="472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8" name="Straight Connector 637"/>
          <p:cNvCxnSpPr>
            <a:stCxn id="658" idx="5"/>
            <a:endCxn id="679" idx="2"/>
          </p:cNvCxnSpPr>
          <p:nvPr/>
        </p:nvCxnSpPr>
        <p:spPr>
          <a:xfrm flipH="1">
            <a:off x="6482540" y="4726035"/>
            <a:ext cx="204179" cy="14893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9" name="Straight Connector 638"/>
          <p:cNvCxnSpPr>
            <a:stCxn id="645" idx="6"/>
            <a:endCxn id="665" idx="2"/>
          </p:cNvCxnSpPr>
          <p:nvPr/>
        </p:nvCxnSpPr>
        <p:spPr>
          <a:xfrm flipH="1" flipV="1">
            <a:off x="7754827" y="5012251"/>
            <a:ext cx="493317" cy="120487"/>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640" name="Straight Connector 639"/>
          <p:cNvCxnSpPr>
            <a:stCxn id="685" idx="0"/>
            <a:endCxn id="669" idx="4"/>
          </p:cNvCxnSpPr>
          <p:nvPr/>
        </p:nvCxnSpPr>
        <p:spPr>
          <a:xfrm flipV="1">
            <a:off x="6721692" y="5413218"/>
            <a:ext cx="95240" cy="300849"/>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641" name="Straight Connector 640"/>
          <p:cNvCxnSpPr>
            <a:stCxn id="672" idx="4"/>
            <a:endCxn id="682" idx="0"/>
          </p:cNvCxnSpPr>
          <p:nvPr/>
        </p:nvCxnSpPr>
        <p:spPr>
          <a:xfrm>
            <a:off x="7047516" y="5413218"/>
            <a:ext cx="73073" cy="29892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642" name="Straight Connector 641"/>
          <p:cNvCxnSpPr>
            <a:stCxn id="666" idx="2"/>
            <a:endCxn id="652" idx="6"/>
          </p:cNvCxnSpPr>
          <p:nvPr/>
        </p:nvCxnSpPr>
        <p:spPr>
          <a:xfrm flipV="1">
            <a:off x="7754828" y="4696970"/>
            <a:ext cx="493316" cy="125279"/>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grpSp>
        <p:nvGrpSpPr>
          <p:cNvPr id="643" name="Group 432"/>
          <p:cNvGrpSpPr/>
          <p:nvPr/>
        </p:nvGrpSpPr>
        <p:grpSpPr>
          <a:xfrm flipH="1">
            <a:off x="8248144" y="4979014"/>
            <a:ext cx="342900" cy="276395"/>
            <a:chOff x="342900" y="3333750"/>
            <a:chExt cx="342900" cy="276395"/>
          </a:xfrm>
        </p:grpSpPr>
        <p:sp>
          <p:nvSpPr>
            <p:cNvPr id="644" name="Rectangle 643"/>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45" name="TextBox 644"/>
            <p:cNvSpPr txBox="1"/>
            <p:nvPr/>
          </p:nvSpPr>
          <p:spPr>
            <a:xfrm>
              <a:off x="615853" y="3450290"/>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646" name="Oval 645"/>
          <p:cNvSpPr/>
          <p:nvPr/>
        </p:nvSpPr>
        <p:spPr>
          <a:xfrm flipH="1">
            <a:off x="7009416" y="550786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47" name="Oval 646"/>
          <p:cNvSpPr/>
          <p:nvPr/>
        </p:nvSpPr>
        <p:spPr>
          <a:xfrm flipH="1">
            <a:off x="6664532" y="550786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48" name="Straight Connector 647"/>
          <p:cNvCxnSpPr/>
          <p:nvPr/>
        </p:nvCxnSpPr>
        <p:spPr>
          <a:xfrm>
            <a:off x="8006747" y="4391489"/>
            <a:ext cx="0" cy="1028488"/>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49" name="TextBox 648"/>
          <p:cNvSpPr txBox="1"/>
          <p:nvPr/>
        </p:nvSpPr>
        <p:spPr>
          <a:xfrm flipH="1">
            <a:off x="7208921" y="5467846"/>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grpSp>
        <p:nvGrpSpPr>
          <p:cNvPr id="650" name="Group 440"/>
          <p:cNvGrpSpPr/>
          <p:nvPr/>
        </p:nvGrpSpPr>
        <p:grpSpPr>
          <a:xfrm flipH="1">
            <a:off x="8248144" y="4541754"/>
            <a:ext cx="336356" cy="284860"/>
            <a:chOff x="349444" y="2896490"/>
            <a:chExt cx="336356" cy="284860"/>
          </a:xfrm>
        </p:grpSpPr>
        <p:sp>
          <p:nvSpPr>
            <p:cNvPr id="651" name="Rectangle 650"/>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52" name="TextBox 651"/>
            <p:cNvSpPr txBox="1"/>
            <p:nvPr/>
          </p:nvSpPr>
          <p:spPr>
            <a:xfrm>
              <a:off x="615853" y="301463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653" name="Oval 652"/>
          <p:cNvSpPr/>
          <p:nvPr/>
        </p:nvSpPr>
        <p:spPr>
          <a:xfrm flipH="1">
            <a:off x="7930547" y="466603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54" name="Oval 653"/>
          <p:cNvSpPr/>
          <p:nvPr/>
        </p:nvSpPr>
        <p:spPr>
          <a:xfrm flipH="1">
            <a:off x="7943344" y="499745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55" name="Straight Connector 654"/>
          <p:cNvCxnSpPr>
            <a:stCxn id="663" idx="6"/>
            <a:endCxn id="673" idx="2"/>
          </p:cNvCxnSpPr>
          <p:nvPr/>
        </p:nvCxnSpPr>
        <p:spPr>
          <a:xfrm flipH="1">
            <a:off x="7123717" y="5012251"/>
            <a:ext cx="246141" cy="12896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656" name="Group 446"/>
          <p:cNvGrpSpPr/>
          <p:nvPr/>
        </p:nvGrpSpPr>
        <p:grpSpPr>
          <a:xfrm flipH="1">
            <a:off x="6675560" y="4582747"/>
            <a:ext cx="410057" cy="301899"/>
            <a:chOff x="3133300" y="4239953"/>
            <a:chExt cx="410057" cy="301899"/>
          </a:xfrm>
        </p:grpSpPr>
        <p:sp>
          <p:nvSpPr>
            <p:cNvPr id="657" name="Rectangle 656"/>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58" name="TextBox 657"/>
            <p:cNvSpPr txBox="1"/>
            <p:nvPr/>
          </p:nvSpPr>
          <p:spPr>
            <a:xfrm>
              <a:off x="3467157"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59" name="TextBox 658"/>
            <p:cNvSpPr txBox="1"/>
            <p:nvPr/>
          </p:nvSpPr>
          <p:spPr>
            <a:xfrm>
              <a:off x="3279464" y="44598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0" name="TextBox 659"/>
            <p:cNvSpPr txBox="1"/>
            <p:nvPr/>
          </p:nvSpPr>
          <p:spPr>
            <a:xfrm>
              <a:off x="3133300"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61" name="Group 451"/>
          <p:cNvGrpSpPr/>
          <p:nvPr/>
        </p:nvGrpSpPr>
        <p:grpSpPr>
          <a:xfrm flipH="1">
            <a:off x="7369858" y="4781250"/>
            <a:ext cx="384970" cy="271999"/>
            <a:chOff x="3848099" y="4314453"/>
            <a:chExt cx="384970" cy="271999"/>
          </a:xfrm>
        </p:grpSpPr>
        <p:sp>
          <p:nvSpPr>
            <p:cNvPr id="662" name="Rectangle 661"/>
            <p:cNvSpPr/>
            <p:nvPr/>
          </p:nvSpPr>
          <p:spPr>
            <a:xfrm>
              <a:off x="3886200" y="4314454"/>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63" name="TextBox 662"/>
            <p:cNvSpPr txBox="1"/>
            <p:nvPr/>
          </p:nvSpPr>
          <p:spPr>
            <a:xfrm>
              <a:off x="4156869" y="45044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4" name="TextBox 663"/>
            <p:cNvSpPr txBox="1"/>
            <p:nvPr/>
          </p:nvSpPr>
          <p:spPr>
            <a:xfrm>
              <a:off x="4156869" y="4314453"/>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5" name="TextBox 664"/>
            <p:cNvSpPr txBox="1"/>
            <p:nvPr/>
          </p:nvSpPr>
          <p:spPr>
            <a:xfrm>
              <a:off x="3848100" y="4504455"/>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6" name="TextBox 665"/>
            <p:cNvSpPr txBox="1"/>
            <p:nvPr/>
          </p:nvSpPr>
          <p:spPr>
            <a:xfrm>
              <a:off x="3848099" y="4314453"/>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67" name="Group 457"/>
          <p:cNvGrpSpPr/>
          <p:nvPr/>
        </p:nvGrpSpPr>
        <p:grpSpPr>
          <a:xfrm flipH="1">
            <a:off x="6738747" y="5059223"/>
            <a:ext cx="384970" cy="353995"/>
            <a:chOff x="3923129" y="4198954"/>
            <a:chExt cx="384970" cy="353995"/>
          </a:xfrm>
        </p:grpSpPr>
        <p:sp>
          <p:nvSpPr>
            <p:cNvPr id="668" name="Rectangle 667"/>
            <p:cNvSpPr/>
            <p:nvPr/>
          </p:nvSpPr>
          <p:spPr>
            <a:xfrm>
              <a:off x="396123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69" name="TextBox 668"/>
            <p:cNvSpPr txBox="1"/>
            <p:nvPr/>
          </p:nvSpPr>
          <p:spPr>
            <a:xfrm>
              <a:off x="4191814"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0" name="TextBox 669"/>
            <p:cNvSpPr txBox="1"/>
            <p:nvPr/>
          </p:nvSpPr>
          <p:spPr>
            <a:xfrm>
              <a:off x="423189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1" name="TextBox 670"/>
            <p:cNvSpPr txBox="1"/>
            <p:nvPr/>
          </p:nvSpPr>
          <p:spPr>
            <a:xfrm>
              <a:off x="4092294" y="4198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2" name="TextBox 671"/>
            <p:cNvSpPr txBox="1"/>
            <p:nvPr/>
          </p:nvSpPr>
          <p:spPr>
            <a:xfrm>
              <a:off x="3961230"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3" name="TextBox 672"/>
            <p:cNvSpPr txBox="1"/>
            <p:nvPr/>
          </p:nvSpPr>
          <p:spPr>
            <a:xfrm>
              <a:off x="392312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74" name="Group 464"/>
          <p:cNvGrpSpPr/>
          <p:nvPr/>
        </p:nvGrpSpPr>
        <p:grpSpPr>
          <a:xfrm flipH="1">
            <a:off x="6097570" y="4833974"/>
            <a:ext cx="384970" cy="271999"/>
            <a:chOff x="3897690" y="4321949"/>
            <a:chExt cx="384970" cy="271999"/>
          </a:xfrm>
        </p:grpSpPr>
        <p:sp>
          <p:nvSpPr>
            <p:cNvPr id="675" name="Rectangle 674"/>
            <p:cNvSpPr/>
            <p:nvPr/>
          </p:nvSpPr>
          <p:spPr>
            <a:xfrm>
              <a:off x="3935791" y="4321950"/>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76" name="TextBox 675"/>
            <p:cNvSpPr txBox="1"/>
            <p:nvPr/>
          </p:nvSpPr>
          <p:spPr>
            <a:xfrm>
              <a:off x="4206460" y="4511951"/>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7" name="TextBox 676"/>
            <p:cNvSpPr txBox="1"/>
            <p:nvPr/>
          </p:nvSpPr>
          <p:spPr>
            <a:xfrm>
              <a:off x="4206460" y="4321949"/>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8" name="TextBox 677"/>
            <p:cNvSpPr txBox="1"/>
            <p:nvPr/>
          </p:nvSpPr>
          <p:spPr>
            <a:xfrm>
              <a:off x="3897691" y="4511951"/>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9" name="TextBox 678"/>
            <p:cNvSpPr txBox="1"/>
            <p:nvPr/>
          </p:nvSpPr>
          <p:spPr>
            <a:xfrm>
              <a:off x="3897690" y="4321949"/>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80" name="Group 470"/>
          <p:cNvGrpSpPr/>
          <p:nvPr/>
        </p:nvGrpSpPr>
        <p:grpSpPr>
          <a:xfrm flipH="1">
            <a:off x="6986108" y="5712139"/>
            <a:ext cx="304800" cy="315507"/>
            <a:chOff x="349444" y="2865843"/>
            <a:chExt cx="304800" cy="315507"/>
          </a:xfrm>
        </p:grpSpPr>
        <p:sp>
          <p:nvSpPr>
            <p:cNvPr id="681" name="Rectangle 680"/>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82" name="TextBox 681"/>
            <p:cNvSpPr txBox="1"/>
            <p:nvPr/>
          </p:nvSpPr>
          <p:spPr>
            <a:xfrm>
              <a:off x="484789" y="286584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83" name="Group 473"/>
          <p:cNvGrpSpPr/>
          <p:nvPr/>
        </p:nvGrpSpPr>
        <p:grpSpPr>
          <a:xfrm flipH="1">
            <a:off x="6573552" y="5714067"/>
            <a:ext cx="304800" cy="313579"/>
            <a:chOff x="342900" y="3296566"/>
            <a:chExt cx="304800" cy="313579"/>
          </a:xfrm>
        </p:grpSpPr>
        <p:sp>
          <p:nvSpPr>
            <p:cNvPr id="684" name="Rectangle 683"/>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85" name="TextBox 684"/>
            <p:cNvSpPr txBox="1"/>
            <p:nvPr/>
          </p:nvSpPr>
          <p:spPr>
            <a:xfrm>
              <a:off x="464586" y="3296566"/>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86" name="Group 482"/>
          <p:cNvGrpSpPr/>
          <p:nvPr/>
        </p:nvGrpSpPr>
        <p:grpSpPr>
          <a:xfrm>
            <a:off x="4270972" y="5033922"/>
            <a:ext cx="384970" cy="271999"/>
            <a:chOff x="3143249" y="4239952"/>
            <a:chExt cx="384970" cy="271999"/>
          </a:xfrm>
        </p:grpSpPr>
        <p:sp>
          <p:nvSpPr>
            <p:cNvPr id="687" name="Rectangle 686"/>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D2-2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88" name="TextBox 687"/>
            <p:cNvSpPr txBox="1"/>
            <p:nvPr/>
          </p:nvSpPr>
          <p:spPr>
            <a:xfrm>
              <a:off x="3452019"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9" name="TextBox 688"/>
            <p:cNvSpPr txBox="1"/>
            <p:nvPr/>
          </p:nvSpPr>
          <p:spPr>
            <a:xfrm>
              <a:off x="345201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0" name="TextBox 689"/>
            <p:cNvSpPr txBox="1"/>
            <p:nvPr/>
          </p:nvSpPr>
          <p:spPr>
            <a:xfrm>
              <a:off x="3143250"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3" name="TextBox 692"/>
            <p:cNvSpPr txBox="1"/>
            <p:nvPr/>
          </p:nvSpPr>
          <p:spPr>
            <a:xfrm>
              <a:off x="314324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94" name="Group 492"/>
          <p:cNvGrpSpPr/>
          <p:nvPr/>
        </p:nvGrpSpPr>
        <p:grpSpPr>
          <a:xfrm>
            <a:off x="4827642" y="4651931"/>
            <a:ext cx="384970" cy="271999"/>
            <a:chOff x="3143249" y="4239952"/>
            <a:chExt cx="384970" cy="271999"/>
          </a:xfrm>
        </p:grpSpPr>
        <p:sp>
          <p:nvSpPr>
            <p:cNvPr id="695" name="Rectangle 694"/>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D2-3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96" name="TextBox 695"/>
            <p:cNvSpPr txBox="1"/>
            <p:nvPr/>
          </p:nvSpPr>
          <p:spPr>
            <a:xfrm>
              <a:off x="345201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7" name="TextBox 696"/>
            <p:cNvSpPr txBox="1"/>
            <p:nvPr/>
          </p:nvSpPr>
          <p:spPr>
            <a:xfrm>
              <a:off x="3143250"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8" name="TextBox 697"/>
            <p:cNvSpPr txBox="1"/>
            <p:nvPr/>
          </p:nvSpPr>
          <p:spPr>
            <a:xfrm>
              <a:off x="314324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699" name="Rounded Rectangle 698"/>
          <p:cNvSpPr/>
          <p:nvPr/>
        </p:nvSpPr>
        <p:spPr>
          <a:xfrm>
            <a:off x="1144956" y="3979765"/>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sp>
        <p:nvSpPr>
          <p:cNvPr id="700" name="Rounded Rectangle 699"/>
          <p:cNvSpPr/>
          <p:nvPr/>
        </p:nvSpPr>
        <p:spPr>
          <a:xfrm>
            <a:off x="3561844" y="3979765"/>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sp>
        <p:nvSpPr>
          <p:cNvPr id="701" name="Rounded Rectangle 700"/>
          <p:cNvSpPr/>
          <p:nvPr/>
        </p:nvSpPr>
        <p:spPr>
          <a:xfrm>
            <a:off x="6050908" y="3979765"/>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sp>
        <p:nvSpPr>
          <p:cNvPr id="702" name="TextBox 701"/>
          <p:cNvSpPr txBox="1"/>
          <p:nvPr/>
        </p:nvSpPr>
        <p:spPr>
          <a:xfrm>
            <a:off x="6521179" y="4380535"/>
            <a:ext cx="787961"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0000"/>
                </a:solidFill>
                <a:effectLst/>
                <a:uLnTx/>
                <a:uFillTx/>
              </a:rPr>
              <a:t>Domain-3</a:t>
            </a:r>
            <a:endParaRPr kumimoji="0" lang="en-US" sz="1000" b="1" i="0" u="none" strike="noStrike" kern="0" cap="none" spc="0" normalizeH="0" baseline="0" noProof="0" smtClean="0">
              <a:ln>
                <a:noFill/>
              </a:ln>
              <a:solidFill>
                <a:srgbClr val="000000"/>
              </a:solidFill>
              <a:effectLst/>
              <a:uLnTx/>
              <a:uFillTx/>
            </a:endParaRPr>
          </a:p>
        </p:txBody>
      </p:sp>
      <p:sp>
        <p:nvSpPr>
          <p:cNvPr id="703" name="TextBox 702"/>
          <p:cNvSpPr txBox="1"/>
          <p:nvPr/>
        </p:nvSpPr>
        <p:spPr>
          <a:xfrm flipH="1">
            <a:off x="7740338" y="5476625"/>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704" name="Rounded Rectangle 703"/>
          <p:cNvSpPr/>
          <p:nvPr/>
        </p:nvSpPr>
        <p:spPr>
          <a:xfrm>
            <a:off x="3507156" y="2595398"/>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grpSp>
        <p:nvGrpSpPr>
          <p:cNvPr id="705" name="Group 163"/>
          <p:cNvGrpSpPr/>
          <p:nvPr/>
        </p:nvGrpSpPr>
        <p:grpSpPr>
          <a:xfrm>
            <a:off x="6146122" y="1090441"/>
            <a:ext cx="2435472" cy="586346"/>
            <a:chOff x="665675" y="5514195"/>
            <a:chExt cx="2177235" cy="586344"/>
          </a:xfrm>
        </p:grpSpPr>
        <p:sp>
          <p:nvSpPr>
            <p:cNvPr id="706" name="Oval 705"/>
            <p:cNvSpPr/>
            <p:nvPr/>
          </p:nvSpPr>
          <p:spPr>
            <a:xfrm>
              <a:off x="665675" y="5712202"/>
              <a:ext cx="152400" cy="15239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707" name="TextBox 706"/>
            <p:cNvSpPr txBox="1"/>
            <p:nvPr/>
          </p:nvSpPr>
          <p:spPr>
            <a:xfrm>
              <a:off x="817338" y="5694500"/>
              <a:ext cx="2025572" cy="246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(Network Internal)</a:t>
              </a:r>
              <a:endParaRPr kumimoji="0" lang="en-US" sz="1000" b="0" i="0" u="none" strike="noStrike" kern="0" cap="none" spc="0" normalizeH="0" baseline="0" noProof="0" smtClean="0">
                <a:ln>
                  <a:noFill/>
                </a:ln>
                <a:solidFill>
                  <a:srgbClr val="000000"/>
                </a:solidFill>
                <a:effectLst/>
                <a:uLnTx/>
                <a:uFillTx/>
              </a:endParaRPr>
            </a:p>
          </p:txBody>
        </p:sp>
        <p:sp>
          <p:nvSpPr>
            <p:cNvPr id="708" name="Oval 707"/>
            <p:cNvSpPr/>
            <p:nvPr/>
          </p:nvSpPr>
          <p:spPr>
            <a:xfrm>
              <a:off x="665675" y="587803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Verdana"/>
                  <a:cs typeface="+mn-cs"/>
                </a:rPr>
                <a:t>1</a:t>
              </a: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709" name="TextBox 708"/>
            <p:cNvSpPr txBox="1"/>
            <p:nvPr/>
          </p:nvSpPr>
          <p:spPr>
            <a:xfrm>
              <a:off x="827584" y="5854319"/>
              <a:ext cx="1388943" cy="246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EndPoint</a:t>
              </a:r>
              <a:endParaRPr kumimoji="0" lang="en-US" sz="1000" b="0" i="0" u="none" strike="noStrike" kern="0" cap="none" spc="0" normalizeH="0" baseline="0" noProof="0" smtClean="0">
                <a:ln>
                  <a:noFill/>
                </a:ln>
                <a:solidFill>
                  <a:srgbClr val="000000"/>
                </a:solidFill>
                <a:effectLst/>
                <a:uLnTx/>
                <a:uFillTx/>
              </a:endParaRPr>
            </a:p>
          </p:txBody>
        </p:sp>
        <p:sp>
          <p:nvSpPr>
            <p:cNvPr id="710" name="Oval 709"/>
            <p:cNvSpPr/>
            <p:nvPr/>
          </p:nvSpPr>
          <p:spPr>
            <a:xfrm>
              <a:off x="665675" y="554210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711" name="TextBox 710"/>
            <p:cNvSpPr txBox="1"/>
            <p:nvPr/>
          </p:nvSpPr>
          <p:spPr>
            <a:xfrm>
              <a:off x="827584" y="5514195"/>
              <a:ext cx="1875487" cy="246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(Network Edge)</a:t>
              </a:r>
              <a:endParaRPr kumimoji="0" lang="en-US" sz="1000" b="0" i="0" u="none" strike="noStrike" kern="0" cap="none" spc="0" normalizeH="0" baseline="0" noProof="0" smtClean="0">
                <a:ln>
                  <a:noFill/>
                </a:ln>
                <a:solidFill>
                  <a:srgbClr val="000000"/>
                </a:solidFill>
                <a:effectLst/>
                <a:uLnTx/>
                <a:uFillTx/>
              </a:endParaRPr>
            </a:p>
          </p:txBody>
        </p:sp>
      </p:grpSp>
      <p:sp>
        <p:nvSpPr>
          <p:cNvPr id="712" name="TextBox 711"/>
          <p:cNvSpPr txBox="1"/>
          <p:nvPr/>
        </p:nvSpPr>
        <p:spPr>
          <a:xfrm>
            <a:off x="123593" y="1064610"/>
            <a:ext cx="3285606" cy="1015663"/>
          </a:xfrm>
          <a:prstGeom prst="rect">
            <a:avLst/>
          </a:prstGeom>
          <a:noFill/>
        </p:spPr>
        <p:txBody>
          <a:bodyPr wrap="square" rtlCol="0">
            <a:spAutoFit/>
          </a:bodyPr>
          <a:lstStyle/>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3 Provider domains (</a:t>
            </a:r>
            <a:r>
              <a:rPr kumimoji="0" lang="it-IT" sz="1000" b="0" i="0" u="none" strike="noStrike" kern="0" cap="none" spc="0" normalizeH="0" baseline="0" noProof="0" smtClean="0">
                <a:ln>
                  <a:noFill/>
                </a:ln>
                <a:solidFill>
                  <a:srgbClr val="0033CC"/>
                </a:solidFill>
                <a:effectLst/>
                <a:uLnTx/>
                <a:uFillTx/>
              </a:rPr>
              <a:t>Blue</a:t>
            </a:r>
            <a:r>
              <a:rPr kumimoji="0" lang="it-IT" sz="10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2 Customer domains (</a:t>
            </a:r>
            <a:r>
              <a:rPr kumimoji="0" lang="it-IT" sz="1000" b="0" i="0" u="none" strike="noStrike" kern="0" cap="none" spc="0" normalizeH="0" baseline="0" noProof="0" smtClean="0">
                <a:ln>
                  <a:noFill/>
                </a:ln>
                <a:solidFill>
                  <a:srgbClr val="C00000"/>
                </a:solidFill>
                <a:effectLst/>
                <a:uLnTx/>
                <a:uFillTx/>
              </a:rPr>
              <a:t>Red</a:t>
            </a:r>
            <a:r>
              <a:rPr kumimoji="0" lang="it-IT" sz="1000" b="0" i="0" u="none" strike="noStrike" kern="0" cap="none" spc="0" normalizeH="0" baseline="0" noProof="0" smtClean="0">
                <a:ln>
                  <a:noFill/>
                </a:ln>
                <a:solidFill>
                  <a:srgbClr val="000000"/>
                </a:solidFill>
                <a:effectLst/>
                <a:uLnTx/>
                <a:uFillTx/>
              </a:rPr>
              <a:t> and </a:t>
            </a:r>
            <a:r>
              <a:rPr kumimoji="0" lang="it-IT" sz="1000" b="0" i="0" u="none" strike="noStrike" kern="0" cap="none" spc="0" normalizeH="0" baseline="0" noProof="0" smtClean="0">
                <a:ln>
                  <a:noFill/>
                </a:ln>
                <a:solidFill>
                  <a:srgbClr val="00B050"/>
                </a:solidFill>
                <a:effectLst/>
                <a:uLnTx/>
                <a:uFillTx/>
              </a:rPr>
              <a:t>Green</a:t>
            </a:r>
            <a:r>
              <a:rPr kumimoji="0" lang="it-IT" sz="10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All UNI interfaces are ETH (e.g. 10GE)</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NNI interfaces are OTU (e.g. 100G OTN)</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All UNI devices are ODU+ETH switch capable</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Internal devicesare only ODU switch capable</a:t>
            </a:r>
          </a:p>
        </p:txBody>
      </p:sp>
      <p:sp>
        <p:nvSpPr>
          <p:cNvPr id="198" name="Slide Number Placeholder 197"/>
          <p:cNvSpPr>
            <a:spLocks noGrp="1"/>
          </p:cNvSpPr>
          <p:nvPr>
            <p:ph type="sldNum" sz="quarter" idx="4"/>
          </p:nvPr>
        </p:nvSpPr>
        <p:spPr/>
        <p:txBody>
          <a:bodyPr/>
          <a:lstStyle/>
          <a:p>
            <a:fld id="{95FB27F1-C2FE-E646-9E41-8F3092BBAFAE}" type="slidenum">
              <a:rPr lang="en-US" smtClean="0"/>
              <a:pPr/>
              <a:t>38</a:t>
            </a:fld>
            <a:endParaRPr lang="en-US"/>
          </a:p>
        </p:txBody>
      </p:sp>
      <p:sp>
        <p:nvSpPr>
          <p:cNvPr id="199" name="Footer Placeholder 19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25402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Domain-1 TAPI Context Topology</a:t>
            </a:r>
            <a:endParaRPr lang="en-US"/>
          </a:p>
        </p:txBody>
      </p:sp>
      <p:sp>
        <p:nvSpPr>
          <p:cNvPr id="269" name="Rectangle 268"/>
          <p:cNvSpPr/>
          <p:nvPr/>
        </p:nvSpPr>
        <p:spPr>
          <a:xfrm>
            <a:off x="2601100" y="2233234"/>
            <a:ext cx="2066487" cy="29718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70" name="Oval 269"/>
          <p:cNvSpPr/>
          <p:nvPr/>
        </p:nvSpPr>
        <p:spPr>
          <a:xfrm>
            <a:off x="3056092" y="3926900"/>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271" name="Oval 270"/>
          <p:cNvSpPr/>
          <p:nvPr/>
        </p:nvSpPr>
        <p:spPr>
          <a:xfrm>
            <a:off x="3044797" y="2690433"/>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sp>
        <p:nvSpPr>
          <p:cNvPr id="272" name="Oval 271"/>
          <p:cNvSpPr/>
          <p:nvPr/>
        </p:nvSpPr>
        <p:spPr>
          <a:xfrm>
            <a:off x="2524901" y="270767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3" name="Oval 272"/>
          <p:cNvSpPr/>
          <p:nvPr/>
        </p:nvSpPr>
        <p:spPr>
          <a:xfrm>
            <a:off x="2533987" y="293249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4" name="Oval 273"/>
          <p:cNvSpPr/>
          <p:nvPr/>
        </p:nvSpPr>
        <p:spPr>
          <a:xfrm>
            <a:off x="4503892" y="427798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5" name="Oval 274"/>
          <p:cNvSpPr/>
          <p:nvPr/>
        </p:nvSpPr>
        <p:spPr>
          <a:xfrm>
            <a:off x="4515187" y="453188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6" name="Oval 275"/>
          <p:cNvSpPr/>
          <p:nvPr/>
        </p:nvSpPr>
        <p:spPr>
          <a:xfrm>
            <a:off x="2533987" y="317249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7" name="Oval 276"/>
          <p:cNvSpPr/>
          <p:nvPr/>
        </p:nvSpPr>
        <p:spPr>
          <a:xfrm>
            <a:off x="2533987" y="340749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8" name="TextBox 277"/>
          <p:cNvSpPr txBox="1"/>
          <p:nvPr/>
        </p:nvSpPr>
        <p:spPr>
          <a:xfrm>
            <a:off x="3056093" y="293249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9" name="TextBox 278"/>
          <p:cNvSpPr txBox="1"/>
          <p:nvPr/>
        </p:nvSpPr>
        <p:spPr>
          <a:xfrm>
            <a:off x="3295986" y="273297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80" name="TextBox 279"/>
          <p:cNvSpPr txBox="1"/>
          <p:nvPr/>
        </p:nvSpPr>
        <p:spPr>
          <a:xfrm>
            <a:off x="4134188" y="454453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81" name="TextBox 280"/>
          <p:cNvSpPr txBox="1"/>
          <p:nvPr/>
        </p:nvSpPr>
        <p:spPr>
          <a:xfrm>
            <a:off x="3056093" y="340749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82" name="TextBox 281"/>
          <p:cNvSpPr txBox="1"/>
          <p:nvPr/>
        </p:nvSpPr>
        <p:spPr>
          <a:xfrm>
            <a:off x="2979893" y="317293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83" name="Straight Connector 282"/>
          <p:cNvCxnSpPr>
            <a:stCxn id="279" idx="2"/>
            <a:endCxn id="272" idx="6"/>
          </p:cNvCxnSpPr>
          <p:nvPr/>
        </p:nvCxnSpPr>
        <p:spPr>
          <a:xfrm flipH="1" flipV="1">
            <a:off x="2829701" y="2783873"/>
            <a:ext cx="4662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4" name="Straight Connector 283"/>
          <p:cNvCxnSpPr>
            <a:stCxn id="278" idx="2"/>
            <a:endCxn id="273" idx="6"/>
          </p:cNvCxnSpPr>
          <p:nvPr/>
        </p:nvCxnSpPr>
        <p:spPr>
          <a:xfrm flipH="1">
            <a:off x="2838787" y="2996039"/>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5" name="Straight Connector 284"/>
          <p:cNvCxnSpPr>
            <a:stCxn id="282" idx="2"/>
            <a:endCxn id="276" idx="6"/>
          </p:cNvCxnSpPr>
          <p:nvPr/>
        </p:nvCxnSpPr>
        <p:spPr>
          <a:xfrm flipH="1">
            <a:off x="2838787" y="3236486"/>
            <a:ext cx="141106"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6" name="Straight Connector 285"/>
          <p:cNvCxnSpPr>
            <a:stCxn id="274" idx="2"/>
            <a:endCxn id="291" idx="6"/>
          </p:cNvCxnSpPr>
          <p:nvPr/>
        </p:nvCxnSpPr>
        <p:spPr>
          <a:xfrm flipH="1">
            <a:off x="4362786" y="4354180"/>
            <a:ext cx="141106"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7" name="Straight Connector 286"/>
          <p:cNvCxnSpPr>
            <a:stCxn id="275" idx="2"/>
            <a:endCxn id="280" idx="6"/>
          </p:cNvCxnSpPr>
          <p:nvPr/>
        </p:nvCxnSpPr>
        <p:spPr>
          <a:xfrm flipH="1">
            <a:off x="4286587" y="4608086"/>
            <a:ext cx="228600"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8" name="Straight Connector 287"/>
          <p:cNvCxnSpPr>
            <a:stCxn id="277" idx="6"/>
            <a:endCxn id="281" idx="2"/>
          </p:cNvCxnSpPr>
          <p:nvPr/>
        </p:nvCxnSpPr>
        <p:spPr>
          <a:xfrm flipV="1">
            <a:off x="2838787" y="3471038"/>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89" name="Oval 288"/>
          <p:cNvSpPr/>
          <p:nvPr/>
        </p:nvSpPr>
        <p:spPr>
          <a:xfrm>
            <a:off x="2829701" y="2482401"/>
            <a:ext cx="1685486" cy="272263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90" name="TextBox 289"/>
          <p:cNvSpPr txBox="1"/>
          <p:nvPr/>
        </p:nvSpPr>
        <p:spPr>
          <a:xfrm>
            <a:off x="3524587" y="2461833"/>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291" name="TextBox 290"/>
          <p:cNvSpPr txBox="1"/>
          <p:nvPr/>
        </p:nvSpPr>
        <p:spPr>
          <a:xfrm>
            <a:off x="4210387" y="42906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2" name="Content Placeholder 196"/>
          <p:cNvSpPr txBox="1">
            <a:spLocks/>
          </p:cNvSpPr>
          <p:nvPr/>
        </p:nvSpPr>
        <p:spPr>
          <a:xfrm>
            <a:off x="171956" y="1089137"/>
            <a:ext cx="8610600" cy="893243"/>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exposed by domain-controller 1 to the multi-domain-controller</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TAPI-Context Topology is a 2 </a:t>
            </a:r>
            <a:r>
              <a:rPr kumimoji="0" lang="en-US" sz="2000" b="0" i="1" u="none" strike="noStrike" kern="1200" cap="none" spc="0" normalizeH="0" baseline="0" noProof="0" smtClean="0">
                <a:ln>
                  <a:noFill/>
                </a:ln>
                <a:solidFill>
                  <a:srgbClr val="FF0000"/>
                </a:solidFill>
                <a:effectLst/>
                <a:uLnTx/>
                <a:uFillTx/>
                <a:latin typeface="Arial"/>
                <a:ea typeface="+mn-ea"/>
                <a:cs typeface="+mn-cs"/>
              </a:rPr>
              <a:t>Node</a:t>
            </a:r>
            <a:r>
              <a:rPr kumimoji="0" lang="en-US" sz="2000" b="0" i="0" u="none" strike="noStrike" kern="1200" cap="none" spc="0" normalizeH="0" baseline="0" noProof="0" smtClean="0">
                <a:ln>
                  <a:noFill/>
                </a:ln>
                <a:solidFill>
                  <a:srgbClr val="FF0000"/>
                </a:solidFill>
                <a:effectLst/>
                <a:uLnTx/>
                <a:uFillTx/>
                <a:latin typeface="Arial"/>
                <a:ea typeface="+mn-ea"/>
                <a:cs typeface="+mn-cs"/>
              </a:rPr>
              <a:t> abstraction (1 per layer) of 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2000" b="0" i="0" u="none" strike="noStrike" kern="1200" cap="none" spc="0" normalizeH="0" baseline="0" noProof="0" smtClean="0">
              <a:ln>
                <a:noFill/>
              </a:ln>
              <a:solidFill>
                <a:srgbClr val="FF0000"/>
              </a:solidFill>
              <a:effectLst/>
              <a:uLnTx/>
              <a:uFillTx/>
              <a:latin typeface="Arial"/>
              <a:ea typeface="+mn-ea"/>
              <a:cs typeface="+mn-cs"/>
            </a:endParaRPr>
          </a:p>
        </p:txBody>
      </p:sp>
      <p:sp>
        <p:nvSpPr>
          <p:cNvPr id="293" name="TextBox 292"/>
          <p:cNvSpPr txBox="1"/>
          <p:nvPr/>
        </p:nvSpPr>
        <p:spPr>
          <a:xfrm>
            <a:off x="2522692" y="2184834"/>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Context-1</a:t>
            </a:r>
          </a:p>
        </p:txBody>
      </p:sp>
      <p:sp>
        <p:nvSpPr>
          <p:cNvPr id="294" name="TextBox 293"/>
          <p:cNvSpPr txBox="1"/>
          <p:nvPr/>
        </p:nvSpPr>
        <p:spPr>
          <a:xfrm>
            <a:off x="3601360" y="363874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5" name="TextBox 294"/>
          <p:cNvSpPr txBox="1"/>
          <p:nvPr/>
        </p:nvSpPr>
        <p:spPr>
          <a:xfrm>
            <a:off x="3601360" y="38560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96" name="Straight Connector 295"/>
          <p:cNvCxnSpPr>
            <a:stCxn id="294" idx="4"/>
            <a:endCxn id="295" idx="0"/>
          </p:cNvCxnSpPr>
          <p:nvPr/>
        </p:nvCxnSpPr>
        <p:spPr>
          <a:xfrm>
            <a:off x="3671626" y="3768536"/>
            <a:ext cx="0" cy="87504"/>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97" name="TextBox 296"/>
          <p:cNvSpPr txBox="1"/>
          <p:nvPr/>
        </p:nvSpPr>
        <p:spPr>
          <a:xfrm>
            <a:off x="236692" y="5339812"/>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298" name="Straight Connector 297"/>
          <p:cNvCxnSpPr/>
          <p:nvPr/>
        </p:nvCxnSpPr>
        <p:spPr>
          <a:xfrm>
            <a:off x="8373330" y="2963571"/>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299" name="Straight Connector 298"/>
          <p:cNvCxnSpPr>
            <a:endCxn id="324" idx="3"/>
          </p:cNvCxnSpPr>
          <p:nvPr/>
        </p:nvCxnSpPr>
        <p:spPr>
          <a:xfrm flipH="1">
            <a:off x="6740272" y="4148039"/>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00" name="Oval 299"/>
          <p:cNvSpPr/>
          <p:nvPr/>
        </p:nvSpPr>
        <p:spPr>
          <a:xfrm>
            <a:off x="6104092" y="2809240"/>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01" name="Rectangle 300"/>
          <p:cNvSpPr/>
          <p:nvPr/>
        </p:nvSpPr>
        <p:spPr>
          <a:xfrm>
            <a:off x="7659914" y="3278532"/>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02" name="Rectangle 301"/>
          <p:cNvSpPr/>
          <p:nvPr/>
        </p:nvSpPr>
        <p:spPr>
          <a:xfrm>
            <a:off x="6225344" y="3232982"/>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03" name="Rectangle 302"/>
          <p:cNvSpPr/>
          <p:nvPr/>
        </p:nvSpPr>
        <p:spPr>
          <a:xfrm>
            <a:off x="6959238" y="3584603"/>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04" name="Rectangle 303"/>
          <p:cNvSpPr/>
          <p:nvPr/>
        </p:nvSpPr>
        <p:spPr>
          <a:xfrm>
            <a:off x="6959238" y="2930837"/>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5" name="Straight Connector 304"/>
          <p:cNvCxnSpPr>
            <a:stCxn id="326" idx="6"/>
            <a:endCxn id="344" idx="3"/>
          </p:cNvCxnSpPr>
          <p:nvPr/>
        </p:nvCxnSpPr>
        <p:spPr>
          <a:xfrm flipV="1">
            <a:off x="6745514" y="3182261"/>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06" name="Straight Connector 305"/>
          <p:cNvCxnSpPr>
            <a:stCxn id="343" idx="4"/>
            <a:endCxn id="328" idx="0"/>
          </p:cNvCxnSpPr>
          <p:nvPr/>
        </p:nvCxnSpPr>
        <p:spPr>
          <a:xfrm>
            <a:off x="7193264" y="3304046"/>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07" name="Straight Connector 306"/>
          <p:cNvCxnSpPr>
            <a:stCxn id="331" idx="3"/>
            <a:endCxn id="329" idx="6"/>
          </p:cNvCxnSpPr>
          <p:nvPr/>
        </p:nvCxnSpPr>
        <p:spPr>
          <a:xfrm flipH="1">
            <a:off x="7486466" y="3624426"/>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08" name="Straight Connector 307"/>
          <p:cNvCxnSpPr>
            <a:stCxn id="345" idx="5"/>
            <a:endCxn id="330" idx="2"/>
          </p:cNvCxnSpPr>
          <p:nvPr/>
        </p:nvCxnSpPr>
        <p:spPr>
          <a:xfrm>
            <a:off x="7447446" y="3204868"/>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09" name="Rectangle 308"/>
          <p:cNvSpPr/>
          <p:nvPr/>
        </p:nvSpPr>
        <p:spPr>
          <a:xfrm>
            <a:off x="5344380" y="3502338"/>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10" name="Straight Connector 309"/>
          <p:cNvCxnSpPr>
            <a:stCxn id="318" idx="6"/>
            <a:endCxn id="319" idx="2"/>
          </p:cNvCxnSpPr>
          <p:nvPr/>
        </p:nvCxnSpPr>
        <p:spPr>
          <a:xfrm flipV="1">
            <a:off x="5871527" y="3550437"/>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11" name="Rectangle 310"/>
          <p:cNvSpPr/>
          <p:nvPr/>
        </p:nvSpPr>
        <p:spPr>
          <a:xfrm>
            <a:off x="7251294" y="4381192"/>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12" name="Straight Connector 311"/>
          <p:cNvCxnSpPr>
            <a:stCxn id="338" idx="0"/>
            <a:endCxn id="335" idx="0"/>
          </p:cNvCxnSpPr>
          <p:nvPr/>
        </p:nvCxnSpPr>
        <p:spPr>
          <a:xfrm flipH="1" flipV="1">
            <a:off x="7327494" y="3883338"/>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13" name="TextBox 312"/>
          <p:cNvSpPr txBox="1"/>
          <p:nvPr/>
        </p:nvSpPr>
        <p:spPr>
          <a:xfrm>
            <a:off x="6604982" y="34868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Rectangle 313"/>
          <p:cNvSpPr/>
          <p:nvPr/>
        </p:nvSpPr>
        <p:spPr>
          <a:xfrm>
            <a:off x="5344380" y="3071475"/>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15" name="Rectangle 314"/>
          <p:cNvSpPr/>
          <p:nvPr/>
        </p:nvSpPr>
        <p:spPr>
          <a:xfrm>
            <a:off x="6717894" y="4381192"/>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16" name="Straight Connector 315"/>
          <p:cNvCxnSpPr>
            <a:stCxn id="336" idx="0"/>
            <a:endCxn id="337" idx="0"/>
          </p:cNvCxnSpPr>
          <p:nvPr/>
        </p:nvCxnSpPr>
        <p:spPr>
          <a:xfrm flipH="1">
            <a:off x="6926007" y="3894529"/>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17" name="Straight Connector 316"/>
          <p:cNvCxnSpPr>
            <a:stCxn id="332" idx="2"/>
            <a:endCxn id="325" idx="6"/>
          </p:cNvCxnSpPr>
          <p:nvPr/>
        </p:nvCxnSpPr>
        <p:spPr>
          <a:xfrm flipH="1" flipV="1">
            <a:off x="5871527" y="3261977"/>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18" name="TextBox 317"/>
          <p:cNvSpPr txBox="1"/>
          <p:nvPr/>
        </p:nvSpPr>
        <p:spPr>
          <a:xfrm>
            <a:off x="5731633" y="3636693"/>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9" name="TextBox 318"/>
          <p:cNvSpPr txBox="1"/>
          <p:nvPr/>
        </p:nvSpPr>
        <p:spPr>
          <a:xfrm>
            <a:off x="6145817" y="348689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0" name="Oval 319"/>
          <p:cNvSpPr/>
          <p:nvPr/>
        </p:nvSpPr>
        <p:spPr>
          <a:xfrm>
            <a:off x="6926007" y="407639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21" name="Oval 320"/>
          <p:cNvSpPr/>
          <p:nvPr/>
        </p:nvSpPr>
        <p:spPr>
          <a:xfrm>
            <a:off x="7351090" y="407639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22" name="Straight Connector 321"/>
          <p:cNvCxnSpPr>
            <a:stCxn id="323" idx="2"/>
          </p:cNvCxnSpPr>
          <p:nvPr/>
        </p:nvCxnSpPr>
        <p:spPr>
          <a:xfrm>
            <a:off x="6042977" y="2930838"/>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23" name="TextBox 322"/>
          <p:cNvSpPr txBox="1"/>
          <p:nvPr/>
        </p:nvSpPr>
        <p:spPr>
          <a:xfrm>
            <a:off x="5770024" y="2684617"/>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24" name="TextBox 323"/>
          <p:cNvSpPr txBox="1"/>
          <p:nvPr/>
        </p:nvSpPr>
        <p:spPr>
          <a:xfrm>
            <a:off x="6194366" y="4024928"/>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25" name="TextBox 324"/>
          <p:cNvSpPr txBox="1"/>
          <p:nvPr/>
        </p:nvSpPr>
        <p:spPr>
          <a:xfrm>
            <a:off x="5731633" y="319397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6604982" y="324392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7" name="TextBox 326"/>
          <p:cNvSpPr txBox="1"/>
          <p:nvPr/>
        </p:nvSpPr>
        <p:spPr>
          <a:xfrm>
            <a:off x="6888972" y="36053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8" name="TextBox 327"/>
          <p:cNvSpPr txBox="1"/>
          <p:nvPr/>
        </p:nvSpPr>
        <p:spPr>
          <a:xfrm>
            <a:off x="7122998" y="34965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9" name="TextBox 328"/>
          <p:cNvSpPr txBox="1"/>
          <p:nvPr/>
        </p:nvSpPr>
        <p:spPr>
          <a:xfrm>
            <a:off x="7345934" y="36489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0" name="TextBox 329"/>
          <p:cNvSpPr txBox="1"/>
          <p:nvPr/>
        </p:nvSpPr>
        <p:spPr>
          <a:xfrm>
            <a:off x="7610228" y="33088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1" name="TextBox 330"/>
          <p:cNvSpPr txBox="1"/>
          <p:nvPr/>
        </p:nvSpPr>
        <p:spPr>
          <a:xfrm>
            <a:off x="7595582" y="351364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2" name="TextBox 331"/>
          <p:cNvSpPr txBox="1"/>
          <p:nvPr/>
        </p:nvSpPr>
        <p:spPr>
          <a:xfrm>
            <a:off x="6145819" y="322924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3" name="TextBox 332"/>
          <p:cNvSpPr txBox="1"/>
          <p:nvPr/>
        </p:nvSpPr>
        <p:spPr>
          <a:xfrm>
            <a:off x="8051766" y="329278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4" name="TextBox 333"/>
          <p:cNvSpPr txBox="1"/>
          <p:nvPr/>
        </p:nvSpPr>
        <p:spPr>
          <a:xfrm>
            <a:off x="8051766" y="35354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5" name="TextBox 334"/>
          <p:cNvSpPr txBox="1"/>
          <p:nvPr/>
        </p:nvSpPr>
        <p:spPr>
          <a:xfrm>
            <a:off x="7251294" y="388333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6" name="TextBox 335"/>
          <p:cNvSpPr txBox="1"/>
          <p:nvPr/>
        </p:nvSpPr>
        <p:spPr>
          <a:xfrm>
            <a:off x="7022695" y="389452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7" name="TextBox 336"/>
          <p:cNvSpPr txBox="1"/>
          <p:nvPr/>
        </p:nvSpPr>
        <p:spPr>
          <a:xfrm>
            <a:off x="6856060" y="431319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8" name="TextBox 337"/>
          <p:cNvSpPr txBox="1"/>
          <p:nvPr/>
        </p:nvSpPr>
        <p:spPr>
          <a:xfrm>
            <a:off x="7427290" y="4320740"/>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9" name="TextBox 338"/>
          <p:cNvSpPr txBox="1"/>
          <p:nvPr/>
        </p:nvSpPr>
        <p:spPr>
          <a:xfrm>
            <a:off x="6780718" y="2560018"/>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340" name="Oval 339"/>
          <p:cNvSpPr/>
          <p:nvPr/>
        </p:nvSpPr>
        <p:spPr>
          <a:xfrm>
            <a:off x="5953980" y="316763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1" name="Oval 340"/>
          <p:cNvSpPr/>
          <p:nvPr/>
        </p:nvSpPr>
        <p:spPr>
          <a:xfrm>
            <a:off x="5953980" y="356143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42" name="Straight Connector 341"/>
          <p:cNvCxnSpPr>
            <a:stCxn id="313" idx="6"/>
            <a:endCxn id="327" idx="2"/>
          </p:cNvCxnSpPr>
          <p:nvPr/>
        </p:nvCxnSpPr>
        <p:spPr>
          <a:xfrm>
            <a:off x="6745514" y="3551788"/>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43" name="TextBox 342"/>
          <p:cNvSpPr txBox="1"/>
          <p:nvPr/>
        </p:nvSpPr>
        <p:spPr>
          <a:xfrm>
            <a:off x="7122998" y="317425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4" name="TextBox 343"/>
          <p:cNvSpPr txBox="1"/>
          <p:nvPr/>
        </p:nvSpPr>
        <p:spPr>
          <a:xfrm>
            <a:off x="6888972" y="307147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5" name="TextBox 344"/>
          <p:cNvSpPr txBox="1"/>
          <p:nvPr/>
        </p:nvSpPr>
        <p:spPr>
          <a:xfrm>
            <a:off x="7327494" y="309408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6" name="TextBox 345"/>
          <p:cNvSpPr txBox="1"/>
          <p:nvPr/>
        </p:nvSpPr>
        <p:spPr>
          <a:xfrm>
            <a:off x="6324853" y="2232877"/>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cxnSp>
        <p:nvCxnSpPr>
          <p:cNvPr id="347" name="Straight Connector 346"/>
          <p:cNvCxnSpPr>
            <a:stCxn id="333" idx="6"/>
          </p:cNvCxnSpPr>
          <p:nvPr/>
        </p:nvCxnSpPr>
        <p:spPr>
          <a:xfrm>
            <a:off x="8204165" y="3356335"/>
            <a:ext cx="416814" cy="1737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48" name="Straight Connector 347"/>
          <p:cNvCxnSpPr>
            <a:stCxn id="334" idx="6"/>
          </p:cNvCxnSpPr>
          <p:nvPr/>
        </p:nvCxnSpPr>
        <p:spPr>
          <a:xfrm>
            <a:off x="8204165" y="3599017"/>
            <a:ext cx="416814" cy="3202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349" name="Oval 348"/>
          <p:cNvSpPr/>
          <p:nvPr/>
        </p:nvSpPr>
        <p:spPr>
          <a:xfrm>
            <a:off x="8297130" y="329421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0" name="Oval 349"/>
          <p:cNvSpPr/>
          <p:nvPr/>
        </p:nvSpPr>
        <p:spPr>
          <a:xfrm>
            <a:off x="8297130" y="354043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51" name="Group 350"/>
          <p:cNvGrpSpPr/>
          <p:nvPr/>
        </p:nvGrpSpPr>
        <p:grpSpPr>
          <a:xfrm>
            <a:off x="541492" y="2309433"/>
            <a:ext cx="1939057" cy="2914710"/>
            <a:chOff x="533400" y="1657350"/>
            <a:chExt cx="1939057" cy="2914710"/>
          </a:xfrm>
        </p:grpSpPr>
        <p:sp>
          <p:nvSpPr>
            <p:cNvPr id="352" name="Oval 351"/>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53" name="TextBox 352"/>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354" name="Oval 353"/>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55" name="TextBox 354"/>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356" name="Oval 355"/>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57" name="TextBox 356"/>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358" name="Straight Connector 357"/>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359" name="TextBox 358"/>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360" name="Straight Connector 359"/>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61" name="TextBox 360"/>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362" name="Straight Connector 361"/>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63" name="TextBox 362"/>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64" name="Oval 363"/>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65" name="Oval 364"/>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66" name="TextBox 365"/>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367" name="TextBox 366"/>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368" name="TextBox 367"/>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369" name="Rectangle 368"/>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70" name="Straight Connector 369"/>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371" name="Straight Connector 370"/>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72" name="TextBox 371"/>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373" name="Straight Connector 372"/>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374" name="TextBox 373"/>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375" name="TextBox 374"/>
          <p:cNvSpPr txBox="1"/>
          <p:nvPr/>
        </p:nvSpPr>
        <p:spPr>
          <a:xfrm>
            <a:off x="8100377" y="273297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110" name="Slide Number Placeholder 109"/>
          <p:cNvSpPr>
            <a:spLocks noGrp="1"/>
          </p:cNvSpPr>
          <p:nvPr>
            <p:ph type="sldNum" sz="quarter" idx="4"/>
          </p:nvPr>
        </p:nvSpPr>
        <p:spPr/>
        <p:txBody>
          <a:bodyPr/>
          <a:lstStyle/>
          <a:p>
            <a:fld id="{95FB27F1-C2FE-E646-9E41-8F3092BBAFAE}" type="slidenum">
              <a:rPr lang="en-US" smtClean="0"/>
              <a:pPr/>
              <a:t>39</a:t>
            </a:fld>
            <a:endParaRPr lang="en-US"/>
          </a:p>
        </p:txBody>
      </p:sp>
      <p:sp>
        <p:nvSpPr>
          <p:cNvPr id="111" name="Footer Placeholder 11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532258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Transport SDN - Motivation</a:t>
            </a:r>
            <a:r>
              <a:rPr lang="en-GB"/>
              <a:t/>
            </a:r>
            <a:br>
              <a:rPr lang="en-GB"/>
            </a:br>
            <a:endParaRPr lang="en-GB"/>
          </a:p>
        </p:txBody>
      </p:sp>
      <p:sp>
        <p:nvSpPr>
          <p:cNvPr id="3" name="Slide Number Placeholder 2"/>
          <p:cNvSpPr>
            <a:spLocks noGrp="1"/>
          </p:cNvSpPr>
          <p:nvPr>
            <p:ph type="sldNum" sz="quarter" idx="4"/>
          </p:nvPr>
        </p:nvSpPr>
        <p:spPr/>
        <p:txBody>
          <a:bodyPr/>
          <a:lstStyle/>
          <a:p>
            <a:fld id="{95FB27F1-C2FE-E646-9E41-8F3092BBAFAE}" type="slidenum">
              <a:rPr lang="en-US" smtClean="0"/>
              <a:pPr/>
              <a:t>4</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46295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Domain-2 TAPI Context Topology</a:t>
            </a:r>
            <a:endParaRPr lang="en-US"/>
          </a:p>
        </p:txBody>
      </p:sp>
      <p:sp>
        <p:nvSpPr>
          <p:cNvPr id="228" name="Content Placeholder 196"/>
          <p:cNvSpPr txBox="1">
            <a:spLocks/>
          </p:cNvSpPr>
          <p:nvPr/>
        </p:nvSpPr>
        <p:spPr>
          <a:xfrm>
            <a:off x="294483" y="1079443"/>
            <a:ext cx="8447611" cy="976344"/>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exposed by domain-controller 2 to the multi-domain-controller</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 Context Topology is same as the domain-controller’s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p:txBody>
      </p:sp>
      <p:sp>
        <p:nvSpPr>
          <p:cNvPr id="229" name="Rectangle 228"/>
          <p:cNvSpPr/>
          <p:nvPr/>
        </p:nvSpPr>
        <p:spPr>
          <a:xfrm>
            <a:off x="2602262" y="2507013"/>
            <a:ext cx="2743201" cy="2859849"/>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30" name="Oval 229"/>
          <p:cNvSpPr/>
          <p:nvPr/>
        </p:nvSpPr>
        <p:spPr>
          <a:xfrm>
            <a:off x="4202463" y="429485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231" name="Oval 230"/>
          <p:cNvSpPr/>
          <p:nvPr/>
        </p:nvSpPr>
        <p:spPr>
          <a:xfrm>
            <a:off x="3607051" y="4885443"/>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232" name="Oval 231"/>
          <p:cNvSpPr/>
          <p:nvPr/>
        </p:nvSpPr>
        <p:spPr>
          <a:xfrm>
            <a:off x="2449863" y="469053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3" name="Oval 232"/>
          <p:cNvSpPr/>
          <p:nvPr/>
        </p:nvSpPr>
        <p:spPr>
          <a:xfrm>
            <a:off x="2449863" y="444897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4" name="Oval 233"/>
          <p:cNvSpPr/>
          <p:nvPr/>
        </p:nvSpPr>
        <p:spPr>
          <a:xfrm>
            <a:off x="5193063" y="469053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5" name="Oval 234"/>
          <p:cNvSpPr/>
          <p:nvPr/>
        </p:nvSpPr>
        <p:spPr>
          <a:xfrm>
            <a:off x="5193063" y="449498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6" name="Oval 235"/>
          <p:cNvSpPr/>
          <p:nvPr/>
        </p:nvSpPr>
        <p:spPr>
          <a:xfrm>
            <a:off x="3041307" y="422747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37" name="TextBox 236"/>
          <p:cNvSpPr txBox="1"/>
          <p:nvPr/>
        </p:nvSpPr>
        <p:spPr>
          <a:xfrm>
            <a:off x="3618918" y="431765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8" name="TextBox 237"/>
          <p:cNvSpPr txBox="1"/>
          <p:nvPr/>
        </p:nvSpPr>
        <p:spPr>
          <a:xfrm>
            <a:off x="3500472" y="45175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9" name="TextBox 238"/>
          <p:cNvSpPr txBox="1"/>
          <p:nvPr/>
        </p:nvSpPr>
        <p:spPr>
          <a:xfrm>
            <a:off x="4217109" y="45200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0" name="TextBox 239"/>
          <p:cNvSpPr txBox="1"/>
          <p:nvPr/>
        </p:nvSpPr>
        <p:spPr>
          <a:xfrm>
            <a:off x="4202463" y="431408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1" name="TextBox 240"/>
          <p:cNvSpPr txBox="1"/>
          <p:nvPr/>
        </p:nvSpPr>
        <p:spPr>
          <a:xfrm>
            <a:off x="4061931" y="484293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2" name="TextBox 241"/>
          <p:cNvSpPr txBox="1"/>
          <p:nvPr/>
        </p:nvSpPr>
        <p:spPr>
          <a:xfrm>
            <a:off x="3674997" y="486608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43" name="Straight Connector 242"/>
          <p:cNvCxnSpPr>
            <a:stCxn id="238" idx="4"/>
            <a:endCxn id="242" idx="1"/>
          </p:cNvCxnSpPr>
          <p:nvPr/>
        </p:nvCxnSpPr>
        <p:spPr>
          <a:xfrm>
            <a:off x="3570738" y="4647388"/>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44" name="Straight Connector 243"/>
          <p:cNvCxnSpPr>
            <a:stCxn id="241" idx="7"/>
            <a:endCxn id="239" idx="4"/>
          </p:cNvCxnSpPr>
          <p:nvPr/>
        </p:nvCxnSpPr>
        <p:spPr>
          <a:xfrm flipV="1">
            <a:off x="4181883" y="4649867"/>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45" name="Straight Connector 244"/>
          <p:cNvCxnSpPr>
            <a:stCxn id="237" idx="6"/>
            <a:endCxn id="240" idx="2"/>
          </p:cNvCxnSpPr>
          <p:nvPr/>
        </p:nvCxnSpPr>
        <p:spPr>
          <a:xfrm flipV="1">
            <a:off x="3759450" y="4378978"/>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46" name="TextBox 245"/>
          <p:cNvSpPr txBox="1"/>
          <p:nvPr/>
        </p:nvSpPr>
        <p:spPr>
          <a:xfrm>
            <a:off x="2986863" y="43786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7" name="TextBox 246"/>
          <p:cNvSpPr txBox="1"/>
          <p:nvPr/>
        </p:nvSpPr>
        <p:spPr>
          <a:xfrm>
            <a:off x="3607051" y="507153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8" name="TextBox 247"/>
          <p:cNvSpPr txBox="1"/>
          <p:nvPr/>
        </p:nvSpPr>
        <p:spPr>
          <a:xfrm>
            <a:off x="4786008" y="442791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9" name="TextBox 248"/>
          <p:cNvSpPr txBox="1"/>
          <p:nvPr/>
        </p:nvSpPr>
        <p:spPr>
          <a:xfrm>
            <a:off x="4126264" y="505455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50" name="Straight Connector 249"/>
          <p:cNvCxnSpPr>
            <a:stCxn id="247" idx="2"/>
            <a:endCxn id="232" idx="6"/>
          </p:cNvCxnSpPr>
          <p:nvPr/>
        </p:nvCxnSpPr>
        <p:spPr>
          <a:xfrm flipH="1" flipV="1">
            <a:off x="2754663" y="4766730"/>
            <a:ext cx="852388" cy="36834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51" name="Straight Connector 250"/>
          <p:cNvCxnSpPr>
            <a:stCxn id="246" idx="2"/>
            <a:endCxn id="233" idx="6"/>
          </p:cNvCxnSpPr>
          <p:nvPr/>
        </p:nvCxnSpPr>
        <p:spPr>
          <a:xfrm flipH="1">
            <a:off x="2754663" y="4442209"/>
            <a:ext cx="232200"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52" name="Straight Connector 251"/>
          <p:cNvCxnSpPr>
            <a:stCxn id="234" idx="2"/>
            <a:endCxn id="249" idx="6"/>
          </p:cNvCxnSpPr>
          <p:nvPr/>
        </p:nvCxnSpPr>
        <p:spPr>
          <a:xfrm flipH="1">
            <a:off x="4278663" y="4766730"/>
            <a:ext cx="914400" cy="35137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53" name="Straight Connector 252"/>
          <p:cNvCxnSpPr>
            <a:stCxn id="235" idx="2"/>
            <a:endCxn id="248" idx="6"/>
          </p:cNvCxnSpPr>
          <p:nvPr/>
        </p:nvCxnSpPr>
        <p:spPr>
          <a:xfrm flipH="1" flipV="1">
            <a:off x="4938407" y="4491459"/>
            <a:ext cx="254656" cy="79729"/>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54" name="TextBox 253"/>
          <p:cNvSpPr txBox="1"/>
          <p:nvPr/>
        </p:nvSpPr>
        <p:spPr>
          <a:xfrm>
            <a:off x="3759450" y="4024749"/>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255" name="Oval 254"/>
          <p:cNvSpPr/>
          <p:nvPr/>
        </p:nvSpPr>
        <p:spPr>
          <a:xfrm>
            <a:off x="2830863" y="4004730"/>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56" name="TextBox 255"/>
          <p:cNvSpPr txBox="1"/>
          <p:nvPr/>
        </p:nvSpPr>
        <p:spPr>
          <a:xfrm>
            <a:off x="2621544" y="2534814"/>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Context-2</a:t>
            </a:r>
          </a:p>
        </p:txBody>
      </p:sp>
      <p:sp>
        <p:nvSpPr>
          <p:cNvPr id="257" name="TextBox 256"/>
          <p:cNvSpPr txBox="1"/>
          <p:nvPr/>
        </p:nvSpPr>
        <p:spPr>
          <a:xfrm>
            <a:off x="244784" y="5598757"/>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258" name="Straight Connector 257"/>
          <p:cNvCxnSpPr/>
          <p:nvPr/>
        </p:nvCxnSpPr>
        <p:spPr>
          <a:xfrm>
            <a:off x="6085915" y="3478414"/>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259" name="Straight Connector 258"/>
          <p:cNvCxnSpPr/>
          <p:nvPr/>
        </p:nvCxnSpPr>
        <p:spPr>
          <a:xfrm>
            <a:off x="8453476" y="3538118"/>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260" name="Oval 259"/>
          <p:cNvSpPr/>
          <p:nvPr/>
        </p:nvSpPr>
        <p:spPr>
          <a:xfrm>
            <a:off x="6183663" y="3341323"/>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61" name="Rectangle 260"/>
          <p:cNvSpPr/>
          <p:nvPr/>
        </p:nvSpPr>
        <p:spPr>
          <a:xfrm>
            <a:off x="7667825" y="3675754"/>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62" name="Rectangle 261"/>
          <p:cNvSpPr/>
          <p:nvPr/>
        </p:nvSpPr>
        <p:spPr>
          <a:xfrm>
            <a:off x="6398011" y="3673054"/>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263" name="Rectangle 262"/>
          <p:cNvSpPr/>
          <p:nvPr/>
        </p:nvSpPr>
        <p:spPr>
          <a:xfrm>
            <a:off x="7020179" y="4113860"/>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64" name="Straight Connector 263"/>
          <p:cNvCxnSpPr>
            <a:stCxn id="269" idx="6"/>
            <a:endCxn id="272" idx="2"/>
          </p:cNvCxnSpPr>
          <p:nvPr/>
        </p:nvCxnSpPr>
        <p:spPr>
          <a:xfrm>
            <a:off x="6924115" y="3762001"/>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5" name="Straight Connector 264"/>
          <p:cNvCxnSpPr>
            <a:stCxn id="267" idx="5"/>
            <a:endCxn id="270" idx="2"/>
          </p:cNvCxnSpPr>
          <p:nvPr/>
        </p:nvCxnSpPr>
        <p:spPr>
          <a:xfrm>
            <a:off x="6763003" y="4099942"/>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6" name="Straight Connector 265"/>
          <p:cNvCxnSpPr>
            <a:stCxn id="273" idx="3"/>
            <a:endCxn id="271" idx="6"/>
          </p:cNvCxnSpPr>
          <p:nvPr/>
        </p:nvCxnSpPr>
        <p:spPr>
          <a:xfrm flipH="1">
            <a:off x="7548046" y="4112519"/>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67" name="TextBox 266"/>
          <p:cNvSpPr txBox="1"/>
          <p:nvPr/>
        </p:nvSpPr>
        <p:spPr>
          <a:xfrm>
            <a:off x="6643051" y="39891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8" name="TextBox 267"/>
          <p:cNvSpPr txBox="1"/>
          <p:nvPr/>
        </p:nvSpPr>
        <p:spPr>
          <a:xfrm>
            <a:off x="6318484" y="379963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9" name="TextBox 268"/>
          <p:cNvSpPr txBox="1"/>
          <p:nvPr/>
        </p:nvSpPr>
        <p:spPr>
          <a:xfrm>
            <a:off x="6783583" y="36971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0" name="TextBox 269"/>
          <p:cNvSpPr txBox="1"/>
          <p:nvPr/>
        </p:nvSpPr>
        <p:spPr>
          <a:xfrm>
            <a:off x="6970493" y="41094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1" name="TextBox 270"/>
          <p:cNvSpPr txBox="1"/>
          <p:nvPr/>
        </p:nvSpPr>
        <p:spPr>
          <a:xfrm>
            <a:off x="7407514" y="41189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2" name="TextBox 271"/>
          <p:cNvSpPr txBox="1"/>
          <p:nvPr/>
        </p:nvSpPr>
        <p:spPr>
          <a:xfrm>
            <a:off x="7617824" y="36971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3" name="TextBox 272"/>
          <p:cNvSpPr txBox="1"/>
          <p:nvPr/>
        </p:nvSpPr>
        <p:spPr>
          <a:xfrm>
            <a:off x="7758356" y="400173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4" name="TextBox 273"/>
          <p:cNvSpPr txBox="1"/>
          <p:nvPr/>
        </p:nvSpPr>
        <p:spPr>
          <a:xfrm>
            <a:off x="6943979" y="43447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5" name="TextBox 274"/>
          <p:cNvSpPr txBox="1"/>
          <p:nvPr/>
        </p:nvSpPr>
        <p:spPr>
          <a:xfrm>
            <a:off x="8059680" y="379963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6" name="TextBox 275"/>
          <p:cNvSpPr txBox="1"/>
          <p:nvPr/>
        </p:nvSpPr>
        <p:spPr>
          <a:xfrm>
            <a:off x="7417965" y="434582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7" name="TextBox 276"/>
          <p:cNvSpPr txBox="1"/>
          <p:nvPr/>
        </p:nvSpPr>
        <p:spPr>
          <a:xfrm>
            <a:off x="6470883" y="2538693"/>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sp>
        <p:nvSpPr>
          <p:cNvPr id="278" name="TextBox 277"/>
          <p:cNvSpPr txBox="1"/>
          <p:nvPr/>
        </p:nvSpPr>
        <p:spPr>
          <a:xfrm>
            <a:off x="6783583" y="3068214"/>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cxnSp>
        <p:nvCxnSpPr>
          <p:cNvPr id="279" name="Straight Connector 278"/>
          <p:cNvCxnSpPr/>
          <p:nvPr/>
        </p:nvCxnSpPr>
        <p:spPr>
          <a:xfrm>
            <a:off x="5934870" y="3861346"/>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280" name="Straight Connector 279"/>
          <p:cNvCxnSpPr>
            <a:endCxn id="274" idx="1"/>
          </p:cNvCxnSpPr>
          <p:nvPr/>
        </p:nvCxnSpPr>
        <p:spPr>
          <a:xfrm>
            <a:off x="5934870" y="4118950"/>
            <a:ext cx="1031427" cy="244432"/>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281" name="Straight Connector 280"/>
          <p:cNvCxnSpPr>
            <a:endCxn id="275" idx="6"/>
          </p:cNvCxnSpPr>
          <p:nvPr/>
        </p:nvCxnSpPr>
        <p:spPr>
          <a:xfrm flipH="1" flipV="1">
            <a:off x="8212079" y="3863182"/>
            <a:ext cx="409984" cy="1139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282" name="Straight Connector 281"/>
          <p:cNvCxnSpPr>
            <a:stCxn id="276" idx="6"/>
          </p:cNvCxnSpPr>
          <p:nvPr/>
        </p:nvCxnSpPr>
        <p:spPr>
          <a:xfrm flipV="1">
            <a:off x="7570364" y="4099943"/>
            <a:ext cx="1051699" cy="3094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283" name="Oval 282"/>
          <p:cNvSpPr/>
          <p:nvPr/>
        </p:nvSpPr>
        <p:spPr>
          <a:xfrm>
            <a:off x="6009715" y="380906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4" name="Oval 283"/>
          <p:cNvSpPr/>
          <p:nvPr/>
        </p:nvSpPr>
        <p:spPr>
          <a:xfrm>
            <a:off x="6009715" y="405528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5" name="Oval 284"/>
          <p:cNvSpPr/>
          <p:nvPr/>
        </p:nvSpPr>
        <p:spPr>
          <a:xfrm>
            <a:off x="8377276" y="380906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6" name="Oval 285"/>
          <p:cNvSpPr/>
          <p:nvPr/>
        </p:nvSpPr>
        <p:spPr>
          <a:xfrm>
            <a:off x="8364479" y="405528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287" name="Group 286"/>
          <p:cNvGrpSpPr/>
          <p:nvPr/>
        </p:nvGrpSpPr>
        <p:grpSpPr>
          <a:xfrm>
            <a:off x="468663" y="2507013"/>
            <a:ext cx="1939057" cy="2914710"/>
            <a:chOff x="533400" y="1657350"/>
            <a:chExt cx="1939057" cy="2914710"/>
          </a:xfrm>
        </p:grpSpPr>
        <p:sp>
          <p:nvSpPr>
            <p:cNvPr id="288" name="Oval 287"/>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89" name="TextBox 288"/>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90" name="Oval 289"/>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91" name="TextBox 290"/>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92" name="Oval 291"/>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93" name="TextBox 292"/>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94" name="Straight Connector 293"/>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95" name="TextBox 294"/>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96" name="Straight Connector 295"/>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97" name="TextBox 296"/>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98" name="Straight Connector 297"/>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9" name="TextBox 298"/>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00" name="Oval 299"/>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01" name="Oval 300"/>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2" name="TextBox 301"/>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303" name="TextBox 302"/>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304" name="TextBox 303"/>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305" name="Rectangle 304"/>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06" name="Straight Connector 305"/>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307" name="Straight Connector 306"/>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08" name="TextBox 307"/>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309" name="Straight Connector 308"/>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310" name="TextBox 309"/>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311" name="TextBox 310"/>
          <p:cNvSpPr txBox="1"/>
          <p:nvPr/>
        </p:nvSpPr>
        <p:spPr>
          <a:xfrm>
            <a:off x="8180523" y="326764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312" name="TextBox 311"/>
          <p:cNvSpPr txBox="1"/>
          <p:nvPr/>
        </p:nvSpPr>
        <p:spPr>
          <a:xfrm>
            <a:off x="5852105" y="323560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88" name="Slide Number Placeholder 87"/>
          <p:cNvSpPr>
            <a:spLocks noGrp="1"/>
          </p:cNvSpPr>
          <p:nvPr>
            <p:ph type="sldNum" sz="quarter" idx="4"/>
          </p:nvPr>
        </p:nvSpPr>
        <p:spPr/>
        <p:txBody>
          <a:bodyPr/>
          <a:lstStyle/>
          <a:p>
            <a:fld id="{95FB27F1-C2FE-E646-9E41-8F3092BBAFAE}" type="slidenum">
              <a:rPr lang="en-US" smtClean="0"/>
              <a:pPr/>
              <a:t>40</a:t>
            </a:fld>
            <a:endParaRPr lang="en-US"/>
          </a:p>
        </p:txBody>
      </p:sp>
      <p:sp>
        <p:nvSpPr>
          <p:cNvPr id="89" name="Footer Placeholder 8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31409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Domain-3 TAPI Context Topology</a:t>
            </a:r>
            <a:endParaRPr lang="en-US"/>
          </a:p>
        </p:txBody>
      </p:sp>
      <p:sp>
        <p:nvSpPr>
          <p:cNvPr id="357" name="Rectangle 356"/>
          <p:cNvSpPr/>
          <p:nvPr/>
        </p:nvSpPr>
        <p:spPr>
          <a:xfrm>
            <a:off x="1990581" y="2243518"/>
            <a:ext cx="3581399" cy="2869317"/>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58" name="Oval 357"/>
          <p:cNvSpPr/>
          <p:nvPr/>
        </p:nvSpPr>
        <p:spPr>
          <a:xfrm>
            <a:off x="4286976" y="424925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359" name="Oval 358"/>
          <p:cNvSpPr/>
          <p:nvPr/>
        </p:nvSpPr>
        <p:spPr>
          <a:xfrm>
            <a:off x="3445386" y="465563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360" name="Oval 359"/>
          <p:cNvSpPr/>
          <p:nvPr/>
        </p:nvSpPr>
        <p:spPr>
          <a:xfrm>
            <a:off x="3454052" y="378867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361" name="Oval 360"/>
          <p:cNvSpPr/>
          <p:nvPr/>
        </p:nvSpPr>
        <p:spPr>
          <a:xfrm>
            <a:off x="5430876" y="259823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2" name="Oval 361"/>
          <p:cNvSpPr/>
          <p:nvPr/>
        </p:nvSpPr>
        <p:spPr>
          <a:xfrm>
            <a:off x="5419581" y="284324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3" name="Oval 362"/>
          <p:cNvSpPr/>
          <p:nvPr/>
        </p:nvSpPr>
        <p:spPr>
          <a:xfrm>
            <a:off x="5419581" y="31051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4" name="Oval 363"/>
          <p:cNvSpPr/>
          <p:nvPr/>
        </p:nvSpPr>
        <p:spPr>
          <a:xfrm>
            <a:off x="5419581" y="334655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5" name="Oval 364"/>
          <p:cNvSpPr/>
          <p:nvPr/>
        </p:nvSpPr>
        <p:spPr>
          <a:xfrm>
            <a:off x="2710897" y="418435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66" name="TextBox 365"/>
          <p:cNvSpPr txBox="1"/>
          <p:nvPr/>
        </p:nvSpPr>
        <p:spPr>
          <a:xfrm>
            <a:off x="3170062" y="442732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7" name="TextBox 366"/>
          <p:cNvSpPr txBox="1"/>
          <p:nvPr/>
        </p:nvSpPr>
        <p:spPr>
          <a:xfrm>
            <a:off x="3170062" y="418435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8" name="TextBox 367"/>
          <p:cNvSpPr txBox="1"/>
          <p:nvPr/>
        </p:nvSpPr>
        <p:spPr>
          <a:xfrm>
            <a:off x="3454052" y="46741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9" name="TextBox 368"/>
          <p:cNvSpPr txBox="1"/>
          <p:nvPr/>
        </p:nvSpPr>
        <p:spPr>
          <a:xfrm>
            <a:off x="3688078" y="456535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0" name="TextBox 369"/>
          <p:cNvSpPr txBox="1"/>
          <p:nvPr/>
        </p:nvSpPr>
        <p:spPr>
          <a:xfrm>
            <a:off x="3951170" y="46634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1" name="TextBox 370"/>
          <p:cNvSpPr txBox="1"/>
          <p:nvPr/>
        </p:nvSpPr>
        <p:spPr>
          <a:xfrm>
            <a:off x="4301622" y="426167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2" name="TextBox 371"/>
          <p:cNvSpPr txBox="1"/>
          <p:nvPr/>
        </p:nvSpPr>
        <p:spPr>
          <a:xfrm>
            <a:off x="4286976" y="446650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3" name="TextBox 372"/>
          <p:cNvSpPr txBox="1"/>
          <p:nvPr/>
        </p:nvSpPr>
        <p:spPr>
          <a:xfrm>
            <a:off x="4055839" y="392746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4" name="TextBox 373"/>
          <p:cNvSpPr txBox="1"/>
          <p:nvPr/>
        </p:nvSpPr>
        <p:spPr>
          <a:xfrm>
            <a:off x="3414823" y="391278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5" name="TextBox 374"/>
          <p:cNvSpPr txBox="1"/>
          <p:nvPr/>
        </p:nvSpPr>
        <p:spPr>
          <a:xfrm>
            <a:off x="3702383" y="408708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76" name="Straight Connector 375"/>
          <p:cNvCxnSpPr>
            <a:stCxn id="367" idx="7"/>
            <a:endCxn id="374" idx="3"/>
          </p:cNvCxnSpPr>
          <p:nvPr/>
        </p:nvCxnSpPr>
        <p:spPr>
          <a:xfrm flipV="1">
            <a:off x="3290014" y="4023574"/>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77" name="Straight Connector 376"/>
          <p:cNvCxnSpPr>
            <a:stCxn id="375" idx="4"/>
            <a:endCxn id="369" idx="0"/>
          </p:cNvCxnSpPr>
          <p:nvPr/>
        </p:nvCxnSpPr>
        <p:spPr>
          <a:xfrm flipH="1">
            <a:off x="3758344" y="4216873"/>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78" name="Straight Connector 377"/>
          <p:cNvCxnSpPr>
            <a:stCxn id="372" idx="3"/>
            <a:endCxn id="370" idx="7"/>
          </p:cNvCxnSpPr>
          <p:nvPr/>
        </p:nvCxnSpPr>
        <p:spPr>
          <a:xfrm flipH="1">
            <a:off x="4071122" y="4577286"/>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79" name="Straight Connector 378"/>
          <p:cNvCxnSpPr>
            <a:stCxn id="373" idx="5"/>
            <a:endCxn id="371" idx="1"/>
          </p:cNvCxnSpPr>
          <p:nvPr/>
        </p:nvCxnSpPr>
        <p:spPr>
          <a:xfrm>
            <a:off x="4175791" y="4038253"/>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80" name="Straight Connector 379"/>
          <p:cNvCxnSpPr>
            <a:stCxn id="366" idx="5"/>
            <a:endCxn id="368" idx="1"/>
          </p:cNvCxnSpPr>
          <p:nvPr/>
        </p:nvCxnSpPr>
        <p:spPr>
          <a:xfrm>
            <a:off x="3290014" y="4538111"/>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81" name="Oval 380"/>
          <p:cNvSpPr/>
          <p:nvPr/>
        </p:nvSpPr>
        <p:spPr>
          <a:xfrm>
            <a:off x="3458056" y="311197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382" name="Oval 381"/>
          <p:cNvSpPr/>
          <p:nvPr/>
        </p:nvSpPr>
        <p:spPr>
          <a:xfrm>
            <a:off x="4196371" y="262612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83" name="TextBox 382"/>
          <p:cNvSpPr txBox="1"/>
          <p:nvPr/>
        </p:nvSpPr>
        <p:spPr>
          <a:xfrm>
            <a:off x="4514267" y="293779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4" name="TextBox 383"/>
          <p:cNvSpPr txBox="1"/>
          <p:nvPr/>
        </p:nvSpPr>
        <p:spPr>
          <a:xfrm>
            <a:off x="4703717" y="286620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5" name="TextBox 384"/>
          <p:cNvSpPr txBox="1"/>
          <p:nvPr/>
        </p:nvSpPr>
        <p:spPr>
          <a:xfrm>
            <a:off x="2717635" y="445019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6" name="TextBox 385"/>
          <p:cNvSpPr txBox="1"/>
          <p:nvPr/>
        </p:nvSpPr>
        <p:spPr>
          <a:xfrm>
            <a:off x="2710897" y="42400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7" name="TextBox 386"/>
          <p:cNvSpPr txBox="1"/>
          <p:nvPr/>
        </p:nvSpPr>
        <p:spPr>
          <a:xfrm>
            <a:off x="3998926" y="336587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8" name="TextBox 387"/>
          <p:cNvSpPr txBox="1"/>
          <p:nvPr/>
        </p:nvSpPr>
        <p:spPr>
          <a:xfrm>
            <a:off x="4015502" y="313046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89" name="Straight Connector 388"/>
          <p:cNvCxnSpPr>
            <a:stCxn id="403" idx="6"/>
            <a:endCxn id="361" idx="2"/>
          </p:cNvCxnSpPr>
          <p:nvPr/>
        </p:nvCxnSpPr>
        <p:spPr>
          <a:xfrm flipV="1">
            <a:off x="4856116" y="2674435"/>
            <a:ext cx="574760" cy="1523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0" name="Straight Connector 389"/>
          <p:cNvCxnSpPr>
            <a:stCxn id="384" idx="6"/>
            <a:endCxn id="362" idx="2"/>
          </p:cNvCxnSpPr>
          <p:nvPr/>
        </p:nvCxnSpPr>
        <p:spPr>
          <a:xfrm flipV="1">
            <a:off x="4856116" y="2919447"/>
            <a:ext cx="563465" cy="1030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1" name="Straight Connector 390"/>
          <p:cNvCxnSpPr>
            <a:stCxn id="388" idx="6"/>
            <a:endCxn id="363" idx="2"/>
          </p:cNvCxnSpPr>
          <p:nvPr/>
        </p:nvCxnSpPr>
        <p:spPr>
          <a:xfrm flipV="1">
            <a:off x="4167901" y="3181354"/>
            <a:ext cx="125168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2" name="Straight Connector 391"/>
          <p:cNvCxnSpPr>
            <a:stCxn id="400" idx="6"/>
            <a:endCxn id="386" idx="2"/>
          </p:cNvCxnSpPr>
          <p:nvPr/>
        </p:nvCxnSpPr>
        <p:spPr>
          <a:xfrm flipV="1">
            <a:off x="2158525" y="4303620"/>
            <a:ext cx="552372" cy="1052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3" name="Straight Connector 392"/>
          <p:cNvCxnSpPr>
            <a:stCxn id="401" idx="6"/>
            <a:endCxn id="385" idx="2"/>
          </p:cNvCxnSpPr>
          <p:nvPr/>
        </p:nvCxnSpPr>
        <p:spPr>
          <a:xfrm flipV="1">
            <a:off x="2158525" y="4513739"/>
            <a:ext cx="55911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4" name="Straight Connector 393"/>
          <p:cNvCxnSpPr>
            <a:stCxn id="364" idx="2"/>
            <a:endCxn id="387" idx="6"/>
          </p:cNvCxnSpPr>
          <p:nvPr/>
        </p:nvCxnSpPr>
        <p:spPr>
          <a:xfrm flipH="1">
            <a:off x="4151325" y="3422752"/>
            <a:ext cx="1268256" cy="66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95" name="TextBox 394"/>
          <p:cNvSpPr txBox="1"/>
          <p:nvPr/>
        </p:nvSpPr>
        <p:spPr>
          <a:xfrm>
            <a:off x="3702383" y="34167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6" name="TextBox 395"/>
          <p:cNvSpPr txBox="1"/>
          <p:nvPr/>
        </p:nvSpPr>
        <p:spPr>
          <a:xfrm>
            <a:off x="3702383" y="376386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97" name="Straight Connector 396"/>
          <p:cNvCxnSpPr>
            <a:stCxn id="395" idx="4"/>
            <a:endCxn id="396" idx="0"/>
          </p:cNvCxnSpPr>
          <p:nvPr/>
        </p:nvCxnSpPr>
        <p:spPr>
          <a:xfrm>
            <a:off x="3772649" y="3546565"/>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398" name="Straight Connector 397"/>
          <p:cNvCxnSpPr>
            <a:stCxn id="383" idx="4"/>
            <a:endCxn id="399" idx="0"/>
          </p:cNvCxnSpPr>
          <p:nvPr/>
        </p:nvCxnSpPr>
        <p:spPr>
          <a:xfrm>
            <a:off x="4584533" y="3067587"/>
            <a:ext cx="0" cy="1126206"/>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99" name="TextBox 398"/>
          <p:cNvSpPr txBox="1"/>
          <p:nvPr/>
        </p:nvSpPr>
        <p:spPr>
          <a:xfrm>
            <a:off x="4514267" y="41937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0" name="Oval 399"/>
          <p:cNvSpPr/>
          <p:nvPr/>
        </p:nvSpPr>
        <p:spPr>
          <a:xfrm>
            <a:off x="1853725" y="423794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1" name="Oval 400"/>
          <p:cNvSpPr/>
          <p:nvPr/>
        </p:nvSpPr>
        <p:spPr>
          <a:xfrm>
            <a:off x="1853725" y="445019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2" name="Oval 401"/>
          <p:cNvSpPr/>
          <p:nvPr/>
        </p:nvSpPr>
        <p:spPr>
          <a:xfrm>
            <a:off x="2142980" y="2390203"/>
            <a:ext cx="3276601" cy="267519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03" name="TextBox 402"/>
          <p:cNvSpPr txBox="1"/>
          <p:nvPr/>
        </p:nvSpPr>
        <p:spPr>
          <a:xfrm>
            <a:off x="4703717" y="262612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4" name="TextBox 403"/>
          <p:cNvSpPr txBox="1"/>
          <p:nvPr/>
        </p:nvSpPr>
        <p:spPr>
          <a:xfrm>
            <a:off x="2230476" y="3769036"/>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05" name="Content Placeholder 196"/>
          <p:cNvSpPr txBox="1">
            <a:spLocks/>
          </p:cNvSpPr>
          <p:nvPr/>
        </p:nvSpPr>
        <p:spPr>
          <a:xfrm>
            <a:off x="151688" y="1076947"/>
            <a:ext cx="8686800" cy="914401"/>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internal to the multi-domain-controller</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 Context Topology is same as the domain-controller’s internal Context</a:t>
            </a:r>
            <a:endParaRPr kumimoji="0" lang="en-US" sz="20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2000" b="0" i="0" u="none" strike="noStrike" kern="1200" cap="none" spc="0" normalizeH="0" baseline="0" noProof="0">
              <a:ln>
                <a:noFill/>
              </a:ln>
              <a:solidFill>
                <a:srgbClr val="141313"/>
              </a:solidFill>
              <a:effectLst/>
              <a:uLnTx/>
              <a:uFillTx/>
              <a:latin typeface="Arial"/>
              <a:ea typeface="+mn-ea"/>
              <a:cs typeface="+mn-cs"/>
            </a:endParaRPr>
          </a:p>
        </p:txBody>
      </p:sp>
      <p:sp>
        <p:nvSpPr>
          <p:cNvPr id="406" name="TextBox 405"/>
          <p:cNvSpPr txBox="1"/>
          <p:nvPr/>
        </p:nvSpPr>
        <p:spPr>
          <a:xfrm>
            <a:off x="2006125" y="2224248"/>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Context-3</a:t>
            </a:r>
          </a:p>
        </p:txBody>
      </p:sp>
      <p:sp>
        <p:nvSpPr>
          <p:cNvPr id="407" name="TextBox 406"/>
          <p:cNvSpPr txBox="1"/>
          <p:nvPr/>
        </p:nvSpPr>
        <p:spPr>
          <a:xfrm>
            <a:off x="177325" y="5226826"/>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408" name="Straight Connector 407"/>
          <p:cNvCxnSpPr/>
          <p:nvPr/>
        </p:nvCxnSpPr>
        <p:spPr>
          <a:xfrm>
            <a:off x="5981322" y="327693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409" name="Straight Connector 408"/>
          <p:cNvCxnSpPr/>
          <p:nvPr/>
        </p:nvCxnSpPr>
        <p:spPr>
          <a:xfrm>
            <a:off x="6610145" y="4401694"/>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10" name="Oval 409"/>
          <p:cNvSpPr/>
          <p:nvPr/>
        </p:nvSpPr>
        <p:spPr>
          <a:xfrm flipH="1">
            <a:off x="6063775" y="3062895"/>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11" name="Rectangle 410"/>
          <p:cNvSpPr/>
          <p:nvPr/>
        </p:nvSpPr>
        <p:spPr>
          <a:xfrm flipH="1">
            <a:off x="6232939" y="353218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12" name="Rectangle 411"/>
          <p:cNvSpPr/>
          <p:nvPr/>
        </p:nvSpPr>
        <p:spPr>
          <a:xfrm flipH="1">
            <a:off x="7679723" y="3486637"/>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13" name="Rectangle 412"/>
          <p:cNvSpPr/>
          <p:nvPr/>
        </p:nvSpPr>
        <p:spPr>
          <a:xfrm flipH="1">
            <a:off x="6933615" y="3838258"/>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14" name="Rectangle 413"/>
          <p:cNvSpPr/>
          <p:nvPr/>
        </p:nvSpPr>
        <p:spPr>
          <a:xfrm flipH="1">
            <a:off x="6950401" y="3184492"/>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15" name="Straight Connector 414"/>
          <p:cNvCxnSpPr>
            <a:stCxn id="436" idx="6"/>
            <a:endCxn id="457" idx="3"/>
          </p:cNvCxnSpPr>
          <p:nvPr/>
        </p:nvCxnSpPr>
        <p:spPr>
          <a:xfrm flipH="1" flipV="1">
            <a:off x="7439993" y="3453500"/>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6" name="Straight Connector 415"/>
          <p:cNvCxnSpPr>
            <a:stCxn id="455" idx="4"/>
            <a:endCxn id="438" idx="0"/>
          </p:cNvCxnSpPr>
          <p:nvPr/>
        </p:nvCxnSpPr>
        <p:spPr>
          <a:xfrm>
            <a:off x="7167641" y="3546443"/>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7" name="Straight Connector 416"/>
          <p:cNvCxnSpPr>
            <a:stCxn id="441" idx="2"/>
            <a:endCxn id="439" idx="6"/>
          </p:cNvCxnSpPr>
          <p:nvPr/>
        </p:nvCxnSpPr>
        <p:spPr>
          <a:xfrm>
            <a:off x="6765323" y="3832193"/>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8" name="Straight Connector 417"/>
          <p:cNvCxnSpPr>
            <a:stCxn id="456" idx="5"/>
            <a:endCxn id="440" idx="2"/>
          </p:cNvCxnSpPr>
          <p:nvPr/>
        </p:nvCxnSpPr>
        <p:spPr>
          <a:xfrm flipH="1">
            <a:off x="6750677" y="3458523"/>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19" name="Rectangle 418"/>
          <p:cNvSpPr/>
          <p:nvPr/>
        </p:nvSpPr>
        <p:spPr>
          <a:xfrm flipH="1">
            <a:off x="8559325" y="3755993"/>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20" name="Straight Connector 419"/>
          <p:cNvCxnSpPr>
            <a:stCxn id="428" idx="6"/>
            <a:endCxn id="429" idx="2"/>
          </p:cNvCxnSpPr>
          <p:nvPr/>
        </p:nvCxnSpPr>
        <p:spPr>
          <a:xfrm flipH="1" flipV="1">
            <a:off x="8215088" y="3804092"/>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21" name="Rectangle 420"/>
          <p:cNvSpPr/>
          <p:nvPr/>
        </p:nvSpPr>
        <p:spPr>
          <a:xfrm flipH="1">
            <a:off x="6652411" y="463484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22" name="Straight Connector 421"/>
          <p:cNvCxnSpPr>
            <a:stCxn id="448" idx="0"/>
            <a:endCxn id="445" idx="0"/>
          </p:cNvCxnSpPr>
          <p:nvPr/>
        </p:nvCxnSpPr>
        <p:spPr>
          <a:xfrm flipV="1">
            <a:off x="6863668" y="4136993"/>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23" name="TextBox 422"/>
          <p:cNvSpPr txBox="1"/>
          <p:nvPr/>
        </p:nvSpPr>
        <p:spPr>
          <a:xfrm flipH="1">
            <a:off x="7615391" y="374054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4" name="Rectangle 423"/>
          <p:cNvSpPr/>
          <p:nvPr/>
        </p:nvSpPr>
        <p:spPr>
          <a:xfrm flipH="1">
            <a:off x="8559325" y="3325130"/>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25" name="Rectangle 424"/>
          <p:cNvSpPr/>
          <p:nvPr/>
        </p:nvSpPr>
        <p:spPr>
          <a:xfrm flipH="1">
            <a:off x="7185811" y="463484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26" name="Straight Connector 425"/>
          <p:cNvCxnSpPr>
            <a:stCxn id="446" idx="0"/>
            <a:endCxn id="447" idx="0"/>
          </p:cNvCxnSpPr>
          <p:nvPr/>
        </p:nvCxnSpPr>
        <p:spPr>
          <a:xfrm>
            <a:off x="7262010" y="4148184"/>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27" name="Straight Connector 426"/>
          <p:cNvCxnSpPr>
            <a:stCxn id="442" idx="2"/>
            <a:endCxn id="435" idx="6"/>
          </p:cNvCxnSpPr>
          <p:nvPr/>
        </p:nvCxnSpPr>
        <p:spPr>
          <a:xfrm flipV="1">
            <a:off x="8215086" y="3515632"/>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28" name="TextBox 427"/>
          <p:cNvSpPr txBox="1"/>
          <p:nvPr/>
        </p:nvSpPr>
        <p:spPr>
          <a:xfrm flipH="1">
            <a:off x="8489378" y="3890348"/>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9" name="TextBox 428"/>
          <p:cNvSpPr txBox="1"/>
          <p:nvPr/>
        </p:nvSpPr>
        <p:spPr>
          <a:xfrm flipH="1">
            <a:off x="8062689" y="374054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0" name="Oval 429"/>
          <p:cNvSpPr/>
          <p:nvPr/>
        </p:nvSpPr>
        <p:spPr>
          <a:xfrm flipH="1">
            <a:off x="7282498" y="433004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31" name="Oval 430"/>
          <p:cNvSpPr/>
          <p:nvPr/>
        </p:nvSpPr>
        <p:spPr>
          <a:xfrm flipH="1">
            <a:off x="6857415" y="433004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32" name="Straight Connector 431"/>
          <p:cNvCxnSpPr>
            <a:stCxn id="433" idx="2"/>
          </p:cNvCxnSpPr>
          <p:nvPr/>
        </p:nvCxnSpPr>
        <p:spPr>
          <a:xfrm flipH="1">
            <a:off x="8317928" y="318449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33" name="TextBox 432"/>
          <p:cNvSpPr txBox="1"/>
          <p:nvPr/>
        </p:nvSpPr>
        <p:spPr>
          <a:xfrm flipH="1">
            <a:off x="8044975" y="293827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34" name="TextBox 433"/>
          <p:cNvSpPr txBox="1"/>
          <p:nvPr/>
        </p:nvSpPr>
        <p:spPr>
          <a:xfrm flipH="1">
            <a:off x="7620633" y="4278583"/>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35" name="TextBox 434"/>
          <p:cNvSpPr txBox="1"/>
          <p:nvPr/>
        </p:nvSpPr>
        <p:spPr>
          <a:xfrm flipH="1">
            <a:off x="8489378" y="344763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6" name="TextBox 435"/>
          <p:cNvSpPr txBox="1"/>
          <p:nvPr/>
        </p:nvSpPr>
        <p:spPr>
          <a:xfrm flipH="1">
            <a:off x="7615391" y="349757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7" name="TextBox 436"/>
          <p:cNvSpPr txBox="1"/>
          <p:nvPr/>
        </p:nvSpPr>
        <p:spPr>
          <a:xfrm flipH="1">
            <a:off x="7331401" y="385896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8" name="TextBox 437"/>
          <p:cNvSpPr txBox="1"/>
          <p:nvPr/>
        </p:nvSpPr>
        <p:spPr>
          <a:xfrm flipH="1">
            <a:off x="7097375" y="37501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9" name="TextBox 438"/>
          <p:cNvSpPr txBox="1"/>
          <p:nvPr/>
        </p:nvSpPr>
        <p:spPr>
          <a:xfrm flipH="1">
            <a:off x="6874439" y="39025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0" name="TextBox 439"/>
          <p:cNvSpPr txBox="1"/>
          <p:nvPr/>
        </p:nvSpPr>
        <p:spPr>
          <a:xfrm flipH="1">
            <a:off x="6610145" y="35624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1" name="TextBox 440"/>
          <p:cNvSpPr txBox="1"/>
          <p:nvPr/>
        </p:nvSpPr>
        <p:spPr>
          <a:xfrm flipH="1">
            <a:off x="6624791" y="376729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2" name="TextBox 441"/>
          <p:cNvSpPr txBox="1"/>
          <p:nvPr/>
        </p:nvSpPr>
        <p:spPr>
          <a:xfrm flipH="1">
            <a:off x="8062687" y="348289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3" name="TextBox 442"/>
          <p:cNvSpPr txBox="1"/>
          <p:nvPr/>
        </p:nvSpPr>
        <p:spPr>
          <a:xfrm flipH="1">
            <a:off x="6156739" y="355167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4" name="TextBox 443"/>
          <p:cNvSpPr txBox="1"/>
          <p:nvPr/>
        </p:nvSpPr>
        <p:spPr>
          <a:xfrm flipH="1">
            <a:off x="6156739" y="377655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5" name="TextBox 444"/>
          <p:cNvSpPr txBox="1"/>
          <p:nvPr/>
        </p:nvSpPr>
        <p:spPr>
          <a:xfrm flipH="1">
            <a:off x="6957212" y="413699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6" name="TextBox 445"/>
          <p:cNvSpPr txBox="1"/>
          <p:nvPr/>
        </p:nvSpPr>
        <p:spPr>
          <a:xfrm flipH="1">
            <a:off x="7185811" y="414818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7" name="TextBox 446"/>
          <p:cNvSpPr txBox="1"/>
          <p:nvPr/>
        </p:nvSpPr>
        <p:spPr>
          <a:xfrm flipH="1">
            <a:off x="7364951" y="456684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8" name="TextBox 447"/>
          <p:cNvSpPr txBox="1"/>
          <p:nvPr/>
        </p:nvSpPr>
        <p:spPr>
          <a:xfrm flipH="1">
            <a:off x="6793721" y="457439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9" name="Oval 448"/>
          <p:cNvSpPr/>
          <p:nvPr/>
        </p:nvSpPr>
        <p:spPr>
          <a:xfrm flipH="1">
            <a:off x="8254525" y="34212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0" name="Oval 449"/>
          <p:cNvSpPr/>
          <p:nvPr/>
        </p:nvSpPr>
        <p:spPr>
          <a:xfrm flipH="1">
            <a:off x="8254525" y="381509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51" name="Straight Connector 450"/>
          <p:cNvCxnSpPr>
            <a:stCxn id="423" idx="6"/>
            <a:endCxn id="437" idx="2"/>
          </p:cNvCxnSpPr>
          <p:nvPr/>
        </p:nvCxnSpPr>
        <p:spPr>
          <a:xfrm flipH="1">
            <a:off x="7471933" y="3805443"/>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2" name="Straight Connector 451"/>
          <p:cNvCxnSpPr>
            <a:endCxn id="443" idx="6"/>
          </p:cNvCxnSpPr>
          <p:nvPr/>
        </p:nvCxnSpPr>
        <p:spPr>
          <a:xfrm>
            <a:off x="5739925" y="3601994"/>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53" name="Oval 452"/>
          <p:cNvSpPr/>
          <p:nvPr/>
        </p:nvSpPr>
        <p:spPr>
          <a:xfrm>
            <a:off x="5905122" y="354787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4" name="TextBox 453"/>
          <p:cNvSpPr txBox="1"/>
          <p:nvPr/>
        </p:nvSpPr>
        <p:spPr>
          <a:xfrm>
            <a:off x="6714719" y="2834806"/>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455" name="TextBox 454"/>
          <p:cNvSpPr txBox="1"/>
          <p:nvPr/>
        </p:nvSpPr>
        <p:spPr>
          <a:xfrm flipH="1">
            <a:off x="7097375" y="34166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6" name="TextBox 455"/>
          <p:cNvSpPr txBox="1"/>
          <p:nvPr/>
        </p:nvSpPr>
        <p:spPr>
          <a:xfrm flipH="1">
            <a:off x="6874439" y="334773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TextBox 456"/>
          <p:cNvSpPr txBox="1"/>
          <p:nvPr/>
        </p:nvSpPr>
        <p:spPr>
          <a:xfrm flipH="1">
            <a:off x="7320041" y="33427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58" name="Straight Connector 457"/>
          <p:cNvCxnSpPr>
            <a:endCxn id="444" idx="6"/>
          </p:cNvCxnSpPr>
          <p:nvPr/>
        </p:nvCxnSpPr>
        <p:spPr>
          <a:xfrm flipV="1">
            <a:off x="5739925" y="3840103"/>
            <a:ext cx="416814" cy="50245"/>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59" name="Oval 458"/>
          <p:cNvSpPr/>
          <p:nvPr/>
        </p:nvSpPr>
        <p:spPr>
          <a:xfrm>
            <a:off x="5892325" y="379409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60" name="TextBox 459"/>
          <p:cNvSpPr txBox="1"/>
          <p:nvPr/>
        </p:nvSpPr>
        <p:spPr>
          <a:xfrm>
            <a:off x="6342991" y="2349128"/>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grpSp>
        <p:nvGrpSpPr>
          <p:cNvPr id="461" name="Group 460"/>
          <p:cNvGrpSpPr/>
          <p:nvPr/>
        </p:nvGrpSpPr>
        <p:grpSpPr>
          <a:xfrm>
            <a:off x="177325" y="2272647"/>
            <a:ext cx="1939057" cy="2914710"/>
            <a:chOff x="533400" y="1657350"/>
            <a:chExt cx="1939057" cy="2914710"/>
          </a:xfrm>
        </p:grpSpPr>
        <p:sp>
          <p:nvSpPr>
            <p:cNvPr id="462" name="Oval 461"/>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63" name="TextBox 462"/>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464" name="Oval 463"/>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65" name="TextBox 464"/>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466" name="Oval 465"/>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67" name="TextBox 466"/>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468" name="Straight Connector 467"/>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469" name="TextBox 468"/>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470" name="Straight Connector 469"/>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71" name="TextBox 470"/>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472" name="Straight Connector 471"/>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73" name="TextBox 472"/>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474" name="Oval 473"/>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475" name="Oval 474"/>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76" name="TextBox 475"/>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477" name="TextBox 476"/>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479" name="Rectangle 478"/>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480" name="Straight Connector 479"/>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481" name="Straight Connector 480"/>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82" name="TextBox 481"/>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483" name="Straight Connector 482"/>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484" name="TextBox 483"/>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485" name="TextBox 484"/>
          <p:cNvSpPr txBox="1"/>
          <p:nvPr/>
        </p:nvSpPr>
        <p:spPr>
          <a:xfrm>
            <a:off x="5735676" y="305691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132" name="Slide Number Placeholder 131"/>
          <p:cNvSpPr>
            <a:spLocks noGrp="1"/>
          </p:cNvSpPr>
          <p:nvPr>
            <p:ph type="sldNum" sz="quarter" idx="4"/>
          </p:nvPr>
        </p:nvSpPr>
        <p:spPr/>
        <p:txBody>
          <a:bodyPr/>
          <a:lstStyle/>
          <a:p>
            <a:fld id="{95FB27F1-C2FE-E646-9E41-8F3092BBAFAE}" type="slidenum">
              <a:rPr lang="en-US" smtClean="0"/>
              <a:pPr/>
              <a:t>41</a:t>
            </a:fld>
            <a:endParaRPr lang="en-US"/>
          </a:p>
        </p:txBody>
      </p:sp>
      <p:sp>
        <p:nvSpPr>
          <p:cNvPr id="133" name="Footer Placeholder 132"/>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7089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72" y="382638"/>
            <a:ext cx="8229600" cy="503238"/>
          </a:xfrm>
        </p:spPr>
        <p:txBody>
          <a:bodyPr/>
          <a:lstStyle/>
          <a:p>
            <a:r>
              <a:rPr lang="en-US" smtClean="0"/>
              <a:t>Domain-3 TAPI Context Hierarchical Topology (2-Level)</a:t>
            </a:r>
            <a:endParaRPr lang="en-US"/>
          </a:p>
        </p:txBody>
      </p:sp>
      <p:sp>
        <p:nvSpPr>
          <p:cNvPr id="384" name="Rectangle 383"/>
          <p:cNvSpPr/>
          <p:nvPr/>
        </p:nvSpPr>
        <p:spPr>
          <a:xfrm>
            <a:off x="1913669" y="2540232"/>
            <a:ext cx="3581399" cy="3182779"/>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85" name="Oval 384"/>
          <p:cNvSpPr/>
          <p:nvPr/>
        </p:nvSpPr>
        <p:spPr>
          <a:xfrm>
            <a:off x="2533796" y="4155365"/>
            <a:ext cx="2443416" cy="137745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86" name="Oval 385"/>
          <p:cNvSpPr/>
          <p:nvPr/>
        </p:nvSpPr>
        <p:spPr>
          <a:xfrm>
            <a:off x="2533797" y="2748660"/>
            <a:ext cx="2443416" cy="137745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87" name="Oval 386"/>
          <p:cNvSpPr/>
          <p:nvPr/>
        </p:nvSpPr>
        <p:spPr>
          <a:xfrm>
            <a:off x="4210064" y="46692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388" name="Oval 387"/>
          <p:cNvSpPr/>
          <p:nvPr/>
        </p:nvSpPr>
        <p:spPr>
          <a:xfrm>
            <a:off x="3368474" y="507562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389" name="Oval 388"/>
          <p:cNvSpPr/>
          <p:nvPr/>
        </p:nvSpPr>
        <p:spPr>
          <a:xfrm>
            <a:off x="3377140" y="420866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390" name="Oval 389"/>
          <p:cNvSpPr/>
          <p:nvPr/>
        </p:nvSpPr>
        <p:spPr>
          <a:xfrm>
            <a:off x="5353964" y="301822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1" name="Oval 390"/>
          <p:cNvSpPr/>
          <p:nvPr/>
        </p:nvSpPr>
        <p:spPr>
          <a:xfrm>
            <a:off x="5342669" y="326323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2" name="Oval 391"/>
          <p:cNvSpPr/>
          <p:nvPr/>
        </p:nvSpPr>
        <p:spPr>
          <a:xfrm>
            <a:off x="5342669" y="352513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3" name="Oval 392"/>
          <p:cNvSpPr/>
          <p:nvPr/>
        </p:nvSpPr>
        <p:spPr>
          <a:xfrm>
            <a:off x="5342669" y="376653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4" name="Oval 393"/>
          <p:cNvSpPr/>
          <p:nvPr/>
        </p:nvSpPr>
        <p:spPr>
          <a:xfrm>
            <a:off x="2633985" y="460434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95" name="TextBox 394"/>
          <p:cNvSpPr txBox="1"/>
          <p:nvPr/>
        </p:nvSpPr>
        <p:spPr>
          <a:xfrm>
            <a:off x="3093150" y="48473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6" name="TextBox 395"/>
          <p:cNvSpPr txBox="1"/>
          <p:nvPr/>
        </p:nvSpPr>
        <p:spPr>
          <a:xfrm>
            <a:off x="3093150" y="46043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7" name="TextBox 396"/>
          <p:cNvSpPr txBox="1"/>
          <p:nvPr/>
        </p:nvSpPr>
        <p:spPr>
          <a:xfrm>
            <a:off x="3377140" y="50941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8" name="TextBox 397"/>
          <p:cNvSpPr txBox="1"/>
          <p:nvPr/>
        </p:nvSpPr>
        <p:spPr>
          <a:xfrm>
            <a:off x="3611166" y="49853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9" name="TextBox 398"/>
          <p:cNvSpPr txBox="1"/>
          <p:nvPr/>
        </p:nvSpPr>
        <p:spPr>
          <a:xfrm>
            <a:off x="3874258" y="50834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0" name="TextBox 399"/>
          <p:cNvSpPr txBox="1"/>
          <p:nvPr/>
        </p:nvSpPr>
        <p:spPr>
          <a:xfrm>
            <a:off x="4224710" y="468166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1" name="TextBox 400"/>
          <p:cNvSpPr txBox="1"/>
          <p:nvPr/>
        </p:nvSpPr>
        <p:spPr>
          <a:xfrm>
            <a:off x="4210064" y="48864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2" name="TextBox 401"/>
          <p:cNvSpPr txBox="1"/>
          <p:nvPr/>
        </p:nvSpPr>
        <p:spPr>
          <a:xfrm>
            <a:off x="3978927" y="434745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3" name="TextBox 402"/>
          <p:cNvSpPr txBox="1"/>
          <p:nvPr/>
        </p:nvSpPr>
        <p:spPr>
          <a:xfrm>
            <a:off x="3337911" y="43327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4" name="TextBox 403"/>
          <p:cNvSpPr txBox="1"/>
          <p:nvPr/>
        </p:nvSpPr>
        <p:spPr>
          <a:xfrm>
            <a:off x="3625471" y="450706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05" name="Straight Connector 404"/>
          <p:cNvCxnSpPr>
            <a:stCxn id="396" idx="7"/>
            <a:endCxn id="403" idx="3"/>
          </p:cNvCxnSpPr>
          <p:nvPr/>
        </p:nvCxnSpPr>
        <p:spPr>
          <a:xfrm flipV="1">
            <a:off x="3213102" y="4443559"/>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6" name="Straight Connector 405"/>
          <p:cNvCxnSpPr>
            <a:stCxn id="404" idx="4"/>
            <a:endCxn id="398" idx="0"/>
          </p:cNvCxnSpPr>
          <p:nvPr/>
        </p:nvCxnSpPr>
        <p:spPr>
          <a:xfrm flipH="1">
            <a:off x="3681432" y="4636858"/>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7" name="Straight Connector 406"/>
          <p:cNvCxnSpPr>
            <a:stCxn id="401" idx="3"/>
            <a:endCxn id="399" idx="7"/>
          </p:cNvCxnSpPr>
          <p:nvPr/>
        </p:nvCxnSpPr>
        <p:spPr>
          <a:xfrm flipH="1">
            <a:off x="3994210" y="4997271"/>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8" name="Straight Connector 407"/>
          <p:cNvCxnSpPr>
            <a:stCxn id="402" idx="5"/>
            <a:endCxn id="400" idx="1"/>
          </p:cNvCxnSpPr>
          <p:nvPr/>
        </p:nvCxnSpPr>
        <p:spPr>
          <a:xfrm>
            <a:off x="4098879" y="4458238"/>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9" name="Straight Connector 408"/>
          <p:cNvCxnSpPr>
            <a:stCxn id="395" idx="5"/>
            <a:endCxn id="397" idx="1"/>
          </p:cNvCxnSpPr>
          <p:nvPr/>
        </p:nvCxnSpPr>
        <p:spPr>
          <a:xfrm>
            <a:off x="3213102" y="4958096"/>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10" name="Oval 409"/>
          <p:cNvSpPr/>
          <p:nvPr/>
        </p:nvSpPr>
        <p:spPr>
          <a:xfrm>
            <a:off x="3381144" y="35319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411" name="Oval 410"/>
          <p:cNvSpPr/>
          <p:nvPr/>
        </p:nvSpPr>
        <p:spPr>
          <a:xfrm>
            <a:off x="4119459" y="304611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12" name="TextBox 411"/>
          <p:cNvSpPr txBox="1"/>
          <p:nvPr/>
        </p:nvSpPr>
        <p:spPr>
          <a:xfrm>
            <a:off x="4437355" y="335777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3" name="TextBox 412"/>
          <p:cNvSpPr txBox="1"/>
          <p:nvPr/>
        </p:nvSpPr>
        <p:spPr>
          <a:xfrm>
            <a:off x="4626805" y="328618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4" name="TextBox 413"/>
          <p:cNvSpPr txBox="1"/>
          <p:nvPr/>
        </p:nvSpPr>
        <p:spPr>
          <a:xfrm>
            <a:off x="2640723" y="487017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2633985" y="46600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6" name="TextBox 415"/>
          <p:cNvSpPr txBox="1"/>
          <p:nvPr/>
        </p:nvSpPr>
        <p:spPr>
          <a:xfrm>
            <a:off x="3922014" y="378586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7" name="TextBox 416"/>
          <p:cNvSpPr txBox="1"/>
          <p:nvPr/>
        </p:nvSpPr>
        <p:spPr>
          <a:xfrm>
            <a:off x="3938590" y="355044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8" name="Straight Connector 417"/>
          <p:cNvCxnSpPr>
            <a:stCxn id="436" idx="6"/>
            <a:endCxn id="390" idx="2"/>
          </p:cNvCxnSpPr>
          <p:nvPr/>
        </p:nvCxnSpPr>
        <p:spPr>
          <a:xfrm flipV="1">
            <a:off x="4779204" y="3094420"/>
            <a:ext cx="574760" cy="1523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19" name="Straight Connector 418"/>
          <p:cNvCxnSpPr>
            <a:stCxn id="413" idx="6"/>
            <a:endCxn id="391" idx="2"/>
          </p:cNvCxnSpPr>
          <p:nvPr/>
        </p:nvCxnSpPr>
        <p:spPr>
          <a:xfrm flipV="1">
            <a:off x="4779204" y="3339432"/>
            <a:ext cx="563465" cy="1030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0" name="Straight Connector 419"/>
          <p:cNvCxnSpPr>
            <a:stCxn id="417" idx="6"/>
            <a:endCxn id="392" idx="2"/>
          </p:cNvCxnSpPr>
          <p:nvPr/>
        </p:nvCxnSpPr>
        <p:spPr>
          <a:xfrm flipV="1">
            <a:off x="4090989" y="3601339"/>
            <a:ext cx="125168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1" name="Straight Connector 420"/>
          <p:cNvCxnSpPr>
            <a:stCxn id="431" idx="6"/>
            <a:endCxn id="415" idx="2"/>
          </p:cNvCxnSpPr>
          <p:nvPr/>
        </p:nvCxnSpPr>
        <p:spPr>
          <a:xfrm flipV="1">
            <a:off x="2081613" y="4723605"/>
            <a:ext cx="552372" cy="1052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2" name="Straight Connector 421"/>
          <p:cNvCxnSpPr>
            <a:stCxn id="432" idx="6"/>
            <a:endCxn id="414" idx="2"/>
          </p:cNvCxnSpPr>
          <p:nvPr/>
        </p:nvCxnSpPr>
        <p:spPr>
          <a:xfrm flipV="1">
            <a:off x="2081613" y="4933724"/>
            <a:ext cx="55911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3" name="Straight Connector 422"/>
          <p:cNvCxnSpPr>
            <a:stCxn id="393" idx="2"/>
            <a:endCxn id="416" idx="6"/>
          </p:cNvCxnSpPr>
          <p:nvPr/>
        </p:nvCxnSpPr>
        <p:spPr>
          <a:xfrm flipH="1">
            <a:off x="4074413" y="3842737"/>
            <a:ext cx="1268256" cy="66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24" name="TextBox 423"/>
          <p:cNvSpPr txBox="1"/>
          <p:nvPr/>
        </p:nvSpPr>
        <p:spPr>
          <a:xfrm>
            <a:off x="2772245" y="5037211"/>
            <a:ext cx="452368"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D3o</a:t>
            </a:r>
          </a:p>
        </p:txBody>
      </p:sp>
      <p:sp>
        <p:nvSpPr>
          <p:cNvPr id="425" name="TextBox 424"/>
          <p:cNvSpPr txBox="1"/>
          <p:nvPr/>
        </p:nvSpPr>
        <p:spPr>
          <a:xfrm>
            <a:off x="2741239" y="3581730"/>
            <a:ext cx="444352"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D3e</a:t>
            </a:r>
          </a:p>
        </p:txBody>
      </p:sp>
      <p:sp>
        <p:nvSpPr>
          <p:cNvPr id="426" name="TextBox 425"/>
          <p:cNvSpPr txBox="1"/>
          <p:nvPr/>
        </p:nvSpPr>
        <p:spPr>
          <a:xfrm>
            <a:off x="3625471" y="38367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7" name="TextBox 426"/>
          <p:cNvSpPr txBox="1"/>
          <p:nvPr/>
        </p:nvSpPr>
        <p:spPr>
          <a:xfrm>
            <a:off x="3625471" y="418384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28" name="Straight Connector 427"/>
          <p:cNvCxnSpPr>
            <a:stCxn id="426" idx="4"/>
            <a:endCxn id="427" idx="0"/>
          </p:cNvCxnSpPr>
          <p:nvPr/>
        </p:nvCxnSpPr>
        <p:spPr>
          <a:xfrm>
            <a:off x="3695737" y="3966550"/>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429" name="Straight Connector 428"/>
          <p:cNvCxnSpPr>
            <a:stCxn id="412" idx="4"/>
            <a:endCxn id="430" idx="0"/>
          </p:cNvCxnSpPr>
          <p:nvPr/>
        </p:nvCxnSpPr>
        <p:spPr>
          <a:xfrm>
            <a:off x="4507621" y="3487572"/>
            <a:ext cx="0" cy="1126206"/>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30" name="TextBox 429"/>
          <p:cNvSpPr txBox="1"/>
          <p:nvPr/>
        </p:nvSpPr>
        <p:spPr>
          <a:xfrm>
            <a:off x="4437355" y="46137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1" name="Oval 430"/>
          <p:cNvSpPr/>
          <p:nvPr/>
        </p:nvSpPr>
        <p:spPr>
          <a:xfrm>
            <a:off x="1776813" y="465793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32" name="Oval 431"/>
          <p:cNvSpPr/>
          <p:nvPr/>
        </p:nvSpPr>
        <p:spPr>
          <a:xfrm>
            <a:off x="1776813" y="487017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33" name="Oval 432"/>
          <p:cNvSpPr/>
          <p:nvPr/>
        </p:nvSpPr>
        <p:spPr>
          <a:xfrm>
            <a:off x="2081613" y="2644233"/>
            <a:ext cx="3276601" cy="3002577"/>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34" name="Oval 433"/>
          <p:cNvSpPr/>
          <p:nvPr/>
        </p:nvSpPr>
        <p:spPr>
          <a:xfrm>
            <a:off x="2633985" y="2810188"/>
            <a:ext cx="2235824" cy="1257565"/>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35" name="Oval 434"/>
          <p:cNvSpPr/>
          <p:nvPr/>
        </p:nvSpPr>
        <p:spPr>
          <a:xfrm>
            <a:off x="2633985" y="4170537"/>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36" name="TextBox 435"/>
          <p:cNvSpPr txBox="1"/>
          <p:nvPr/>
        </p:nvSpPr>
        <p:spPr>
          <a:xfrm>
            <a:off x="4626805" y="304611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7" name="TextBox 436"/>
          <p:cNvSpPr txBox="1"/>
          <p:nvPr/>
        </p:nvSpPr>
        <p:spPr>
          <a:xfrm>
            <a:off x="2153564" y="4189021"/>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38" name="Content Placeholder 196"/>
          <p:cNvSpPr txBox="1">
            <a:spLocks/>
          </p:cNvSpPr>
          <p:nvPr/>
        </p:nvSpPr>
        <p:spPr>
          <a:xfrm>
            <a:off x="193705" y="1061992"/>
            <a:ext cx="8686799" cy="1094601"/>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complete Topology exposed to multi domain-controller as 2-Level hierarchy</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r>
              <a:rPr kumimoji="0" lang="en-US" sz="2000" b="0" i="0" u="none" strike="noStrike" kern="1200" cap="none" spc="0" normalizeH="0" baseline="0" noProof="0" smtClean="0">
                <a:ln>
                  <a:noFill/>
                </a:ln>
                <a:solidFill>
                  <a:srgbClr val="141313"/>
                </a:solidFill>
                <a:effectLst/>
                <a:uLnTx/>
                <a:uFillTx/>
                <a:latin typeface="Arial"/>
                <a:ea typeface="+mn-ea"/>
                <a:cs typeface="+mn-cs"/>
              </a:rPr>
              <a:t> </a:t>
            </a:r>
            <a:endParaRPr kumimoji="0" lang="en-US" sz="2000" b="0" i="0" u="none" strike="noStrike" kern="1200" cap="none" spc="0" normalizeH="0" baseline="0" noProof="0" smtClean="0">
              <a:ln>
                <a:noFill/>
              </a:ln>
              <a:solidFill>
                <a:srgbClr val="FF0000"/>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 Context top-level Topology is an 2 </a:t>
            </a:r>
            <a:r>
              <a:rPr kumimoji="0" lang="en-US" sz="2000" b="0" i="1" u="none" strike="noStrike" kern="1200" cap="none" spc="0" normalizeH="0" baseline="0" noProof="0" smtClean="0">
                <a:ln>
                  <a:noFill/>
                </a:ln>
                <a:solidFill>
                  <a:srgbClr val="FF0000"/>
                </a:solidFill>
                <a:effectLst/>
                <a:uLnTx/>
                <a:uFillTx/>
                <a:latin typeface="Arial"/>
                <a:ea typeface="+mn-ea"/>
                <a:cs typeface="+mn-cs"/>
              </a:rPr>
              <a:t>Node</a:t>
            </a:r>
            <a:r>
              <a:rPr kumimoji="0" lang="en-US" sz="2000" b="0" i="0" u="none" strike="noStrike" kern="1200" cap="none" spc="0" normalizeH="0" baseline="0" noProof="0" smtClean="0">
                <a:ln>
                  <a:noFill/>
                </a:ln>
                <a:solidFill>
                  <a:srgbClr val="FF0000"/>
                </a:solidFill>
                <a:effectLst/>
                <a:uLnTx/>
                <a:uFillTx/>
                <a:latin typeface="Arial"/>
                <a:ea typeface="+mn-ea"/>
                <a:cs typeface="+mn-cs"/>
              </a:rPr>
              <a:t> abstraction</a:t>
            </a:r>
            <a:r>
              <a:rPr kumimoji="0" lang="en-US" sz="2000" b="0" i="0" u="none" strike="noStrike" kern="1200" cap="none" spc="0" normalizeH="0" baseline="0" noProof="0" smtClean="0">
                <a:ln>
                  <a:noFill/>
                </a:ln>
                <a:solidFill>
                  <a:srgbClr val="141313"/>
                </a:solidFill>
                <a:effectLst/>
                <a:uLnTx/>
                <a:uFillTx/>
                <a:latin typeface="Arial"/>
                <a:ea typeface="+mn-ea"/>
                <a:cs typeface="+mn-cs"/>
              </a:rPr>
              <a:t> of domain-controller‘s internal Context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view is constructed by </a:t>
            </a:r>
            <a:r>
              <a:rPr kumimoji="0" lang="en-US" sz="2000" b="0" i="0" u="none" strike="noStrike" kern="1200" cap="none" spc="0" normalizeH="0" baseline="0" noProof="0" smtClean="0">
                <a:ln>
                  <a:noFill/>
                </a:ln>
                <a:solidFill>
                  <a:srgbClr val="FF0000"/>
                </a:solidFill>
                <a:effectLst/>
                <a:uLnTx/>
                <a:uFillTx/>
                <a:latin typeface="Arial"/>
                <a:ea typeface="+mn-ea"/>
                <a:cs typeface="+mn-cs"/>
              </a:rPr>
              <a:t>recursively traversing/expanding the internal Topology of top-level Nodes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2000" b="0" i="0" u="none" strike="noStrike" kern="1200" cap="none" spc="0" normalizeH="0" baseline="0" noProof="0">
              <a:ln>
                <a:noFill/>
              </a:ln>
              <a:solidFill>
                <a:srgbClr val="141313"/>
              </a:solidFill>
              <a:effectLst/>
              <a:uLnTx/>
              <a:uFillTx/>
              <a:latin typeface="Arial"/>
              <a:ea typeface="+mn-ea"/>
              <a:cs typeface="+mn-cs"/>
            </a:endParaRPr>
          </a:p>
        </p:txBody>
      </p:sp>
      <p:sp>
        <p:nvSpPr>
          <p:cNvPr id="439" name="TextBox 438"/>
          <p:cNvSpPr txBox="1"/>
          <p:nvPr/>
        </p:nvSpPr>
        <p:spPr>
          <a:xfrm>
            <a:off x="1929213" y="2540232"/>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Context-3</a:t>
            </a:r>
          </a:p>
        </p:txBody>
      </p:sp>
      <p:sp>
        <p:nvSpPr>
          <p:cNvPr id="440" name="TextBox 439"/>
          <p:cNvSpPr txBox="1"/>
          <p:nvPr/>
        </p:nvSpPr>
        <p:spPr>
          <a:xfrm>
            <a:off x="176613" y="5705390"/>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441" name="Straight Connector 440"/>
          <p:cNvCxnSpPr/>
          <p:nvPr/>
        </p:nvCxnSpPr>
        <p:spPr>
          <a:xfrm>
            <a:off x="5980610" y="3755494"/>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442" name="Straight Connector 441"/>
          <p:cNvCxnSpPr/>
          <p:nvPr/>
        </p:nvCxnSpPr>
        <p:spPr>
          <a:xfrm>
            <a:off x="6609433" y="4880258"/>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43" name="Oval 442"/>
          <p:cNvSpPr/>
          <p:nvPr/>
        </p:nvSpPr>
        <p:spPr>
          <a:xfrm flipH="1">
            <a:off x="6063063" y="3541459"/>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44" name="Rectangle 443"/>
          <p:cNvSpPr/>
          <p:nvPr/>
        </p:nvSpPr>
        <p:spPr>
          <a:xfrm flipH="1">
            <a:off x="6232227" y="4010751"/>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45" name="Rectangle 444"/>
          <p:cNvSpPr/>
          <p:nvPr/>
        </p:nvSpPr>
        <p:spPr>
          <a:xfrm flipH="1">
            <a:off x="7679011" y="3965201"/>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46" name="Rectangle 445"/>
          <p:cNvSpPr/>
          <p:nvPr/>
        </p:nvSpPr>
        <p:spPr>
          <a:xfrm flipH="1">
            <a:off x="6932903" y="4316822"/>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47" name="Rectangle 446"/>
          <p:cNvSpPr/>
          <p:nvPr/>
        </p:nvSpPr>
        <p:spPr>
          <a:xfrm flipH="1">
            <a:off x="6949689" y="3663056"/>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48" name="Straight Connector 447"/>
          <p:cNvCxnSpPr>
            <a:stCxn id="469" idx="6"/>
            <a:endCxn id="490" idx="3"/>
          </p:cNvCxnSpPr>
          <p:nvPr/>
        </p:nvCxnSpPr>
        <p:spPr>
          <a:xfrm flipH="1" flipV="1">
            <a:off x="7439281" y="3932064"/>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49" name="Straight Connector 448"/>
          <p:cNvCxnSpPr>
            <a:stCxn id="488" idx="4"/>
            <a:endCxn id="471" idx="0"/>
          </p:cNvCxnSpPr>
          <p:nvPr/>
        </p:nvCxnSpPr>
        <p:spPr>
          <a:xfrm>
            <a:off x="7166929" y="4025007"/>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0" name="Straight Connector 449"/>
          <p:cNvCxnSpPr>
            <a:stCxn id="474" idx="2"/>
            <a:endCxn id="472" idx="6"/>
          </p:cNvCxnSpPr>
          <p:nvPr/>
        </p:nvCxnSpPr>
        <p:spPr>
          <a:xfrm>
            <a:off x="6764611" y="4310757"/>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1" name="Straight Connector 450"/>
          <p:cNvCxnSpPr>
            <a:stCxn id="489" idx="5"/>
            <a:endCxn id="473" idx="2"/>
          </p:cNvCxnSpPr>
          <p:nvPr/>
        </p:nvCxnSpPr>
        <p:spPr>
          <a:xfrm flipH="1">
            <a:off x="6749965" y="3937087"/>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52" name="Rectangle 451"/>
          <p:cNvSpPr/>
          <p:nvPr/>
        </p:nvSpPr>
        <p:spPr>
          <a:xfrm flipH="1">
            <a:off x="8558613" y="423455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53" name="Straight Connector 452"/>
          <p:cNvCxnSpPr>
            <a:stCxn id="461" idx="6"/>
            <a:endCxn id="462" idx="2"/>
          </p:cNvCxnSpPr>
          <p:nvPr/>
        </p:nvCxnSpPr>
        <p:spPr>
          <a:xfrm flipH="1" flipV="1">
            <a:off x="8214376" y="4282656"/>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54" name="Rectangle 453"/>
          <p:cNvSpPr/>
          <p:nvPr/>
        </p:nvSpPr>
        <p:spPr>
          <a:xfrm flipH="1">
            <a:off x="6651699" y="5113411"/>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55" name="Straight Connector 454"/>
          <p:cNvCxnSpPr>
            <a:stCxn id="481" idx="0"/>
            <a:endCxn id="478" idx="0"/>
          </p:cNvCxnSpPr>
          <p:nvPr/>
        </p:nvCxnSpPr>
        <p:spPr>
          <a:xfrm flipV="1">
            <a:off x="6862956" y="4615557"/>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56" name="TextBox 455"/>
          <p:cNvSpPr txBox="1"/>
          <p:nvPr/>
        </p:nvSpPr>
        <p:spPr>
          <a:xfrm flipH="1">
            <a:off x="7614679" y="421911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Rectangle 456"/>
          <p:cNvSpPr/>
          <p:nvPr/>
        </p:nvSpPr>
        <p:spPr>
          <a:xfrm flipH="1">
            <a:off x="8558613" y="3803694"/>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58" name="Rectangle 457"/>
          <p:cNvSpPr/>
          <p:nvPr/>
        </p:nvSpPr>
        <p:spPr>
          <a:xfrm flipH="1">
            <a:off x="7185099" y="5113411"/>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59" name="Straight Connector 458"/>
          <p:cNvCxnSpPr>
            <a:stCxn id="479" idx="0"/>
            <a:endCxn id="480" idx="0"/>
          </p:cNvCxnSpPr>
          <p:nvPr/>
        </p:nvCxnSpPr>
        <p:spPr>
          <a:xfrm>
            <a:off x="7261298" y="4626748"/>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60" name="Straight Connector 459"/>
          <p:cNvCxnSpPr>
            <a:stCxn id="475" idx="2"/>
            <a:endCxn id="468" idx="6"/>
          </p:cNvCxnSpPr>
          <p:nvPr/>
        </p:nvCxnSpPr>
        <p:spPr>
          <a:xfrm flipV="1">
            <a:off x="8214374" y="3994196"/>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61" name="TextBox 460"/>
          <p:cNvSpPr txBox="1"/>
          <p:nvPr/>
        </p:nvSpPr>
        <p:spPr>
          <a:xfrm flipH="1">
            <a:off x="8488666" y="4368912"/>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2" name="TextBox 461"/>
          <p:cNvSpPr txBox="1"/>
          <p:nvPr/>
        </p:nvSpPr>
        <p:spPr>
          <a:xfrm flipH="1">
            <a:off x="8061977" y="421910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3" name="Oval 462"/>
          <p:cNvSpPr/>
          <p:nvPr/>
        </p:nvSpPr>
        <p:spPr>
          <a:xfrm flipH="1">
            <a:off x="7281786" y="480861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64" name="Oval 463"/>
          <p:cNvSpPr/>
          <p:nvPr/>
        </p:nvSpPr>
        <p:spPr>
          <a:xfrm flipH="1">
            <a:off x="6856703" y="480861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65" name="Straight Connector 464"/>
          <p:cNvCxnSpPr>
            <a:stCxn id="466" idx="2"/>
          </p:cNvCxnSpPr>
          <p:nvPr/>
        </p:nvCxnSpPr>
        <p:spPr>
          <a:xfrm flipH="1">
            <a:off x="8317216" y="3663057"/>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66" name="TextBox 465"/>
          <p:cNvSpPr txBox="1"/>
          <p:nvPr/>
        </p:nvSpPr>
        <p:spPr>
          <a:xfrm flipH="1">
            <a:off x="8044263" y="3416836"/>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67" name="TextBox 466"/>
          <p:cNvSpPr txBox="1"/>
          <p:nvPr/>
        </p:nvSpPr>
        <p:spPr>
          <a:xfrm flipH="1">
            <a:off x="7619921" y="4757147"/>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68" name="TextBox 467"/>
          <p:cNvSpPr txBox="1"/>
          <p:nvPr/>
        </p:nvSpPr>
        <p:spPr>
          <a:xfrm flipH="1">
            <a:off x="8488666" y="3926194"/>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9" name="TextBox 468"/>
          <p:cNvSpPr txBox="1"/>
          <p:nvPr/>
        </p:nvSpPr>
        <p:spPr>
          <a:xfrm flipH="1">
            <a:off x="7614679" y="397613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0" name="TextBox 469"/>
          <p:cNvSpPr txBox="1"/>
          <p:nvPr/>
        </p:nvSpPr>
        <p:spPr>
          <a:xfrm flipH="1">
            <a:off x="7330689" y="433752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1" name="TextBox 470"/>
          <p:cNvSpPr txBox="1"/>
          <p:nvPr/>
        </p:nvSpPr>
        <p:spPr>
          <a:xfrm flipH="1">
            <a:off x="7096663" y="422875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2" name="TextBox 471"/>
          <p:cNvSpPr txBox="1"/>
          <p:nvPr/>
        </p:nvSpPr>
        <p:spPr>
          <a:xfrm flipH="1">
            <a:off x="6873727" y="438115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3" name="TextBox 472"/>
          <p:cNvSpPr txBox="1"/>
          <p:nvPr/>
        </p:nvSpPr>
        <p:spPr>
          <a:xfrm flipH="1">
            <a:off x="6609433" y="40410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4" name="TextBox 473"/>
          <p:cNvSpPr txBox="1"/>
          <p:nvPr/>
        </p:nvSpPr>
        <p:spPr>
          <a:xfrm flipH="1">
            <a:off x="6624079" y="42458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5" name="TextBox 474"/>
          <p:cNvSpPr txBox="1"/>
          <p:nvPr/>
        </p:nvSpPr>
        <p:spPr>
          <a:xfrm flipH="1">
            <a:off x="8061975" y="396146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6" name="TextBox 475"/>
          <p:cNvSpPr txBox="1"/>
          <p:nvPr/>
        </p:nvSpPr>
        <p:spPr>
          <a:xfrm flipH="1">
            <a:off x="6156027" y="403024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7" name="TextBox 476"/>
          <p:cNvSpPr txBox="1"/>
          <p:nvPr/>
        </p:nvSpPr>
        <p:spPr>
          <a:xfrm flipH="1">
            <a:off x="6156027" y="425512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flipH="1">
            <a:off x="6956500" y="461555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9" name="TextBox 478"/>
          <p:cNvSpPr txBox="1"/>
          <p:nvPr/>
        </p:nvSpPr>
        <p:spPr>
          <a:xfrm flipH="1">
            <a:off x="7185099" y="462674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0" name="TextBox 479"/>
          <p:cNvSpPr txBox="1"/>
          <p:nvPr/>
        </p:nvSpPr>
        <p:spPr>
          <a:xfrm flipH="1">
            <a:off x="7364239" y="5045409"/>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1" name="TextBox 480"/>
          <p:cNvSpPr txBox="1"/>
          <p:nvPr/>
        </p:nvSpPr>
        <p:spPr>
          <a:xfrm flipH="1">
            <a:off x="6793009" y="5052959"/>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2" name="Oval 481"/>
          <p:cNvSpPr/>
          <p:nvPr/>
        </p:nvSpPr>
        <p:spPr>
          <a:xfrm flipH="1">
            <a:off x="8253813" y="389985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83" name="Oval 482"/>
          <p:cNvSpPr/>
          <p:nvPr/>
        </p:nvSpPr>
        <p:spPr>
          <a:xfrm flipH="1">
            <a:off x="8253813" y="429365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84" name="Straight Connector 483"/>
          <p:cNvCxnSpPr>
            <a:stCxn id="456" idx="6"/>
            <a:endCxn id="470" idx="2"/>
          </p:cNvCxnSpPr>
          <p:nvPr/>
        </p:nvCxnSpPr>
        <p:spPr>
          <a:xfrm flipH="1">
            <a:off x="7471221" y="4284007"/>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85" name="Straight Connector 484"/>
          <p:cNvCxnSpPr>
            <a:endCxn id="476" idx="6"/>
          </p:cNvCxnSpPr>
          <p:nvPr/>
        </p:nvCxnSpPr>
        <p:spPr>
          <a:xfrm>
            <a:off x="5739213" y="4080558"/>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86" name="Oval 485"/>
          <p:cNvSpPr/>
          <p:nvPr/>
        </p:nvSpPr>
        <p:spPr>
          <a:xfrm>
            <a:off x="5904410" y="402643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87" name="TextBox 486"/>
          <p:cNvSpPr txBox="1"/>
          <p:nvPr/>
        </p:nvSpPr>
        <p:spPr>
          <a:xfrm>
            <a:off x="6714007" y="3313370"/>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488" name="TextBox 487"/>
          <p:cNvSpPr txBox="1"/>
          <p:nvPr/>
        </p:nvSpPr>
        <p:spPr>
          <a:xfrm flipH="1">
            <a:off x="7096663" y="389521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9" name="TextBox 488"/>
          <p:cNvSpPr txBox="1"/>
          <p:nvPr/>
        </p:nvSpPr>
        <p:spPr>
          <a:xfrm flipH="1">
            <a:off x="6873727" y="382630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0" name="TextBox 489"/>
          <p:cNvSpPr txBox="1"/>
          <p:nvPr/>
        </p:nvSpPr>
        <p:spPr>
          <a:xfrm flipH="1">
            <a:off x="7319329" y="382127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91" name="Straight Connector 490"/>
          <p:cNvCxnSpPr>
            <a:endCxn id="477" idx="6"/>
          </p:cNvCxnSpPr>
          <p:nvPr/>
        </p:nvCxnSpPr>
        <p:spPr>
          <a:xfrm flipV="1">
            <a:off x="5739213" y="4318667"/>
            <a:ext cx="416814" cy="50245"/>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92" name="Oval 491"/>
          <p:cNvSpPr/>
          <p:nvPr/>
        </p:nvSpPr>
        <p:spPr>
          <a:xfrm>
            <a:off x="5891613" y="427265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3" name="TextBox 492"/>
          <p:cNvSpPr txBox="1"/>
          <p:nvPr/>
        </p:nvSpPr>
        <p:spPr>
          <a:xfrm>
            <a:off x="6342279" y="2827692"/>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sp>
        <p:nvSpPr>
          <p:cNvPr id="494" name="TextBox 493"/>
          <p:cNvSpPr txBox="1"/>
          <p:nvPr/>
        </p:nvSpPr>
        <p:spPr>
          <a:xfrm>
            <a:off x="3233682" y="3251601"/>
            <a:ext cx="444352"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ysClr val="windowText" lastClr="000000"/>
                </a:solidFill>
                <a:effectLst/>
                <a:uLnTx/>
                <a:uFillTx/>
              </a:rPr>
              <a:t>D3e</a:t>
            </a:r>
          </a:p>
        </p:txBody>
      </p:sp>
      <p:sp>
        <p:nvSpPr>
          <p:cNvPr id="495" name="TextBox 494"/>
          <p:cNvSpPr txBox="1"/>
          <p:nvPr/>
        </p:nvSpPr>
        <p:spPr>
          <a:xfrm>
            <a:off x="3252259" y="4717022"/>
            <a:ext cx="452368"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ysClr val="windowText" lastClr="000000"/>
                </a:solidFill>
                <a:effectLst/>
                <a:uLnTx/>
                <a:uFillTx/>
              </a:rPr>
              <a:t>D3o</a:t>
            </a:r>
          </a:p>
        </p:txBody>
      </p:sp>
      <p:grpSp>
        <p:nvGrpSpPr>
          <p:cNvPr id="496" name="Group 495"/>
          <p:cNvGrpSpPr/>
          <p:nvPr/>
        </p:nvGrpSpPr>
        <p:grpSpPr>
          <a:xfrm>
            <a:off x="100413" y="2751211"/>
            <a:ext cx="1939057" cy="2914710"/>
            <a:chOff x="533400" y="1657350"/>
            <a:chExt cx="1939057" cy="2914710"/>
          </a:xfrm>
        </p:grpSpPr>
        <p:sp>
          <p:nvSpPr>
            <p:cNvPr id="497" name="Oval 496"/>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98" name="TextBox 497"/>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499" name="Oval 498"/>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00" name="TextBox 499"/>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501" name="Oval 500"/>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02" name="TextBox 501"/>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503" name="Straight Connector 502"/>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504" name="TextBox 503"/>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505" name="Straight Connector 504"/>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506" name="TextBox 505"/>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507" name="Straight Connector 506"/>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508" name="TextBox 507"/>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509" name="Oval 508"/>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510" name="Oval 509"/>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511" name="TextBox 510"/>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512" name="TextBox 511"/>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513" name="TextBox 512"/>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514" name="Rectangle 513"/>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5" name="Straight Connector 514"/>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516" name="Straight Connector 515"/>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517" name="TextBox 516"/>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518" name="Straight Connector 517"/>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519" name="TextBox 518"/>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520" name="TextBox 519"/>
          <p:cNvSpPr txBox="1"/>
          <p:nvPr/>
        </p:nvSpPr>
        <p:spPr>
          <a:xfrm>
            <a:off x="5739213" y="352513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140" name="Slide Number Placeholder 139"/>
          <p:cNvSpPr>
            <a:spLocks noGrp="1"/>
          </p:cNvSpPr>
          <p:nvPr>
            <p:ph type="sldNum" sz="quarter" idx="4"/>
          </p:nvPr>
        </p:nvSpPr>
        <p:spPr/>
        <p:txBody>
          <a:bodyPr/>
          <a:lstStyle/>
          <a:p>
            <a:fld id="{95FB27F1-C2FE-E646-9E41-8F3092BBAFAE}" type="slidenum">
              <a:rPr lang="en-US" smtClean="0"/>
              <a:pPr/>
              <a:t>42</a:t>
            </a:fld>
            <a:endParaRPr lang="en-US"/>
          </a:p>
        </p:txBody>
      </p:sp>
      <p:sp>
        <p:nvSpPr>
          <p:cNvPr id="141" name="Footer Placeholder 14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63590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386"/>
                                        </p:tgtEl>
                                      </p:cBhvr>
                                    </p:animEffect>
                                    <p:set>
                                      <p:cBhvr>
                                        <p:cTn id="7" dur="1" fill="hold">
                                          <p:stCondLst>
                                            <p:cond delay="499"/>
                                          </p:stCondLst>
                                        </p:cTn>
                                        <p:tgtEl>
                                          <p:spTgt spid="386"/>
                                        </p:tgtEl>
                                        <p:attrNameLst>
                                          <p:attrName>style.visibility</p:attrName>
                                        </p:attrNameLst>
                                      </p:cBhvr>
                                      <p:to>
                                        <p:strVal val="hidden"/>
                                      </p:to>
                                    </p:set>
                                  </p:childTnLst>
                                </p:cTn>
                              </p:par>
                              <p:par>
                                <p:cTn id="8" presetID="5" presetClass="exit" presetSubtype="10" fill="hold" grpId="0" nodeType="withEffect">
                                  <p:stCondLst>
                                    <p:cond delay="0"/>
                                  </p:stCondLst>
                                  <p:childTnLst>
                                    <p:animEffect transition="out" filter="checkerboard(across)">
                                      <p:cBhvr>
                                        <p:cTn id="9" dur="500"/>
                                        <p:tgtEl>
                                          <p:spTgt spid="385"/>
                                        </p:tgtEl>
                                      </p:cBhvr>
                                    </p:animEffect>
                                    <p:set>
                                      <p:cBhvr>
                                        <p:cTn id="10" dur="1" fill="hold">
                                          <p:stCondLst>
                                            <p:cond delay="499"/>
                                          </p:stCondLst>
                                        </p:cTn>
                                        <p:tgtEl>
                                          <p:spTgt spid="385"/>
                                        </p:tgtEl>
                                        <p:attrNameLst>
                                          <p:attrName>style.visibility</p:attrName>
                                        </p:attrNameLst>
                                      </p:cBhvr>
                                      <p:to>
                                        <p:strVal val="hidden"/>
                                      </p:to>
                                    </p:set>
                                  </p:childTnLst>
                                </p:cTn>
                              </p:par>
                              <p:par>
                                <p:cTn id="11" presetID="5" presetClass="exit" presetSubtype="10" fill="hold" grpId="0" nodeType="withEffect">
                                  <p:stCondLst>
                                    <p:cond delay="0"/>
                                  </p:stCondLst>
                                  <p:childTnLst>
                                    <p:animEffect transition="out" filter="checkerboard(across)">
                                      <p:cBhvr>
                                        <p:cTn id="12" dur="500"/>
                                        <p:tgtEl>
                                          <p:spTgt spid="494"/>
                                        </p:tgtEl>
                                      </p:cBhvr>
                                    </p:animEffect>
                                    <p:set>
                                      <p:cBhvr>
                                        <p:cTn id="13" dur="1" fill="hold">
                                          <p:stCondLst>
                                            <p:cond delay="499"/>
                                          </p:stCondLst>
                                        </p:cTn>
                                        <p:tgtEl>
                                          <p:spTgt spid="494"/>
                                        </p:tgtEl>
                                        <p:attrNameLst>
                                          <p:attrName>style.visibility</p:attrName>
                                        </p:attrNameLst>
                                      </p:cBhvr>
                                      <p:to>
                                        <p:strVal val="hidden"/>
                                      </p:to>
                                    </p:set>
                                  </p:childTnLst>
                                </p:cTn>
                              </p:par>
                              <p:par>
                                <p:cTn id="14" presetID="5" presetClass="exit" presetSubtype="10" fill="hold" grpId="0" nodeType="withEffect">
                                  <p:stCondLst>
                                    <p:cond delay="0"/>
                                  </p:stCondLst>
                                  <p:childTnLst>
                                    <p:animEffect transition="out" filter="checkerboard(across)">
                                      <p:cBhvr>
                                        <p:cTn id="15" dur="500"/>
                                        <p:tgtEl>
                                          <p:spTgt spid="495"/>
                                        </p:tgtEl>
                                      </p:cBhvr>
                                    </p:animEffect>
                                    <p:set>
                                      <p:cBhvr>
                                        <p:cTn id="16" dur="1" fill="hold">
                                          <p:stCondLst>
                                            <p:cond delay="499"/>
                                          </p:stCondLst>
                                        </p:cTn>
                                        <p:tgtEl>
                                          <p:spTgt spid="49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8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8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9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9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9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9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9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0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0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0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0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0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0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1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p:bldP spid="386" grpId="0" animBg="1"/>
      <p:bldP spid="387" grpId="0" animBg="1"/>
      <p:bldP spid="388" grpId="0" animBg="1"/>
      <p:bldP spid="389"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10" grpId="0" animBg="1"/>
      <p:bldP spid="411" grpId="0" animBg="1"/>
      <p:bldP spid="424" grpId="0"/>
      <p:bldP spid="425" grpId="0"/>
      <p:bldP spid="434" grpId="0" animBg="1"/>
      <p:bldP spid="435" grpId="0" animBg="1"/>
      <p:bldP spid="494" grpId="0"/>
      <p:bldP spid="49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MD Controller Local Resource Pool (Internal)</a:t>
            </a:r>
            <a:endParaRPr lang="en-US"/>
          </a:p>
        </p:txBody>
      </p:sp>
      <p:sp>
        <p:nvSpPr>
          <p:cNvPr id="293" name="Rectangle 292"/>
          <p:cNvSpPr/>
          <p:nvPr/>
        </p:nvSpPr>
        <p:spPr>
          <a:xfrm>
            <a:off x="166290" y="2437799"/>
            <a:ext cx="8811805" cy="2869317"/>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94" name="Oval 293"/>
          <p:cNvSpPr/>
          <p:nvPr/>
        </p:nvSpPr>
        <p:spPr>
          <a:xfrm>
            <a:off x="759791" y="4028983"/>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295" name="Oval 294"/>
          <p:cNvSpPr/>
          <p:nvPr/>
        </p:nvSpPr>
        <p:spPr>
          <a:xfrm>
            <a:off x="748496" y="2792516"/>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sp>
        <p:nvSpPr>
          <p:cNvPr id="296" name="TextBox 295"/>
          <p:cNvSpPr txBox="1"/>
          <p:nvPr/>
        </p:nvSpPr>
        <p:spPr>
          <a:xfrm>
            <a:off x="1281896" y="374082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97" name="Straight Connector 296"/>
          <p:cNvCxnSpPr>
            <a:stCxn id="296" idx="4"/>
            <a:endCxn id="298" idx="0"/>
          </p:cNvCxnSpPr>
          <p:nvPr/>
        </p:nvCxnSpPr>
        <p:spPr>
          <a:xfrm>
            <a:off x="1352162" y="3870619"/>
            <a:ext cx="0" cy="14109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98" name="TextBox 297"/>
          <p:cNvSpPr txBox="1"/>
          <p:nvPr/>
        </p:nvSpPr>
        <p:spPr>
          <a:xfrm>
            <a:off x="1281896" y="40117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9" name="Oval 298"/>
          <p:cNvSpPr/>
          <p:nvPr/>
        </p:nvSpPr>
        <p:spPr>
          <a:xfrm>
            <a:off x="7464491" y="444353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300" name="Oval 299"/>
          <p:cNvSpPr/>
          <p:nvPr/>
        </p:nvSpPr>
        <p:spPr>
          <a:xfrm>
            <a:off x="6622901" y="484991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301" name="Oval 300"/>
          <p:cNvSpPr/>
          <p:nvPr/>
        </p:nvSpPr>
        <p:spPr>
          <a:xfrm>
            <a:off x="6631567" y="39829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302" name="Oval 301"/>
          <p:cNvSpPr/>
          <p:nvPr/>
        </p:nvSpPr>
        <p:spPr>
          <a:xfrm>
            <a:off x="8532191" y="28011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3" name="Oval 302"/>
          <p:cNvSpPr/>
          <p:nvPr/>
        </p:nvSpPr>
        <p:spPr>
          <a:xfrm>
            <a:off x="8520896" y="302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4" name="Oval 303"/>
          <p:cNvSpPr/>
          <p:nvPr/>
        </p:nvSpPr>
        <p:spPr>
          <a:xfrm>
            <a:off x="8520896" y="326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5" name="Oval 304"/>
          <p:cNvSpPr/>
          <p:nvPr/>
        </p:nvSpPr>
        <p:spPr>
          <a:xfrm>
            <a:off x="8520896" y="35009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6" name="Oval 305"/>
          <p:cNvSpPr/>
          <p:nvPr/>
        </p:nvSpPr>
        <p:spPr>
          <a:xfrm>
            <a:off x="5888412" y="43786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7" name="TextBox 306"/>
          <p:cNvSpPr txBox="1"/>
          <p:nvPr/>
        </p:nvSpPr>
        <p:spPr>
          <a:xfrm>
            <a:off x="6347577" y="462160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8" name="TextBox 307"/>
          <p:cNvSpPr txBox="1"/>
          <p:nvPr/>
        </p:nvSpPr>
        <p:spPr>
          <a:xfrm>
            <a:off x="6347577" y="43786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9" name="TextBox 308"/>
          <p:cNvSpPr txBox="1"/>
          <p:nvPr/>
        </p:nvSpPr>
        <p:spPr>
          <a:xfrm>
            <a:off x="6631567" y="48684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0" name="TextBox 309"/>
          <p:cNvSpPr txBox="1"/>
          <p:nvPr/>
        </p:nvSpPr>
        <p:spPr>
          <a:xfrm>
            <a:off x="6865593" y="47596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1" name="TextBox 310"/>
          <p:cNvSpPr txBox="1"/>
          <p:nvPr/>
        </p:nvSpPr>
        <p:spPr>
          <a:xfrm>
            <a:off x="7128685" y="485773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2" name="TextBox 311"/>
          <p:cNvSpPr txBox="1"/>
          <p:nvPr/>
        </p:nvSpPr>
        <p:spPr>
          <a:xfrm>
            <a:off x="7479137" y="44559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3" name="TextBox 312"/>
          <p:cNvSpPr txBox="1"/>
          <p:nvPr/>
        </p:nvSpPr>
        <p:spPr>
          <a:xfrm>
            <a:off x="7464491" y="466078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TextBox 313"/>
          <p:cNvSpPr txBox="1"/>
          <p:nvPr/>
        </p:nvSpPr>
        <p:spPr>
          <a:xfrm>
            <a:off x="7233354" y="412174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5" name="TextBox 314"/>
          <p:cNvSpPr txBox="1"/>
          <p:nvPr/>
        </p:nvSpPr>
        <p:spPr>
          <a:xfrm>
            <a:off x="6592338" y="410707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6" name="TextBox 315"/>
          <p:cNvSpPr txBox="1"/>
          <p:nvPr/>
        </p:nvSpPr>
        <p:spPr>
          <a:xfrm>
            <a:off x="6879898" y="428136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17" name="Straight Connector 316"/>
          <p:cNvCxnSpPr>
            <a:stCxn id="308" idx="7"/>
            <a:endCxn id="315" idx="3"/>
          </p:cNvCxnSpPr>
          <p:nvPr/>
        </p:nvCxnSpPr>
        <p:spPr>
          <a:xfrm flipV="1">
            <a:off x="6467529" y="4217855"/>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18" name="Straight Connector 317"/>
          <p:cNvCxnSpPr>
            <a:stCxn id="316" idx="4"/>
            <a:endCxn id="310" idx="0"/>
          </p:cNvCxnSpPr>
          <p:nvPr/>
        </p:nvCxnSpPr>
        <p:spPr>
          <a:xfrm flipH="1">
            <a:off x="6935859" y="4411154"/>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19" name="Straight Connector 318"/>
          <p:cNvCxnSpPr>
            <a:stCxn id="313" idx="3"/>
            <a:endCxn id="311" idx="7"/>
          </p:cNvCxnSpPr>
          <p:nvPr/>
        </p:nvCxnSpPr>
        <p:spPr>
          <a:xfrm flipH="1">
            <a:off x="7248637" y="4771567"/>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20" name="Straight Connector 319"/>
          <p:cNvCxnSpPr>
            <a:stCxn id="314" idx="5"/>
            <a:endCxn id="312" idx="1"/>
          </p:cNvCxnSpPr>
          <p:nvPr/>
        </p:nvCxnSpPr>
        <p:spPr>
          <a:xfrm>
            <a:off x="7353306" y="4232534"/>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21" name="Straight Connector 320"/>
          <p:cNvCxnSpPr>
            <a:stCxn id="307" idx="5"/>
            <a:endCxn id="309" idx="1"/>
          </p:cNvCxnSpPr>
          <p:nvPr/>
        </p:nvCxnSpPr>
        <p:spPr>
          <a:xfrm>
            <a:off x="6467529" y="4732392"/>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22" name="Oval 321"/>
          <p:cNvSpPr/>
          <p:nvPr/>
        </p:nvSpPr>
        <p:spPr>
          <a:xfrm>
            <a:off x="6635571" y="3306253"/>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323" name="Oval 322"/>
          <p:cNvSpPr/>
          <p:nvPr/>
        </p:nvSpPr>
        <p:spPr>
          <a:xfrm>
            <a:off x="7373886" y="2820408"/>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24" name="TextBox 323"/>
          <p:cNvSpPr txBox="1"/>
          <p:nvPr/>
        </p:nvSpPr>
        <p:spPr>
          <a:xfrm>
            <a:off x="7691782" y="313207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5" name="TextBox 324"/>
          <p:cNvSpPr txBox="1"/>
          <p:nvPr/>
        </p:nvSpPr>
        <p:spPr>
          <a:xfrm>
            <a:off x="7881232" y="30604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5895150" y="46444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7" name="TextBox 326"/>
          <p:cNvSpPr txBox="1"/>
          <p:nvPr/>
        </p:nvSpPr>
        <p:spPr>
          <a:xfrm>
            <a:off x="5888412" y="443435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8" name="TextBox 327"/>
          <p:cNvSpPr txBox="1"/>
          <p:nvPr/>
        </p:nvSpPr>
        <p:spPr>
          <a:xfrm>
            <a:off x="7176441" y="356015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9" name="TextBox 328"/>
          <p:cNvSpPr txBox="1"/>
          <p:nvPr/>
        </p:nvSpPr>
        <p:spPr>
          <a:xfrm>
            <a:off x="7193017" y="332474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30" name="Straight Connector 329"/>
          <p:cNvCxnSpPr>
            <a:stCxn id="344" idx="6"/>
            <a:endCxn id="302" idx="2"/>
          </p:cNvCxnSpPr>
          <p:nvPr/>
        </p:nvCxnSpPr>
        <p:spPr>
          <a:xfrm flipV="1">
            <a:off x="8033631" y="2877336"/>
            <a:ext cx="498560" cy="661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1" name="Straight Connector 330"/>
          <p:cNvCxnSpPr>
            <a:stCxn id="325" idx="6"/>
            <a:endCxn id="303" idx="2"/>
          </p:cNvCxnSpPr>
          <p:nvPr/>
        </p:nvCxnSpPr>
        <p:spPr>
          <a:xfrm flipV="1">
            <a:off x="8033631" y="3102155"/>
            <a:ext cx="487265" cy="2187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2" name="Straight Connector 331"/>
          <p:cNvCxnSpPr>
            <a:stCxn id="329" idx="6"/>
            <a:endCxn id="304" idx="2"/>
          </p:cNvCxnSpPr>
          <p:nvPr/>
        </p:nvCxnSpPr>
        <p:spPr>
          <a:xfrm flipV="1">
            <a:off x="7345416" y="3342155"/>
            <a:ext cx="1175480" cy="4613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3" name="Straight Connector 332"/>
          <p:cNvCxnSpPr>
            <a:stCxn id="341" idx="6"/>
            <a:endCxn id="327" idx="2"/>
          </p:cNvCxnSpPr>
          <p:nvPr/>
        </p:nvCxnSpPr>
        <p:spPr>
          <a:xfrm>
            <a:off x="5472896" y="4475371"/>
            <a:ext cx="415516" cy="2253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4" name="Straight Connector 333"/>
          <p:cNvCxnSpPr>
            <a:stCxn id="342" idx="6"/>
            <a:endCxn id="326" idx="2"/>
          </p:cNvCxnSpPr>
          <p:nvPr/>
        </p:nvCxnSpPr>
        <p:spPr>
          <a:xfrm flipV="1">
            <a:off x="5472896" y="4708020"/>
            <a:ext cx="422254" cy="107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5" name="Straight Connector 334"/>
          <p:cNvCxnSpPr>
            <a:stCxn id="305" idx="2"/>
            <a:endCxn id="328" idx="6"/>
          </p:cNvCxnSpPr>
          <p:nvPr/>
        </p:nvCxnSpPr>
        <p:spPr>
          <a:xfrm flipH="1">
            <a:off x="7328840" y="3577154"/>
            <a:ext cx="1192056" cy="4655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36" name="TextBox 335"/>
          <p:cNvSpPr txBox="1"/>
          <p:nvPr/>
        </p:nvSpPr>
        <p:spPr>
          <a:xfrm>
            <a:off x="6879898" y="361105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7" name="TextBox 336"/>
          <p:cNvSpPr txBox="1"/>
          <p:nvPr/>
        </p:nvSpPr>
        <p:spPr>
          <a:xfrm>
            <a:off x="6879898" y="395814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38" name="Straight Connector 337"/>
          <p:cNvCxnSpPr>
            <a:stCxn id="336" idx="4"/>
            <a:endCxn id="337" idx="0"/>
          </p:cNvCxnSpPr>
          <p:nvPr/>
        </p:nvCxnSpPr>
        <p:spPr>
          <a:xfrm>
            <a:off x="6950164" y="3740846"/>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339" name="Straight Connector 338"/>
          <p:cNvCxnSpPr>
            <a:stCxn id="324" idx="4"/>
            <a:endCxn id="340" idx="0"/>
          </p:cNvCxnSpPr>
          <p:nvPr/>
        </p:nvCxnSpPr>
        <p:spPr>
          <a:xfrm>
            <a:off x="7762048" y="3261868"/>
            <a:ext cx="0" cy="1126206"/>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40" name="TextBox 339"/>
          <p:cNvSpPr txBox="1"/>
          <p:nvPr/>
        </p:nvSpPr>
        <p:spPr>
          <a:xfrm>
            <a:off x="7691782" y="43880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1" name="Oval 340"/>
          <p:cNvSpPr/>
          <p:nvPr/>
        </p:nvSpPr>
        <p:spPr>
          <a:xfrm>
            <a:off x="5168096" y="439917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2" name="Oval 341"/>
          <p:cNvSpPr/>
          <p:nvPr/>
        </p:nvSpPr>
        <p:spPr>
          <a:xfrm>
            <a:off x="5168096" y="463289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3" name="Oval 342"/>
          <p:cNvSpPr/>
          <p:nvPr/>
        </p:nvSpPr>
        <p:spPr>
          <a:xfrm>
            <a:off x="5320495" y="2584484"/>
            <a:ext cx="3276601" cy="267519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44" name="TextBox 343"/>
          <p:cNvSpPr txBox="1"/>
          <p:nvPr/>
        </p:nvSpPr>
        <p:spPr>
          <a:xfrm>
            <a:off x="7881232" y="282040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5" name="Oval 344"/>
          <p:cNvSpPr/>
          <p:nvPr/>
        </p:nvSpPr>
        <p:spPr>
          <a:xfrm>
            <a:off x="4034182" y="42256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346" name="Oval 345"/>
          <p:cNvSpPr/>
          <p:nvPr/>
        </p:nvSpPr>
        <p:spPr>
          <a:xfrm>
            <a:off x="3438770" y="4816229"/>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347" name="Oval 346"/>
          <p:cNvSpPr/>
          <p:nvPr/>
        </p:nvSpPr>
        <p:spPr>
          <a:xfrm>
            <a:off x="2433981" y="469811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8" name="Oval 347"/>
          <p:cNvSpPr/>
          <p:nvPr/>
        </p:nvSpPr>
        <p:spPr>
          <a:xfrm>
            <a:off x="2433981" y="437975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9" name="Oval 348"/>
          <p:cNvSpPr/>
          <p:nvPr/>
        </p:nvSpPr>
        <p:spPr>
          <a:xfrm>
            <a:off x="4872382" y="463289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0" name="Oval 349"/>
          <p:cNvSpPr/>
          <p:nvPr/>
        </p:nvSpPr>
        <p:spPr>
          <a:xfrm>
            <a:off x="4872382" y="439271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1" name="Oval 350"/>
          <p:cNvSpPr/>
          <p:nvPr/>
        </p:nvSpPr>
        <p:spPr>
          <a:xfrm>
            <a:off x="2873026" y="415826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52" name="TextBox 351"/>
          <p:cNvSpPr txBox="1"/>
          <p:nvPr/>
        </p:nvSpPr>
        <p:spPr>
          <a:xfrm>
            <a:off x="3450637" y="424843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3" name="TextBox 352"/>
          <p:cNvSpPr txBox="1"/>
          <p:nvPr/>
        </p:nvSpPr>
        <p:spPr>
          <a:xfrm>
            <a:off x="3332191" y="444838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4" name="TextBox 353"/>
          <p:cNvSpPr txBox="1"/>
          <p:nvPr/>
        </p:nvSpPr>
        <p:spPr>
          <a:xfrm>
            <a:off x="4048828" y="44508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5" name="TextBox 354"/>
          <p:cNvSpPr txBox="1"/>
          <p:nvPr/>
        </p:nvSpPr>
        <p:spPr>
          <a:xfrm>
            <a:off x="4034182" y="424486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6" name="TextBox 355"/>
          <p:cNvSpPr txBox="1"/>
          <p:nvPr/>
        </p:nvSpPr>
        <p:spPr>
          <a:xfrm>
            <a:off x="3893650" y="47737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7" name="TextBox 356"/>
          <p:cNvSpPr txBox="1"/>
          <p:nvPr/>
        </p:nvSpPr>
        <p:spPr>
          <a:xfrm>
            <a:off x="3506716" y="47968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58" name="Straight Connector 357"/>
          <p:cNvCxnSpPr>
            <a:stCxn id="353" idx="4"/>
            <a:endCxn id="357" idx="1"/>
          </p:cNvCxnSpPr>
          <p:nvPr/>
        </p:nvCxnSpPr>
        <p:spPr>
          <a:xfrm>
            <a:off x="3402457" y="4578174"/>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9" name="Straight Connector 358"/>
          <p:cNvCxnSpPr>
            <a:stCxn id="356" idx="7"/>
            <a:endCxn id="354" idx="4"/>
          </p:cNvCxnSpPr>
          <p:nvPr/>
        </p:nvCxnSpPr>
        <p:spPr>
          <a:xfrm flipV="1">
            <a:off x="4013602" y="4580653"/>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60" name="Straight Connector 359"/>
          <p:cNvCxnSpPr>
            <a:stCxn id="352" idx="6"/>
            <a:endCxn id="355" idx="2"/>
          </p:cNvCxnSpPr>
          <p:nvPr/>
        </p:nvCxnSpPr>
        <p:spPr>
          <a:xfrm flipV="1">
            <a:off x="3591169" y="4309764"/>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61" name="TextBox 360"/>
          <p:cNvSpPr txBox="1"/>
          <p:nvPr/>
        </p:nvSpPr>
        <p:spPr>
          <a:xfrm>
            <a:off x="2818582" y="430944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2" name="TextBox 361"/>
          <p:cNvSpPr txBox="1"/>
          <p:nvPr/>
        </p:nvSpPr>
        <p:spPr>
          <a:xfrm>
            <a:off x="3438770" y="50023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3" name="TextBox 362"/>
          <p:cNvSpPr txBox="1"/>
          <p:nvPr/>
        </p:nvSpPr>
        <p:spPr>
          <a:xfrm>
            <a:off x="4617727" y="435869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4" name="TextBox 363"/>
          <p:cNvSpPr txBox="1"/>
          <p:nvPr/>
        </p:nvSpPr>
        <p:spPr>
          <a:xfrm>
            <a:off x="3957983" y="498534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65" name="Straight Connector 364"/>
          <p:cNvCxnSpPr>
            <a:stCxn id="362" idx="2"/>
            <a:endCxn id="347" idx="6"/>
          </p:cNvCxnSpPr>
          <p:nvPr/>
        </p:nvCxnSpPr>
        <p:spPr>
          <a:xfrm flipH="1" flipV="1">
            <a:off x="2738781" y="4774318"/>
            <a:ext cx="699989" cy="29154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66" name="Straight Connector 365"/>
          <p:cNvCxnSpPr>
            <a:stCxn id="361" idx="2"/>
            <a:endCxn id="348" idx="6"/>
          </p:cNvCxnSpPr>
          <p:nvPr/>
        </p:nvCxnSpPr>
        <p:spPr>
          <a:xfrm flipH="1">
            <a:off x="2738781" y="4372995"/>
            <a:ext cx="79801"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67" name="Straight Connector 366"/>
          <p:cNvCxnSpPr>
            <a:stCxn id="349" idx="2"/>
            <a:endCxn id="364" idx="6"/>
          </p:cNvCxnSpPr>
          <p:nvPr/>
        </p:nvCxnSpPr>
        <p:spPr>
          <a:xfrm flipH="1">
            <a:off x="4110382" y="4709094"/>
            <a:ext cx="762000" cy="33979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68" name="Straight Connector 367"/>
          <p:cNvCxnSpPr>
            <a:stCxn id="350" idx="2"/>
            <a:endCxn id="363" idx="6"/>
          </p:cNvCxnSpPr>
          <p:nvPr/>
        </p:nvCxnSpPr>
        <p:spPr>
          <a:xfrm flipH="1" flipV="1">
            <a:off x="4770126" y="4422245"/>
            <a:ext cx="102256" cy="46671"/>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69" name="TextBox 368"/>
          <p:cNvSpPr txBox="1"/>
          <p:nvPr/>
        </p:nvSpPr>
        <p:spPr>
          <a:xfrm>
            <a:off x="3591169" y="3955535"/>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370" name="Oval 369"/>
          <p:cNvSpPr/>
          <p:nvPr/>
        </p:nvSpPr>
        <p:spPr>
          <a:xfrm>
            <a:off x="2662582" y="3935516"/>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71" name="TextBox 370"/>
          <p:cNvSpPr txBox="1"/>
          <p:nvPr/>
        </p:nvSpPr>
        <p:spPr>
          <a:xfrm>
            <a:off x="6675477" y="2654016"/>
            <a:ext cx="380232"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372" name="Oval 371"/>
          <p:cNvSpPr/>
          <p:nvPr/>
        </p:nvSpPr>
        <p:spPr>
          <a:xfrm>
            <a:off x="282210" y="280975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3" name="Oval 372"/>
          <p:cNvSpPr/>
          <p:nvPr/>
        </p:nvSpPr>
        <p:spPr>
          <a:xfrm>
            <a:off x="291296" y="303457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4" name="Oval 373"/>
          <p:cNvSpPr/>
          <p:nvPr/>
        </p:nvSpPr>
        <p:spPr>
          <a:xfrm>
            <a:off x="2120096" y="439271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5" name="Oval 374"/>
          <p:cNvSpPr/>
          <p:nvPr/>
        </p:nvSpPr>
        <p:spPr>
          <a:xfrm>
            <a:off x="2120096" y="469811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6" name="Oval 375"/>
          <p:cNvSpPr/>
          <p:nvPr/>
        </p:nvSpPr>
        <p:spPr>
          <a:xfrm>
            <a:off x="291296" y="327457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7" name="Oval 376"/>
          <p:cNvSpPr/>
          <p:nvPr/>
        </p:nvSpPr>
        <p:spPr>
          <a:xfrm>
            <a:off x="291296" y="350957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8" name="TextBox 377"/>
          <p:cNvSpPr txBox="1"/>
          <p:nvPr/>
        </p:nvSpPr>
        <p:spPr>
          <a:xfrm>
            <a:off x="748496" y="303457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9" name="TextBox 378"/>
          <p:cNvSpPr txBox="1"/>
          <p:nvPr/>
        </p:nvSpPr>
        <p:spPr>
          <a:xfrm>
            <a:off x="977095" y="28350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0" name="TextBox 379"/>
          <p:cNvSpPr txBox="1"/>
          <p:nvPr/>
        </p:nvSpPr>
        <p:spPr>
          <a:xfrm>
            <a:off x="1815296" y="47990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1" name="TextBox 380"/>
          <p:cNvSpPr txBox="1"/>
          <p:nvPr/>
        </p:nvSpPr>
        <p:spPr>
          <a:xfrm>
            <a:off x="748497" y="350957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2" name="TextBox 381"/>
          <p:cNvSpPr txBox="1"/>
          <p:nvPr/>
        </p:nvSpPr>
        <p:spPr>
          <a:xfrm>
            <a:off x="672296" y="32750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83" name="Straight Connector 382"/>
          <p:cNvCxnSpPr>
            <a:stCxn id="379" idx="2"/>
            <a:endCxn id="372" idx="6"/>
          </p:cNvCxnSpPr>
          <p:nvPr/>
        </p:nvCxnSpPr>
        <p:spPr>
          <a:xfrm flipH="1" flipV="1">
            <a:off x="587010" y="2885956"/>
            <a:ext cx="3900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4" name="Straight Connector 383"/>
          <p:cNvCxnSpPr>
            <a:stCxn id="378" idx="2"/>
            <a:endCxn id="373" idx="6"/>
          </p:cNvCxnSpPr>
          <p:nvPr/>
        </p:nvCxnSpPr>
        <p:spPr>
          <a:xfrm flipH="1">
            <a:off x="596096" y="3098122"/>
            <a:ext cx="15240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5" name="Straight Connector 384"/>
          <p:cNvCxnSpPr>
            <a:stCxn id="382" idx="2"/>
            <a:endCxn id="376" idx="6"/>
          </p:cNvCxnSpPr>
          <p:nvPr/>
        </p:nvCxnSpPr>
        <p:spPr>
          <a:xfrm flipH="1">
            <a:off x="596096" y="3338569"/>
            <a:ext cx="76200"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6" name="Straight Connector 385"/>
          <p:cNvCxnSpPr>
            <a:endCxn id="391" idx="6"/>
          </p:cNvCxnSpPr>
          <p:nvPr/>
        </p:nvCxnSpPr>
        <p:spPr>
          <a:xfrm flipH="1" flipV="1">
            <a:off x="1967695" y="4380063"/>
            <a:ext cx="1411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7" name="Straight Connector 386"/>
          <p:cNvCxnSpPr>
            <a:stCxn id="404" idx="1"/>
            <a:endCxn id="380" idx="6"/>
          </p:cNvCxnSpPr>
          <p:nvPr/>
        </p:nvCxnSpPr>
        <p:spPr>
          <a:xfrm flipH="1">
            <a:off x="1967695" y="4780089"/>
            <a:ext cx="147858" cy="8248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8" name="Straight Connector 387"/>
          <p:cNvCxnSpPr>
            <a:stCxn id="377" idx="6"/>
            <a:endCxn id="381" idx="2"/>
          </p:cNvCxnSpPr>
          <p:nvPr/>
        </p:nvCxnSpPr>
        <p:spPr>
          <a:xfrm flipV="1">
            <a:off x="596096" y="3573121"/>
            <a:ext cx="152401"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9" name="Oval 388"/>
          <p:cNvSpPr/>
          <p:nvPr/>
        </p:nvSpPr>
        <p:spPr>
          <a:xfrm>
            <a:off x="510810" y="2584484"/>
            <a:ext cx="1685486" cy="2612745"/>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90" name="TextBox 389"/>
          <p:cNvSpPr txBox="1"/>
          <p:nvPr/>
        </p:nvSpPr>
        <p:spPr>
          <a:xfrm>
            <a:off x="1205696" y="2563916"/>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391" name="TextBox 390"/>
          <p:cNvSpPr txBox="1"/>
          <p:nvPr/>
        </p:nvSpPr>
        <p:spPr>
          <a:xfrm>
            <a:off x="1815296" y="43165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2" name="TextBox 391"/>
          <p:cNvSpPr txBox="1"/>
          <p:nvPr/>
        </p:nvSpPr>
        <p:spPr>
          <a:xfrm>
            <a:off x="2196296" y="2439317"/>
            <a:ext cx="32468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MD Controller Internal View (not exposed)</a:t>
            </a:r>
          </a:p>
        </p:txBody>
      </p:sp>
      <p:sp>
        <p:nvSpPr>
          <p:cNvPr id="393" name="Content Placeholder 196"/>
          <p:cNvSpPr txBox="1">
            <a:spLocks/>
          </p:cNvSpPr>
          <p:nvPr/>
        </p:nvSpPr>
        <p:spPr>
          <a:xfrm>
            <a:off x="119641" y="992201"/>
            <a:ext cx="8879080" cy="128097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internal to the multi-domain-controller in terms of </a:t>
            </a:r>
            <a:r>
              <a:rPr kumimoji="0" lang="en-US" sz="1300" b="0" i="0" u="none" strike="noStrike" kern="1200" cap="none" spc="0" normalizeH="0" baseline="0" noProof="0" smtClean="0">
                <a:ln>
                  <a:noFill/>
                </a:ln>
                <a:solidFill>
                  <a:srgbClr val="FF0000"/>
                </a:solidFill>
                <a:effectLst/>
                <a:uLnTx/>
                <a:uFillTx/>
                <a:latin typeface="Arial"/>
                <a:ea typeface="+mn-ea"/>
                <a:cs typeface="+mn-cs"/>
              </a:rPr>
              <a:t>TAPI-like</a:t>
            </a:r>
            <a:r>
              <a:rPr kumimoji="0" lang="en-US" sz="1300" b="0" i="0" u="none" strike="noStrike" kern="1200" cap="none" spc="0" normalizeH="0" baseline="0" noProof="0" smtClean="0">
                <a:ln>
                  <a:noFill/>
                </a:ln>
                <a:solidFill>
                  <a:srgbClr val="141313"/>
                </a:solidFill>
                <a:effectLst/>
                <a:uLnTx/>
                <a:uFillTx/>
                <a:latin typeface="Arial"/>
                <a:ea typeface="+mn-ea"/>
                <a:cs typeface="+mn-cs"/>
              </a:rPr>
              <a:t> constructs</a:t>
            </a:r>
            <a:r>
              <a:rPr kumimoji="0" lang="en-US" sz="1300" b="0" i="0" u="none" strike="noStrike" kern="1200" cap="none" spc="0" normalizeH="0" baseline="0" noProof="0" smtClean="0">
                <a:ln>
                  <a:noFill/>
                </a:ln>
                <a:solidFill>
                  <a:srgbClr val="FF0000"/>
                </a:solidFill>
                <a:effectLst/>
                <a:uLnTx/>
                <a:uFillTx/>
                <a:latin typeface="Arial"/>
                <a:ea typeface="+mn-ea"/>
                <a:cs typeface="+mn-cs"/>
              </a:rPr>
              <a: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FF0000"/>
                </a:solidFill>
                <a:effectLst/>
                <a:uLnTx/>
                <a:uFillTx/>
                <a:latin typeface="Arial"/>
                <a:ea typeface="+mn-ea"/>
                <a:cs typeface="+mn-cs"/>
              </a:rPr>
              <a:t>This view is </a:t>
            </a:r>
            <a:r>
              <a:rPr kumimoji="0" lang="en-US" sz="1300" b="0" i="0" u="sng" strike="noStrike" kern="1200" cap="none" spc="0" normalizeH="0" baseline="0" noProof="0" smtClean="0">
                <a:ln>
                  <a:noFill/>
                </a:ln>
                <a:solidFill>
                  <a:srgbClr val="FF0000"/>
                </a:solidFill>
                <a:effectLst/>
                <a:uLnTx/>
                <a:uFillTx/>
                <a:latin typeface="Arial"/>
                <a:ea typeface="+mn-ea"/>
                <a:cs typeface="+mn-cs"/>
              </a:rPr>
              <a:t>not</a:t>
            </a:r>
            <a:r>
              <a:rPr kumimoji="0" lang="en-US" sz="1300" b="0" i="0" u="none" strike="noStrike" kern="1200" cap="none" spc="0" normalizeH="0" baseline="0" noProof="0" smtClean="0">
                <a:ln>
                  <a:noFill/>
                </a:ln>
                <a:solidFill>
                  <a:srgbClr val="FF0000"/>
                </a:solidFill>
                <a:effectLst/>
                <a:uLnTx/>
                <a:uFillTx/>
                <a:latin typeface="Arial"/>
                <a:ea typeface="+mn-ea"/>
                <a:cs typeface="+mn-cs"/>
              </a:rPr>
              <a:t> exposed to the applications over TAPI.</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141313"/>
                </a:solidFill>
                <a:effectLst/>
                <a:uLnTx/>
                <a:uFillTx/>
                <a:latin typeface="Arial"/>
                <a:ea typeface="+mn-ea"/>
                <a:cs typeface="+mn-cs"/>
              </a:rPr>
              <a:t>The abstraction mapping is maintained internally by the MD domain controller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z="1300" smtClean="0">
                <a:solidFill>
                  <a:srgbClr val="141313"/>
                </a:solidFill>
                <a:latin typeface="Arial"/>
                <a:cs typeface="+mn-cs"/>
              </a:rPr>
              <a:t>The MD controller is responsible for matching-up and mapping the service-end-points of different domains</a:t>
            </a:r>
            <a:endParaRPr kumimoji="0" lang="en-US" sz="13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internal Topology view</a:t>
            </a:r>
            <a:endParaRPr kumimoji="0" lang="en-US" sz="1300" b="0" i="0" u="none" strike="noStrike" kern="1200" cap="none" spc="0" normalizeH="0" baseline="0" noProof="0">
              <a:ln>
                <a:noFill/>
              </a:ln>
              <a:solidFill>
                <a:srgbClr val="141313"/>
              </a:solidFill>
              <a:effectLst/>
              <a:uLnTx/>
              <a:uFillTx/>
              <a:latin typeface="Arial"/>
              <a:ea typeface="+mn-ea"/>
              <a:cs typeface="+mn-cs"/>
            </a:endParaRPr>
          </a:p>
        </p:txBody>
      </p:sp>
      <p:sp>
        <p:nvSpPr>
          <p:cNvPr id="394" name="Content Placeholder 196"/>
          <p:cNvSpPr txBox="1">
            <a:spLocks/>
          </p:cNvSpPr>
          <p:nvPr/>
        </p:nvSpPr>
        <p:spPr>
          <a:xfrm>
            <a:off x="198089" y="5603900"/>
            <a:ext cx="5274807" cy="22058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smtClean="0">
                <a:ln>
                  <a:noFill/>
                </a:ln>
                <a:solidFill>
                  <a:srgbClr val="FF0000"/>
                </a:solidFill>
                <a:effectLst/>
                <a:uLnTx/>
                <a:uFillTx/>
                <a:latin typeface="Arial"/>
                <a:ea typeface="+mn-ea"/>
                <a:cs typeface="+mn-cs"/>
              </a:rPr>
              <a:t>* An controller internal model may not be based on TAPI </a:t>
            </a:r>
          </a:p>
        </p:txBody>
      </p:sp>
      <p:sp>
        <p:nvSpPr>
          <p:cNvPr id="395" name="Oval 394"/>
          <p:cNvSpPr/>
          <p:nvPr/>
        </p:nvSpPr>
        <p:spPr>
          <a:xfrm>
            <a:off x="-33885" y="28077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6" name="Oval 395"/>
          <p:cNvSpPr/>
          <p:nvPr/>
        </p:nvSpPr>
        <p:spPr>
          <a:xfrm>
            <a:off x="-24799" y="303257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7" name="Oval 396"/>
          <p:cNvSpPr/>
          <p:nvPr/>
        </p:nvSpPr>
        <p:spPr>
          <a:xfrm>
            <a:off x="-24799" y="327257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8" name="Oval 397"/>
          <p:cNvSpPr/>
          <p:nvPr/>
        </p:nvSpPr>
        <p:spPr>
          <a:xfrm>
            <a:off x="-24799" y="350757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9" name="Oval 398"/>
          <p:cNvSpPr/>
          <p:nvPr/>
        </p:nvSpPr>
        <p:spPr>
          <a:xfrm>
            <a:off x="8839200" y="28011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0" name="Oval 399"/>
          <p:cNvSpPr/>
          <p:nvPr/>
        </p:nvSpPr>
        <p:spPr>
          <a:xfrm>
            <a:off x="8827905" y="302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1" name="Oval 400"/>
          <p:cNvSpPr/>
          <p:nvPr/>
        </p:nvSpPr>
        <p:spPr>
          <a:xfrm>
            <a:off x="8827905" y="326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2" name="Oval 401"/>
          <p:cNvSpPr/>
          <p:nvPr/>
        </p:nvSpPr>
        <p:spPr>
          <a:xfrm>
            <a:off x="8827905" y="35009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3" name="Rectangle 402"/>
          <p:cNvSpPr/>
          <p:nvPr/>
        </p:nvSpPr>
        <p:spPr>
          <a:xfrm>
            <a:off x="2120096" y="4363957"/>
            <a:ext cx="618685" cy="181160"/>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4" name="Rectangle 403"/>
          <p:cNvSpPr/>
          <p:nvPr/>
        </p:nvSpPr>
        <p:spPr>
          <a:xfrm>
            <a:off x="2115553" y="4683438"/>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5" name="Rectangle 404"/>
          <p:cNvSpPr/>
          <p:nvPr/>
        </p:nvSpPr>
        <p:spPr>
          <a:xfrm>
            <a:off x="4872382" y="4621316"/>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6" name="Rectangle 405"/>
          <p:cNvSpPr/>
          <p:nvPr/>
        </p:nvSpPr>
        <p:spPr>
          <a:xfrm>
            <a:off x="4863296" y="4351814"/>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17" name="Slide Number Placeholder 116"/>
          <p:cNvSpPr>
            <a:spLocks noGrp="1"/>
          </p:cNvSpPr>
          <p:nvPr>
            <p:ph type="sldNum" sz="quarter" idx="4"/>
          </p:nvPr>
        </p:nvSpPr>
        <p:spPr/>
        <p:txBody>
          <a:bodyPr/>
          <a:lstStyle/>
          <a:p>
            <a:fld id="{95FB27F1-C2FE-E646-9E41-8F3092BBAFAE}" type="slidenum">
              <a:rPr lang="en-US" smtClean="0"/>
              <a:pPr/>
              <a:t>43</a:t>
            </a:fld>
            <a:endParaRPr lang="en-US"/>
          </a:p>
        </p:txBody>
      </p:sp>
      <p:sp>
        <p:nvSpPr>
          <p:cNvPr id="118" name="Footer Placeholder 11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544526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43" y="406914"/>
            <a:ext cx="8229600" cy="503238"/>
          </a:xfrm>
        </p:spPr>
        <p:txBody>
          <a:bodyPr/>
          <a:lstStyle/>
          <a:p>
            <a:r>
              <a:rPr lang="en-US" smtClean="0">
                <a:solidFill>
                  <a:srgbClr val="00B050"/>
                </a:solidFill>
              </a:rPr>
              <a:t>Green</a:t>
            </a:r>
            <a:r>
              <a:rPr lang="en-US" smtClean="0"/>
              <a:t> TAPI Context Topology</a:t>
            </a:r>
            <a:br>
              <a:rPr lang="en-US" smtClean="0"/>
            </a:br>
            <a:r>
              <a:rPr lang="en-US" smtClean="0"/>
              <a:t>(single-layer, single Node topology example)</a:t>
            </a:r>
            <a:endParaRPr lang="en-US"/>
          </a:p>
        </p:txBody>
      </p:sp>
      <p:sp>
        <p:nvSpPr>
          <p:cNvPr id="130" name="Content Placeholder 196"/>
          <p:cNvSpPr txBox="1">
            <a:spLocks/>
          </p:cNvSpPr>
          <p:nvPr/>
        </p:nvSpPr>
        <p:spPr>
          <a:xfrm>
            <a:off x="128187" y="1034930"/>
            <a:ext cx="8871959" cy="1219201"/>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exposed by the multi-domain-controller to the Green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a single </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layer Topology</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The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LayerProtocol</a:t>
            </a:r>
            <a:r>
              <a:rPr kumimoji="0" lang="en-US" sz="1200" b="0" i="0" u="none" strike="noStrike" kern="1200" cap="none" spc="0" normalizeH="0" baseline="0" noProof="0" smtClean="0">
                <a:ln>
                  <a:noFill/>
                </a:ln>
                <a:solidFill>
                  <a:srgbClr val="141313"/>
                </a:solidFill>
                <a:effectLst/>
                <a:uLnTx/>
                <a:uFillTx/>
                <a:latin typeface="Arial"/>
                <a:ea typeface="+mn-ea"/>
                <a:cs typeface="+mn-cs"/>
              </a:rPr>
              <a:t> of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NodeEdgePoints</a:t>
            </a:r>
            <a:r>
              <a:rPr kumimoji="0" lang="en-US" sz="1200" b="0" i="0" u="none" strike="noStrike" kern="1200" cap="none" spc="0" normalizeH="0" baseline="0" noProof="0" smtClean="0">
                <a:ln>
                  <a:noFill/>
                </a:ln>
                <a:solidFill>
                  <a:srgbClr val="141313"/>
                </a:solidFill>
                <a:effectLst/>
                <a:uLnTx/>
                <a:uFillTx/>
                <a:latin typeface="Arial"/>
                <a:ea typeface="+mn-ea"/>
                <a:cs typeface="+mn-cs"/>
              </a:rPr>
              <a:t> contain attributes specified by the Ethernet extension schema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It is also possible that no layer information is exposed and layer specific information is implicitly known to client and provider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1200" b="0" i="0" u="none" strike="noStrike" kern="1200" cap="none" spc="0" normalizeH="0" baseline="0" noProof="0" smtClean="0">
              <a:ln>
                <a:noFill/>
              </a:ln>
              <a:solidFill>
                <a:srgbClr val="FF0000"/>
              </a:solidFill>
              <a:effectLst/>
              <a:uLnTx/>
              <a:uFillTx/>
              <a:latin typeface="Arial"/>
              <a:ea typeface="+mn-ea"/>
              <a:cs typeface="+mn-cs"/>
            </a:endParaRPr>
          </a:p>
        </p:txBody>
      </p:sp>
      <p:sp>
        <p:nvSpPr>
          <p:cNvPr id="131" name="TextBox 130"/>
          <p:cNvSpPr txBox="1"/>
          <p:nvPr/>
        </p:nvSpPr>
        <p:spPr>
          <a:xfrm>
            <a:off x="792622" y="5568656"/>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32" name="Rectangle 131"/>
          <p:cNvSpPr/>
          <p:nvPr/>
        </p:nvSpPr>
        <p:spPr>
          <a:xfrm>
            <a:off x="3079039" y="2919278"/>
            <a:ext cx="2285583" cy="1904999"/>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33" name="Oval 132"/>
          <p:cNvSpPr/>
          <p:nvPr/>
        </p:nvSpPr>
        <p:spPr>
          <a:xfrm>
            <a:off x="3661245" y="3452677"/>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G1.e</a:t>
            </a:r>
          </a:p>
        </p:txBody>
      </p:sp>
      <p:sp>
        <p:nvSpPr>
          <p:cNvPr id="134" name="Oval 133"/>
          <p:cNvSpPr/>
          <p:nvPr/>
        </p:nvSpPr>
        <p:spPr>
          <a:xfrm>
            <a:off x="2993336" y="346991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35" name="Oval 134"/>
          <p:cNvSpPr/>
          <p:nvPr/>
        </p:nvSpPr>
        <p:spPr>
          <a:xfrm>
            <a:off x="3002422" y="39347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36" name="TextBox 135"/>
          <p:cNvSpPr txBox="1"/>
          <p:nvPr/>
        </p:nvSpPr>
        <p:spPr>
          <a:xfrm>
            <a:off x="3889844" y="349522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37" name="TextBox 136"/>
          <p:cNvSpPr txBox="1"/>
          <p:nvPr/>
        </p:nvSpPr>
        <p:spPr>
          <a:xfrm>
            <a:off x="3585045" y="393518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38" name="Straight Connector 137"/>
          <p:cNvCxnSpPr>
            <a:stCxn id="136" idx="2"/>
            <a:endCxn id="134" idx="6"/>
          </p:cNvCxnSpPr>
          <p:nvPr/>
        </p:nvCxnSpPr>
        <p:spPr>
          <a:xfrm flipH="1" flipV="1">
            <a:off x="3298136" y="3546117"/>
            <a:ext cx="591708"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39" name="Straight Connector 138"/>
          <p:cNvCxnSpPr>
            <a:stCxn id="137" idx="2"/>
            <a:endCxn id="135" idx="6"/>
          </p:cNvCxnSpPr>
          <p:nvPr/>
        </p:nvCxnSpPr>
        <p:spPr>
          <a:xfrm flipH="1">
            <a:off x="3307222" y="3998730"/>
            <a:ext cx="277823" cy="1220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40" name="Oval 139"/>
          <p:cNvSpPr/>
          <p:nvPr/>
        </p:nvSpPr>
        <p:spPr>
          <a:xfrm>
            <a:off x="3423559" y="3244646"/>
            <a:ext cx="1685486" cy="1427231"/>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41" name="TextBox 140"/>
          <p:cNvSpPr txBox="1"/>
          <p:nvPr/>
        </p:nvSpPr>
        <p:spPr>
          <a:xfrm>
            <a:off x="4118445" y="3224077"/>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G</a:t>
            </a:r>
          </a:p>
        </p:txBody>
      </p:sp>
      <p:sp>
        <p:nvSpPr>
          <p:cNvPr id="142" name="TextBox 141"/>
          <p:cNvSpPr txBox="1"/>
          <p:nvPr/>
        </p:nvSpPr>
        <p:spPr>
          <a:xfrm>
            <a:off x="3076255" y="2945560"/>
            <a:ext cx="16271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Green TAPI Context</a:t>
            </a:r>
          </a:p>
        </p:txBody>
      </p:sp>
      <p:sp>
        <p:nvSpPr>
          <p:cNvPr id="143" name="Oval 142"/>
          <p:cNvSpPr/>
          <p:nvPr/>
        </p:nvSpPr>
        <p:spPr>
          <a:xfrm>
            <a:off x="5212222" y="346802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44" name="Oval 143"/>
          <p:cNvSpPr/>
          <p:nvPr/>
        </p:nvSpPr>
        <p:spPr>
          <a:xfrm>
            <a:off x="5212222" y="391910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45" name="TextBox 144"/>
          <p:cNvSpPr txBox="1"/>
          <p:nvPr/>
        </p:nvSpPr>
        <p:spPr>
          <a:xfrm>
            <a:off x="4801158" y="394440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46" name="Straight Connector 145"/>
          <p:cNvCxnSpPr>
            <a:stCxn id="148" idx="6"/>
            <a:endCxn id="143" idx="2"/>
          </p:cNvCxnSpPr>
          <p:nvPr/>
        </p:nvCxnSpPr>
        <p:spPr>
          <a:xfrm flipV="1">
            <a:off x="4779631" y="3544220"/>
            <a:ext cx="432591" cy="4158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47" name="Straight Connector 146"/>
          <p:cNvCxnSpPr>
            <a:stCxn id="145" idx="6"/>
            <a:endCxn id="144" idx="2"/>
          </p:cNvCxnSpPr>
          <p:nvPr/>
        </p:nvCxnSpPr>
        <p:spPr>
          <a:xfrm flipV="1">
            <a:off x="4953557" y="3995301"/>
            <a:ext cx="258665"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48" name="TextBox 147"/>
          <p:cNvSpPr txBox="1"/>
          <p:nvPr/>
        </p:nvSpPr>
        <p:spPr>
          <a:xfrm>
            <a:off x="4627232" y="35222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nvGrpSpPr>
          <p:cNvPr id="149" name="Group 148"/>
          <p:cNvGrpSpPr/>
          <p:nvPr/>
        </p:nvGrpSpPr>
        <p:grpSpPr>
          <a:xfrm>
            <a:off x="1097422" y="2614477"/>
            <a:ext cx="1939057" cy="2914710"/>
            <a:chOff x="533400" y="1657350"/>
            <a:chExt cx="1939057" cy="2914710"/>
          </a:xfrm>
        </p:grpSpPr>
        <p:sp>
          <p:nvSpPr>
            <p:cNvPr id="150" name="Oval 149"/>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51" name="TextBox 150"/>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52" name="Oval 151"/>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53" name="TextBox 152"/>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54" name="Oval 153"/>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55" name="TextBox 154"/>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56" name="Straight Connector 155"/>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157" name="TextBox 156"/>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158" name="Straight Connector 157"/>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159" name="TextBox 158"/>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160" name="Straight Connector 159"/>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61" name="TextBox 160"/>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162" name="Oval 161"/>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163" name="Oval 162"/>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164" name="TextBox 163"/>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65" name="TextBox 164"/>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66" name="TextBox 165"/>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167" name="Rectangle 166"/>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168" name="Straight Connector 167"/>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169" name="Straight Connector 168"/>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70" name="TextBox 169"/>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171" name="Straight Connector 170"/>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172" name="TextBox 171"/>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46" name="Slide Number Placeholder 45"/>
          <p:cNvSpPr>
            <a:spLocks noGrp="1"/>
          </p:cNvSpPr>
          <p:nvPr>
            <p:ph type="sldNum" sz="quarter" idx="4"/>
          </p:nvPr>
        </p:nvSpPr>
        <p:spPr/>
        <p:txBody>
          <a:bodyPr/>
          <a:lstStyle/>
          <a:p>
            <a:fld id="{95FB27F1-C2FE-E646-9E41-8F3092BBAFAE}" type="slidenum">
              <a:rPr lang="en-US" smtClean="0"/>
              <a:pPr/>
              <a:t>44</a:t>
            </a:fld>
            <a:endParaRPr lang="en-US"/>
          </a:p>
        </p:txBody>
      </p:sp>
      <p:sp>
        <p:nvSpPr>
          <p:cNvPr id="47" name="Footer Placeholder 4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84368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452" y="398822"/>
            <a:ext cx="8229600" cy="503238"/>
          </a:xfrm>
        </p:spPr>
        <p:txBody>
          <a:bodyPr/>
          <a:lstStyle/>
          <a:p>
            <a:r>
              <a:rPr lang="en-US" smtClean="0">
                <a:solidFill>
                  <a:srgbClr val="00B050"/>
                </a:solidFill>
              </a:rPr>
              <a:t>Green</a:t>
            </a:r>
            <a:r>
              <a:rPr lang="en-US" smtClean="0"/>
              <a:t> TAPI Context Topology</a:t>
            </a:r>
            <a:br>
              <a:rPr lang="en-US" smtClean="0"/>
            </a:br>
            <a:r>
              <a:rPr lang="en-US" smtClean="0"/>
              <a:t>(single layer, edge-Node topology example)</a:t>
            </a:r>
            <a:endParaRPr lang="en-US"/>
          </a:p>
        </p:txBody>
      </p:sp>
      <p:sp>
        <p:nvSpPr>
          <p:cNvPr id="162" name="Rectangle 161"/>
          <p:cNvSpPr/>
          <p:nvPr/>
        </p:nvSpPr>
        <p:spPr>
          <a:xfrm>
            <a:off x="2749462" y="3039566"/>
            <a:ext cx="3085892" cy="2058418"/>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63" name="Oval 162"/>
          <p:cNvSpPr/>
          <p:nvPr/>
        </p:nvSpPr>
        <p:spPr>
          <a:xfrm>
            <a:off x="3293776" y="3823369"/>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64" name="Content Placeholder 196"/>
          <p:cNvSpPr txBox="1">
            <a:spLocks/>
          </p:cNvSpPr>
          <p:nvPr/>
        </p:nvSpPr>
        <p:spPr>
          <a:xfrm>
            <a:off x="126049" y="1010006"/>
            <a:ext cx="8932491" cy="1489175"/>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an alternate Topology exposed by the multi-domain-controller to the Green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an edge-</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layer Topology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The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LayerProtocol</a:t>
            </a:r>
            <a:r>
              <a:rPr kumimoji="0" lang="en-US" sz="1200" b="0" i="0" u="none" strike="noStrike" kern="1200" cap="none" spc="0" normalizeH="0" baseline="0" noProof="0" smtClean="0">
                <a:ln>
                  <a:noFill/>
                </a:ln>
                <a:solidFill>
                  <a:srgbClr val="141313"/>
                </a:solidFill>
                <a:effectLst/>
                <a:uLnTx/>
                <a:uFillTx/>
                <a:latin typeface="Arial"/>
                <a:ea typeface="+mn-ea"/>
                <a:cs typeface="+mn-cs"/>
              </a:rPr>
              <a:t> of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NodeEdgePoints</a:t>
            </a:r>
            <a:r>
              <a:rPr kumimoji="0" lang="en-US" sz="1200" b="0" i="0" u="none" strike="noStrike" kern="1200" cap="none" spc="0" normalizeH="0" baseline="0" noProof="0" smtClean="0">
                <a:ln>
                  <a:noFill/>
                </a:ln>
                <a:solidFill>
                  <a:srgbClr val="141313"/>
                </a:solidFill>
                <a:effectLst/>
                <a:uLnTx/>
                <a:uFillTx/>
                <a:latin typeface="Arial"/>
                <a:ea typeface="+mn-ea"/>
                <a:cs typeface="+mn-cs"/>
              </a:rPr>
              <a:t> contain attributes specified by the Ethernet extension schema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The ETH layer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are an abstraction of the potential connectivity at this layer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TAPI Capacity </a:t>
            </a:r>
            <a:r>
              <a:rPr kumimoji="0" lang="en-US" sz="1200" b="0" i="0" u="none" strike="noStrike" kern="1200" cap="none" spc="0" normalizeH="0" baseline="0" noProof="0" err="1" smtClean="0">
                <a:ln>
                  <a:noFill/>
                </a:ln>
                <a:solidFill>
                  <a:srgbClr val="FF0000"/>
                </a:solidFill>
                <a:effectLst/>
                <a:uLnTx/>
                <a:uFillTx/>
                <a:latin typeface="Arial"/>
                <a:ea typeface="+mn-ea"/>
                <a:cs typeface="+mn-cs"/>
              </a:rPr>
              <a:t>pac</a:t>
            </a:r>
            <a:r>
              <a:rPr kumimoji="0" lang="en-US" sz="1200" b="0" i="0" u="none" strike="noStrike" kern="1200" cap="none" spc="0" normalizeH="0" baseline="0" noProof="0" smtClean="0">
                <a:ln>
                  <a:noFill/>
                </a:ln>
                <a:solidFill>
                  <a:srgbClr val="FF0000"/>
                </a:solidFill>
                <a:effectLst/>
                <a:uLnTx/>
                <a:uFillTx/>
                <a:latin typeface="Arial"/>
                <a:ea typeface="+mn-ea"/>
                <a:cs typeface="+mn-cs"/>
              </a:rPr>
              <a:t> is used to represent all the potential, provisioned  and available capacity information</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p:txBody>
      </p:sp>
      <p:sp>
        <p:nvSpPr>
          <p:cNvPr id="165" name="TextBox 164"/>
          <p:cNvSpPr txBox="1"/>
          <p:nvPr/>
        </p:nvSpPr>
        <p:spPr>
          <a:xfrm>
            <a:off x="425153" y="5662662"/>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66" name="Oval 165"/>
          <p:cNvSpPr/>
          <p:nvPr/>
        </p:nvSpPr>
        <p:spPr>
          <a:xfrm>
            <a:off x="2559170" y="36990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7" name="Oval 166"/>
          <p:cNvSpPr/>
          <p:nvPr/>
        </p:nvSpPr>
        <p:spPr>
          <a:xfrm>
            <a:off x="2556386" y="41562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8" name="TextBox 167"/>
          <p:cNvSpPr txBox="1"/>
          <p:nvPr/>
        </p:nvSpPr>
        <p:spPr>
          <a:xfrm>
            <a:off x="3293776" y="38724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69" name="TextBox 168"/>
          <p:cNvSpPr txBox="1"/>
          <p:nvPr/>
        </p:nvSpPr>
        <p:spPr>
          <a:xfrm>
            <a:off x="3293776" y="411534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70" name="Straight Connector 169"/>
          <p:cNvCxnSpPr>
            <a:stCxn id="168" idx="2"/>
            <a:endCxn id="166" idx="6"/>
          </p:cNvCxnSpPr>
          <p:nvPr/>
        </p:nvCxnSpPr>
        <p:spPr>
          <a:xfrm flipH="1" flipV="1">
            <a:off x="2863970" y="3775283"/>
            <a:ext cx="429806" cy="16074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71" name="Straight Connector 170"/>
          <p:cNvCxnSpPr>
            <a:stCxn id="169" idx="2"/>
            <a:endCxn id="167" idx="6"/>
          </p:cNvCxnSpPr>
          <p:nvPr/>
        </p:nvCxnSpPr>
        <p:spPr>
          <a:xfrm flipH="1">
            <a:off x="2861186" y="4178890"/>
            <a:ext cx="432590" cy="5359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72" name="Oval 171"/>
          <p:cNvSpPr/>
          <p:nvPr/>
        </p:nvSpPr>
        <p:spPr>
          <a:xfrm>
            <a:off x="3056090" y="3338652"/>
            <a:ext cx="2626863" cy="1579631"/>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73" name="TextBox 172"/>
          <p:cNvSpPr txBox="1"/>
          <p:nvPr/>
        </p:nvSpPr>
        <p:spPr>
          <a:xfrm>
            <a:off x="4006553" y="3404833"/>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G</a:t>
            </a:r>
          </a:p>
        </p:txBody>
      </p:sp>
      <p:sp>
        <p:nvSpPr>
          <p:cNvPr id="174" name="TextBox 173"/>
          <p:cNvSpPr txBox="1"/>
          <p:nvPr/>
        </p:nvSpPr>
        <p:spPr>
          <a:xfrm>
            <a:off x="2708786" y="3039566"/>
            <a:ext cx="16271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Green TAPI Context</a:t>
            </a:r>
          </a:p>
        </p:txBody>
      </p:sp>
      <p:sp>
        <p:nvSpPr>
          <p:cNvPr id="175" name="Oval 174"/>
          <p:cNvSpPr/>
          <p:nvPr/>
        </p:nvSpPr>
        <p:spPr>
          <a:xfrm>
            <a:off x="5682953" y="355292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76" name="Oval 175"/>
          <p:cNvSpPr/>
          <p:nvPr/>
        </p:nvSpPr>
        <p:spPr>
          <a:xfrm>
            <a:off x="5682953" y="449994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77" name="Straight Connector 176"/>
          <p:cNvCxnSpPr>
            <a:stCxn id="182" idx="6"/>
            <a:endCxn id="175" idx="2"/>
          </p:cNvCxnSpPr>
          <p:nvPr/>
        </p:nvCxnSpPr>
        <p:spPr>
          <a:xfrm flipV="1">
            <a:off x="5362469" y="3629120"/>
            <a:ext cx="320484" cy="853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78" name="Straight Connector 177"/>
          <p:cNvCxnSpPr>
            <a:stCxn id="181" idx="6"/>
            <a:endCxn id="176" idx="2"/>
          </p:cNvCxnSpPr>
          <p:nvPr/>
        </p:nvCxnSpPr>
        <p:spPr>
          <a:xfrm>
            <a:off x="5301952" y="4546256"/>
            <a:ext cx="381001" cy="298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79" name="Oval 178"/>
          <p:cNvSpPr/>
          <p:nvPr/>
        </p:nvSpPr>
        <p:spPr>
          <a:xfrm>
            <a:off x="4457819" y="3513019"/>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180" name="Oval 179"/>
          <p:cNvSpPr/>
          <p:nvPr/>
        </p:nvSpPr>
        <p:spPr>
          <a:xfrm>
            <a:off x="4387553" y="426431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R2.e</a:t>
            </a:r>
          </a:p>
        </p:txBody>
      </p:sp>
      <p:sp>
        <p:nvSpPr>
          <p:cNvPr id="181" name="TextBox 180"/>
          <p:cNvSpPr txBox="1"/>
          <p:nvPr/>
        </p:nvSpPr>
        <p:spPr>
          <a:xfrm>
            <a:off x="5149553" y="448270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2" name="TextBox 181"/>
          <p:cNvSpPr txBox="1"/>
          <p:nvPr/>
        </p:nvSpPr>
        <p:spPr>
          <a:xfrm>
            <a:off x="5210070" y="365087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3" name="TextBox 182"/>
          <p:cNvSpPr txBox="1"/>
          <p:nvPr/>
        </p:nvSpPr>
        <p:spPr>
          <a:xfrm>
            <a:off x="3991444" y="38520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4" name="TextBox 183"/>
          <p:cNvSpPr txBox="1"/>
          <p:nvPr/>
        </p:nvSpPr>
        <p:spPr>
          <a:xfrm>
            <a:off x="4387553" y="36558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85" name="Straight Connector 184"/>
          <p:cNvCxnSpPr>
            <a:stCxn id="183" idx="7"/>
            <a:endCxn id="184" idx="2"/>
          </p:cNvCxnSpPr>
          <p:nvPr/>
        </p:nvCxnSpPr>
        <p:spPr>
          <a:xfrm flipV="1">
            <a:off x="4111396" y="3720790"/>
            <a:ext cx="276157" cy="15027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186" name="TextBox 185"/>
          <p:cNvSpPr txBox="1"/>
          <p:nvPr/>
        </p:nvSpPr>
        <p:spPr>
          <a:xfrm>
            <a:off x="3991444" y="417889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7" name="TextBox 186"/>
          <p:cNvSpPr txBox="1"/>
          <p:nvPr/>
        </p:nvSpPr>
        <p:spPr>
          <a:xfrm>
            <a:off x="4342266" y="441781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88" name="Straight Connector 187"/>
          <p:cNvCxnSpPr>
            <a:stCxn id="186" idx="5"/>
            <a:endCxn id="187" idx="2"/>
          </p:cNvCxnSpPr>
          <p:nvPr/>
        </p:nvCxnSpPr>
        <p:spPr>
          <a:xfrm>
            <a:off x="4111396" y="4289675"/>
            <a:ext cx="230870" cy="19303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189" name="TextBox 188"/>
          <p:cNvSpPr txBox="1"/>
          <p:nvPr/>
        </p:nvSpPr>
        <p:spPr>
          <a:xfrm>
            <a:off x="4798223" y="42206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0" name="TextBox 189"/>
          <p:cNvSpPr txBox="1"/>
          <p:nvPr/>
        </p:nvSpPr>
        <p:spPr>
          <a:xfrm>
            <a:off x="4776607" y="39169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91" name="Straight Connector 190"/>
          <p:cNvCxnSpPr>
            <a:stCxn id="189" idx="0"/>
            <a:endCxn id="190" idx="4"/>
          </p:cNvCxnSpPr>
          <p:nvPr/>
        </p:nvCxnSpPr>
        <p:spPr>
          <a:xfrm flipH="1" flipV="1">
            <a:off x="4846873" y="4046749"/>
            <a:ext cx="21616" cy="1738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192" name="Group 191"/>
          <p:cNvGrpSpPr/>
          <p:nvPr/>
        </p:nvGrpSpPr>
        <p:grpSpPr>
          <a:xfrm>
            <a:off x="729953" y="2841773"/>
            <a:ext cx="1939057" cy="2914710"/>
            <a:chOff x="533400" y="1657350"/>
            <a:chExt cx="1939057" cy="2914710"/>
          </a:xfrm>
        </p:grpSpPr>
        <p:sp>
          <p:nvSpPr>
            <p:cNvPr id="193" name="Oval 192"/>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94" name="TextBox 193"/>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95" name="Oval 194"/>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96" name="TextBox 195"/>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97" name="Oval 196"/>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98" name="TextBox 197"/>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99" name="Straight Connector 198"/>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00" name="TextBox 199"/>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01" name="Straight Connector 200"/>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02" name="TextBox 201"/>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03" name="Straight Connector 202"/>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4" name="TextBox 203"/>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05" name="Oval 204"/>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06" name="Oval 205"/>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07" name="TextBox 206"/>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08" name="TextBox 207"/>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09" name="TextBox 208"/>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10" name="Rectangle 209"/>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11" name="Straight Connector 210"/>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12" name="Straight Connector 211"/>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13" name="TextBox 212"/>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14" name="Straight Connector 213"/>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215" name="TextBox 214"/>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57" name="Slide Number Placeholder 56"/>
          <p:cNvSpPr>
            <a:spLocks noGrp="1"/>
          </p:cNvSpPr>
          <p:nvPr>
            <p:ph type="sldNum" sz="quarter" idx="4"/>
          </p:nvPr>
        </p:nvSpPr>
        <p:spPr/>
        <p:txBody>
          <a:bodyPr/>
          <a:lstStyle/>
          <a:p>
            <a:fld id="{95FB27F1-C2FE-E646-9E41-8F3092BBAFAE}" type="slidenum">
              <a:rPr lang="en-US" smtClean="0"/>
              <a:pPr/>
              <a:t>45</a:t>
            </a:fld>
            <a:endParaRPr lang="en-US"/>
          </a:p>
        </p:txBody>
      </p:sp>
      <p:sp>
        <p:nvSpPr>
          <p:cNvPr id="58" name="Footer Placeholder 5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709114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819" y="406914"/>
            <a:ext cx="8229600" cy="503238"/>
          </a:xfrm>
        </p:spPr>
        <p:txBody>
          <a:bodyPr/>
          <a:lstStyle/>
          <a:p>
            <a:r>
              <a:rPr lang="en-US" smtClean="0">
                <a:solidFill>
                  <a:srgbClr val="FF0000"/>
                </a:solidFill>
              </a:rPr>
              <a:t>Red</a:t>
            </a:r>
            <a:r>
              <a:rPr lang="en-US" smtClean="0"/>
              <a:t> TAPI Context Topology</a:t>
            </a:r>
            <a:br>
              <a:rPr lang="en-US" smtClean="0"/>
            </a:br>
            <a:r>
              <a:rPr lang="en-US" smtClean="0"/>
              <a:t>(multi-layer example)</a:t>
            </a:r>
            <a:endParaRPr lang="en-US"/>
          </a:p>
        </p:txBody>
      </p:sp>
      <p:sp>
        <p:nvSpPr>
          <p:cNvPr id="189" name="Rectangle 188"/>
          <p:cNvSpPr/>
          <p:nvPr/>
        </p:nvSpPr>
        <p:spPr>
          <a:xfrm>
            <a:off x="2831411" y="2608908"/>
            <a:ext cx="4193367" cy="3020812"/>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90" name="Oval 189"/>
          <p:cNvSpPr/>
          <p:nvPr/>
        </p:nvSpPr>
        <p:spPr>
          <a:xfrm>
            <a:off x="5719628" y="4574375"/>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R3.o</a:t>
            </a:r>
          </a:p>
        </p:txBody>
      </p:sp>
      <p:sp>
        <p:nvSpPr>
          <p:cNvPr id="191" name="Oval 190"/>
          <p:cNvSpPr/>
          <p:nvPr/>
        </p:nvSpPr>
        <p:spPr>
          <a:xfrm>
            <a:off x="3443378" y="45901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R1.o</a:t>
            </a:r>
          </a:p>
        </p:txBody>
      </p:sp>
      <p:sp>
        <p:nvSpPr>
          <p:cNvPr id="192" name="Oval 191"/>
          <p:cNvSpPr/>
          <p:nvPr/>
        </p:nvSpPr>
        <p:spPr>
          <a:xfrm>
            <a:off x="3416401" y="3359336"/>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93" name="Content Placeholder 196"/>
          <p:cNvSpPr txBox="1">
            <a:spLocks/>
          </p:cNvSpPr>
          <p:nvPr/>
        </p:nvSpPr>
        <p:spPr>
          <a:xfrm>
            <a:off x="85460" y="993624"/>
            <a:ext cx="8976645" cy="11430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a multilayer Topology exposed by the multi-domain-controller to the Red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per-layer-</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 ODU layer Topology</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Initially </a:t>
            </a:r>
            <a:r>
              <a:rPr kumimoji="0" lang="en-US" sz="1200" b="0" i="0" u="none" strike="noStrike" kern="1200" cap="none" spc="0" normalizeH="0" baseline="0" noProof="0" smtClean="0">
                <a:ln>
                  <a:noFill/>
                </a:ln>
                <a:solidFill>
                  <a:srgbClr val="FF0000"/>
                </a:solidFill>
                <a:effectLst/>
                <a:uLnTx/>
                <a:uFillTx/>
                <a:latin typeface="Arial"/>
                <a:ea typeface="+mn-ea"/>
                <a:cs typeface="+mn-cs"/>
              </a:rPr>
              <a:t>there no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in the ETH layer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The ODU layer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are an abstraction of the potential connectivity at this layer</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p:txBody>
      </p:sp>
      <p:sp>
        <p:nvSpPr>
          <p:cNvPr id="194" name="TextBox 193"/>
          <p:cNvSpPr txBox="1"/>
          <p:nvPr/>
        </p:nvSpPr>
        <p:spPr>
          <a:xfrm>
            <a:off x="547778" y="568829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95" name="Oval 194"/>
          <p:cNvSpPr/>
          <p:nvPr/>
        </p:nvSpPr>
        <p:spPr>
          <a:xfrm>
            <a:off x="2681795" y="339779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6" name="Oval 195"/>
          <p:cNvSpPr/>
          <p:nvPr/>
        </p:nvSpPr>
        <p:spPr>
          <a:xfrm>
            <a:off x="2679011" y="37403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7" name="TextBox 196"/>
          <p:cNvSpPr txBox="1"/>
          <p:nvPr/>
        </p:nvSpPr>
        <p:spPr>
          <a:xfrm>
            <a:off x="3416401" y="34355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8" name="TextBox 197"/>
          <p:cNvSpPr txBox="1"/>
          <p:nvPr/>
        </p:nvSpPr>
        <p:spPr>
          <a:xfrm>
            <a:off x="3416401" y="36641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99" name="Straight Connector 198"/>
          <p:cNvCxnSpPr>
            <a:stCxn id="197" idx="2"/>
            <a:endCxn id="195" idx="6"/>
          </p:cNvCxnSpPr>
          <p:nvPr/>
        </p:nvCxnSpPr>
        <p:spPr>
          <a:xfrm flipH="1" flipV="1">
            <a:off x="2986595" y="3473998"/>
            <a:ext cx="429806" cy="2508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00" name="Straight Connector 199"/>
          <p:cNvCxnSpPr>
            <a:stCxn id="198" idx="2"/>
            <a:endCxn id="196" idx="6"/>
          </p:cNvCxnSpPr>
          <p:nvPr/>
        </p:nvCxnSpPr>
        <p:spPr>
          <a:xfrm flipH="1">
            <a:off x="2983811" y="3727683"/>
            <a:ext cx="432590" cy="888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1" name="Oval 200"/>
          <p:cNvSpPr/>
          <p:nvPr/>
        </p:nvSpPr>
        <p:spPr>
          <a:xfrm>
            <a:off x="2888666" y="2761308"/>
            <a:ext cx="3983712" cy="2801779"/>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02" name="TextBox 201"/>
          <p:cNvSpPr txBox="1"/>
          <p:nvPr/>
        </p:nvSpPr>
        <p:spPr>
          <a:xfrm>
            <a:off x="4843910" y="3163171"/>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R</a:t>
            </a:r>
          </a:p>
        </p:txBody>
      </p:sp>
      <p:sp>
        <p:nvSpPr>
          <p:cNvPr id="203" name="TextBox 202"/>
          <p:cNvSpPr txBox="1"/>
          <p:nvPr/>
        </p:nvSpPr>
        <p:spPr>
          <a:xfrm>
            <a:off x="2831411" y="2608908"/>
            <a:ext cx="14732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Red TAPI Context</a:t>
            </a:r>
          </a:p>
        </p:txBody>
      </p:sp>
      <p:sp>
        <p:nvSpPr>
          <p:cNvPr id="204" name="Oval 203"/>
          <p:cNvSpPr/>
          <p:nvPr/>
        </p:nvSpPr>
        <p:spPr>
          <a:xfrm>
            <a:off x="6872378" y="324539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05" name="Oval 204"/>
          <p:cNvSpPr/>
          <p:nvPr/>
        </p:nvSpPr>
        <p:spPr>
          <a:xfrm>
            <a:off x="6872378" y="360111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06" name="Straight Connector 205"/>
          <p:cNvCxnSpPr>
            <a:stCxn id="210" idx="6"/>
            <a:endCxn id="204" idx="2"/>
          </p:cNvCxnSpPr>
          <p:nvPr/>
        </p:nvCxnSpPr>
        <p:spPr>
          <a:xfrm flipV="1">
            <a:off x="6481628" y="3321598"/>
            <a:ext cx="390750" cy="3963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07" name="Straight Connector 206"/>
          <p:cNvCxnSpPr>
            <a:stCxn id="209" idx="6"/>
            <a:endCxn id="205" idx="2"/>
          </p:cNvCxnSpPr>
          <p:nvPr/>
        </p:nvCxnSpPr>
        <p:spPr>
          <a:xfrm>
            <a:off x="6481628" y="3664663"/>
            <a:ext cx="390750"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8" name="Oval 207"/>
          <p:cNvSpPr/>
          <p:nvPr/>
        </p:nvSpPr>
        <p:spPr>
          <a:xfrm>
            <a:off x="5653178" y="327168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209" name="TextBox 208"/>
          <p:cNvSpPr txBox="1"/>
          <p:nvPr/>
        </p:nvSpPr>
        <p:spPr>
          <a:xfrm>
            <a:off x="6329229" y="36011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0" name="TextBox 209"/>
          <p:cNvSpPr txBox="1"/>
          <p:nvPr/>
        </p:nvSpPr>
        <p:spPr>
          <a:xfrm>
            <a:off x="6329229" y="32976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1" name="TextBox 210"/>
          <p:cNvSpPr txBox="1"/>
          <p:nvPr/>
        </p:nvSpPr>
        <p:spPr>
          <a:xfrm>
            <a:off x="4093901" y="49111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2" name="Straight Connector 211"/>
          <p:cNvCxnSpPr>
            <a:stCxn id="211" idx="6"/>
            <a:endCxn id="227" idx="2"/>
          </p:cNvCxnSpPr>
          <p:nvPr/>
        </p:nvCxnSpPr>
        <p:spPr>
          <a:xfrm flipV="1">
            <a:off x="4234433" y="4975282"/>
            <a:ext cx="363813" cy="7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13" name="TextBox 212"/>
          <p:cNvSpPr txBox="1"/>
          <p:nvPr/>
        </p:nvSpPr>
        <p:spPr>
          <a:xfrm>
            <a:off x="3671978" y="37745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4" name="TextBox 213"/>
          <p:cNvSpPr txBox="1"/>
          <p:nvPr/>
        </p:nvSpPr>
        <p:spPr>
          <a:xfrm>
            <a:off x="3671978" y="45365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5" name="Straight Connector 214"/>
          <p:cNvCxnSpPr>
            <a:stCxn id="213" idx="4"/>
            <a:endCxn id="214" idx="0"/>
          </p:cNvCxnSpPr>
          <p:nvPr/>
        </p:nvCxnSpPr>
        <p:spPr>
          <a:xfrm>
            <a:off x="3742244" y="3904308"/>
            <a:ext cx="0" cy="63220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16" name="TextBox 215"/>
          <p:cNvSpPr txBox="1"/>
          <p:nvPr/>
        </p:nvSpPr>
        <p:spPr>
          <a:xfrm>
            <a:off x="5954162" y="36983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7" name="TextBox 216"/>
          <p:cNvSpPr txBox="1"/>
          <p:nvPr/>
        </p:nvSpPr>
        <p:spPr>
          <a:xfrm>
            <a:off x="5954162" y="45139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8" name="Straight Connector 217"/>
          <p:cNvCxnSpPr>
            <a:stCxn id="216" idx="4"/>
            <a:endCxn id="217" idx="0"/>
          </p:cNvCxnSpPr>
          <p:nvPr/>
        </p:nvCxnSpPr>
        <p:spPr>
          <a:xfrm>
            <a:off x="6024428" y="3828108"/>
            <a:ext cx="0" cy="68580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19" name="TextBox 218"/>
          <p:cNvSpPr txBox="1"/>
          <p:nvPr/>
        </p:nvSpPr>
        <p:spPr>
          <a:xfrm>
            <a:off x="5725562" y="489704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0" name="TextBox 219"/>
          <p:cNvSpPr txBox="1"/>
          <p:nvPr/>
        </p:nvSpPr>
        <p:spPr>
          <a:xfrm>
            <a:off x="4093901" y="46078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1" name="TextBox 220"/>
          <p:cNvSpPr txBox="1"/>
          <p:nvPr/>
        </p:nvSpPr>
        <p:spPr>
          <a:xfrm>
            <a:off x="5725562" y="46078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000000"/>
              </a:solidFill>
              <a:effectLst/>
              <a:uLnTx/>
              <a:uFillTx/>
            </a:endParaRPr>
          </a:p>
        </p:txBody>
      </p:sp>
      <p:cxnSp>
        <p:nvCxnSpPr>
          <p:cNvPr id="222" name="Straight Connector 221"/>
          <p:cNvCxnSpPr>
            <a:stCxn id="226" idx="6"/>
            <a:endCxn id="221" idx="2"/>
          </p:cNvCxnSpPr>
          <p:nvPr/>
        </p:nvCxnSpPr>
        <p:spPr>
          <a:xfrm>
            <a:off x="5278112" y="4666309"/>
            <a:ext cx="447450" cy="647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23" name="Oval 222"/>
          <p:cNvSpPr/>
          <p:nvPr/>
        </p:nvSpPr>
        <p:spPr>
          <a:xfrm>
            <a:off x="4510178" y="45901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R2.o</a:t>
            </a:r>
          </a:p>
        </p:txBody>
      </p:sp>
      <p:sp>
        <p:nvSpPr>
          <p:cNvPr id="224" name="TextBox 223"/>
          <p:cNvSpPr txBox="1"/>
          <p:nvPr/>
        </p:nvSpPr>
        <p:spPr>
          <a:xfrm>
            <a:off x="5137580" y="491584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5" name="TextBox 224"/>
          <p:cNvSpPr txBox="1"/>
          <p:nvPr/>
        </p:nvSpPr>
        <p:spPr>
          <a:xfrm>
            <a:off x="4580444" y="45901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6" name="TextBox 225"/>
          <p:cNvSpPr txBox="1"/>
          <p:nvPr/>
        </p:nvSpPr>
        <p:spPr>
          <a:xfrm>
            <a:off x="5137580" y="460141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7" name="TextBox 226"/>
          <p:cNvSpPr txBox="1"/>
          <p:nvPr/>
        </p:nvSpPr>
        <p:spPr>
          <a:xfrm>
            <a:off x="4598246" y="491038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8" name="Straight Connector 227"/>
          <p:cNvCxnSpPr>
            <a:stCxn id="220" idx="6"/>
            <a:endCxn id="225" idx="2"/>
          </p:cNvCxnSpPr>
          <p:nvPr/>
        </p:nvCxnSpPr>
        <p:spPr>
          <a:xfrm flipV="1">
            <a:off x="4234433" y="4655005"/>
            <a:ext cx="346011" cy="1778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29" name="Straight Connector 228"/>
          <p:cNvCxnSpPr>
            <a:stCxn id="224" idx="6"/>
            <a:endCxn id="219" idx="2"/>
          </p:cNvCxnSpPr>
          <p:nvPr/>
        </p:nvCxnSpPr>
        <p:spPr>
          <a:xfrm flipV="1">
            <a:off x="5278112" y="4961946"/>
            <a:ext cx="447450" cy="1879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230" name="Group 229"/>
          <p:cNvGrpSpPr/>
          <p:nvPr/>
        </p:nvGrpSpPr>
        <p:grpSpPr>
          <a:xfrm>
            <a:off x="852578" y="2734120"/>
            <a:ext cx="1939057" cy="2914710"/>
            <a:chOff x="533400" y="1657350"/>
            <a:chExt cx="1939057" cy="2914710"/>
          </a:xfrm>
        </p:grpSpPr>
        <p:sp>
          <p:nvSpPr>
            <p:cNvPr id="231" name="Oval 230"/>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2" name="TextBox 231"/>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33" name="Oval 232"/>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4" name="TextBox 233"/>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35" name="Oval 234"/>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6" name="TextBox 235"/>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37" name="Straight Connector 236"/>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38" name="TextBox 237"/>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39" name="Straight Connector 238"/>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40" name="TextBox 239"/>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41" name="Straight Connector 240"/>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42" name="TextBox 241"/>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43" name="Oval 242"/>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44" name="Oval 243"/>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45" name="TextBox 244"/>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46" name="TextBox 245"/>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47" name="TextBox 246"/>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48" name="Rectangle 247"/>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49" name="Straight Connector 248"/>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50" name="Straight Connector 249"/>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51" name="TextBox 250"/>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52" name="Straight Connector 251"/>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253" name="TextBox 252"/>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68" name="Slide Number Placeholder 67"/>
          <p:cNvSpPr>
            <a:spLocks noGrp="1"/>
          </p:cNvSpPr>
          <p:nvPr>
            <p:ph type="sldNum" sz="quarter" idx="4"/>
          </p:nvPr>
        </p:nvSpPr>
        <p:spPr/>
        <p:txBody>
          <a:bodyPr/>
          <a:lstStyle/>
          <a:p>
            <a:fld id="{95FB27F1-C2FE-E646-9E41-8F3092BBAFAE}" type="slidenum">
              <a:rPr lang="en-US" smtClean="0"/>
              <a:pPr/>
              <a:t>46</a:t>
            </a:fld>
            <a:endParaRPr lang="en-US"/>
          </a:p>
        </p:txBody>
      </p:sp>
      <p:sp>
        <p:nvSpPr>
          <p:cNvPr id="69" name="Footer Placeholder 6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74075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36" y="390730"/>
            <a:ext cx="8229600" cy="503238"/>
          </a:xfrm>
        </p:spPr>
        <p:txBody>
          <a:bodyPr/>
          <a:lstStyle/>
          <a:p>
            <a:r>
              <a:rPr lang="en-US" smtClean="0">
                <a:solidFill>
                  <a:srgbClr val="FF0000"/>
                </a:solidFill>
              </a:rPr>
              <a:t>Red</a:t>
            </a:r>
            <a:r>
              <a:rPr lang="en-US" smtClean="0"/>
              <a:t> TAPI Context Topology </a:t>
            </a:r>
            <a:br>
              <a:rPr lang="en-US" smtClean="0"/>
            </a:br>
            <a:r>
              <a:rPr lang="en-US" smtClean="0"/>
              <a:t>(multi-layer example)</a:t>
            </a:r>
            <a:endParaRPr lang="en-US"/>
          </a:p>
        </p:txBody>
      </p:sp>
      <p:sp>
        <p:nvSpPr>
          <p:cNvPr id="191" name="Rectangle 190"/>
          <p:cNvSpPr/>
          <p:nvPr/>
        </p:nvSpPr>
        <p:spPr>
          <a:xfrm>
            <a:off x="2648965" y="2564628"/>
            <a:ext cx="3736167" cy="3020812"/>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92" name="Oval 191"/>
          <p:cNvSpPr/>
          <p:nvPr/>
        </p:nvSpPr>
        <p:spPr>
          <a:xfrm>
            <a:off x="4942528" y="4504575"/>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R3.o</a:t>
            </a:r>
          </a:p>
        </p:txBody>
      </p:sp>
      <p:sp>
        <p:nvSpPr>
          <p:cNvPr id="193" name="Oval 192"/>
          <p:cNvSpPr/>
          <p:nvPr/>
        </p:nvSpPr>
        <p:spPr>
          <a:xfrm>
            <a:off x="4206760" y="50537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R2.o</a:t>
            </a:r>
          </a:p>
        </p:txBody>
      </p:sp>
      <p:sp>
        <p:nvSpPr>
          <p:cNvPr id="194" name="Oval 193"/>
          <p:cNvSpPr/>
          <p:nvPr/>
        </p:nvSpPr>
        <p:spPr>
          <a:xfrm>
            <a:off x="3260932" y="44441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R1.o</a:t>
            </a:r>
          </a:p>
        </p:txBody>
      </p:sp>
      <p:sp>
        <p:nvSpPr>
          <p:cNvPr id="195" name="Oval 194"/>
          <p:cNvSpPr/>
          <p:nvPr/>
        </p:nvSpPr>
        <p:spPr>
          <a:xfrm>
            <a:off x="3233955" y="302182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96" name="Content Placeholder 196"/>
          <p:cNvSpPr txBox="1">
            <a:spLocks/>
          </p:cNvSpPr>
          <p:nvPr/>
        </p:nvSpPr>
        <p:spPr>
          <a:xfrm>
            <a:off x="61818" y="1010718"/>
            <a:ext cx="9005267" cy="11430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an alternate Topology exposed by the multi-domain-controller to the Red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an edge-</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 ODU layer Topology</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Initially </a:t>
            </a:r>
            <a:r>
              <a:rPr kumimoji="0" lang="en-US" sz="1200" b="0" i="0" u="none" strike="noStrike" kern="1200" cap="none" spc="0" normalizeH="0" baseline="0" noProof="0" smtClean="0">
                <a:ln>
                  <a:noFill/>
                </a:ln>
                <a:solidFill>
                  <a:srgbClr val="FF0000"/>
                </a:solidFill>
                <a:effectLst/>
                <a:uLnTx/>
                <a:uFillTx/>
                <a:latin typeface="Arial"/>
                <a:ea typeface="+mn-ea"/>
                <a:cs typeface="+mn-cs"/>
              </a:rPr>
              <a:t>there no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in the ETH layer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The ODU layer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are an abstraction of the potential connectivity at this layer</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p:txBody>
      </p:sp>
      <p:sp>
        <p:nvSpPr>
          <p:cNvPr id="197" name="TextBox 196"/>
          <p:cNvSpPr txBox="1"/>
          <p:nvPr/>
        </p:nvSpPr>
        <p:spPr>
          <a:xfrm>
            <a:off x="365332" y="5671207"/>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98" name="Oval 197"/>
          <p:cNvSpPr/>
          <p:nvPr/>
        </p:nvSpPr>
        <p:spPr>
          <a:xfrm>
            <a:off x="2499349" y="306029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9" name="Oval 198"/>
          <p:cNvSpPr/>
          <p:nvPr/>
        </p:nvSpPr>
        <p:spPr>
          <a:xfrm>
            <a:off x="2496565" y="340282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00" name="TextBox 199"/>
          <p:cNvSpPr txBox="1"/>
          <p:nvPr/>
        </p:nvSpPr>
        <p:spPr>
          <a:xfrm>
            <a:off x="3233955" y="309802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1" name="TextBox 200"/>
          <p:cNvSpPr txBox="1"/>
          <p:nvPr/>
        </p:nvSpPr>
        <p:spPr>
          <a:xfrm>
            <a:off x="3233955" y="332662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02" name="Straight Connector 201"/>
          <p:cNvCxnSpPr>
            <a:stCxn id="200" idx="2"/>
            <a:endCxn id="198" idx="6"/>
          </p:cNvCxnSpPr>
          <p:nvPr/>
        </p:nvCxnSpPr>
        <p:spPr>
          <a:xfrm flipH="1" flipV="1">
            <a:off x="2804149" y="3136490"/>
            <a:ext cx="429806" cy="2508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03" name="Straight Connector 202"/>
          <p:cNvCxnSpPr>
            <a:stCxn id="201" idx="2"/>
            <a:endCxn id="199" idx="6"/>
          </p:cNvCxnSpPr>
          <p:nvPr/>
        </p:nvCxnSpPr>
        <p:spPr>
          <a:xfrm flipH="1">
            <a:off x="2801365" y="3390175"/>
            <a:ext cx="432590" cy="888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4" name="Oval 203"/>
          <p:cNvSpPr/>
          <p:nvPr/>
        </p:nvSpPr>
        <p:spPr>
          <a:xfrm>
            <a:off x="2706220" y="2766040"/>
            <a:ext cx="3526512" cy="2801779"/>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05" name="TextBox 204"/>
          <p:cNvSpPr txBox="1"/>
          <p:nvPr/>
        </p:nvSpPr>
        <p:spPr>
          <a:xfrm>
            <a:off x="4333297" y="2901163"/>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R</a:t>
            </a:r>
          </a:p>
        </p:txBody>
      </p:sp>
      <p:sp>
        <p:nvSpPr>
          <p:cNvPr id="206" name="TextBox 205"/>
          <p:cNvSpPr txBox="1"/>
          <p:nvPr/>
        </p:nvSpPr>
        <p:spPr>
          <a:xfrm>
            <a:off x="2648965" y="2564628"/>
            <a:ext cx="14732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Red TAPI Context</a:t>
            </a:r>
          </a:p>
        </p:txBody>
      </p:sp>
      <p:sp>
        <p:nvSpPr>
          <p:cNvPr id="207" name="Oval 206"/>
          <p:cNvSpPr/>
          <p:nvPr/>
        </p:nvSpPr>
        <p:spPr>
          <a:xfrm>
            <a:off x="6237928" y="308657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08" name="Oval 207"/>
          <p:cNvSpPr/>
          <p:nvPr/>
        </p:nvSpPr>
        <p:spPr>
          <a:xfrm>
            <a:off x="6237927" y="378382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09" name="Straight Connector 208"/>
          <p:cNvCxnSpPr>
            <a:stCxn id="214" idx="6"/>
            <a:endCxn id="207" idx="2"/>
          </p:cNvCxnSpPr>
          <p:nvPr/>
        </p:nvCxnSpPr>
        <p:spPr>
          <a:xfrm flipV="1">
            <a:off x="5780728" y="3162773"/>
            <a:ext cx="45720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10" name="Straight Connector 209"/>
          <p:cNvCxnSpPr>
            <a:stCxn id="213" idx="6"/>
            <a:endCxn id="208" idx="2"/>
          </p:cNvCxnSpPr>
          <p:nvPr/>
        </p:nvCxnSpPr>
        <p:spPr>
          <a:xfrm flipV="1">
            <a:off x="5121159" y="3860028"/>
            <a:ext cx="1116768" cy="29414"/>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11" name="Oval 210"/>
          <p:cNvSpPr/>
          <p:nvPr/>
        </p:nvSpPr>
        <p:spPr>
          <a:xfrm>
            <a:off x="4876078" y="3010373"/>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212" name="Oval 211"/>
          <p:cNvSpPr/>
          <p:nvPr/>
        </p:nvSpPr>
        <p:spPr>
          <a:xfrm>
            <a:off x="4180528" y="3652640"/>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R2.e</a:t>
            </a:r>
          </a:p>
        </p:txBody>
      </p:sp>
      <p:sp>
        <p:nvSpPr>
          <p:cNvPr id="213" name="TextBox 212"/>
          <p:cNvSpPr txBox="1"/>
          <p:nvPr/>
        </p:nvSpPr>
        <p:spPr>
          <a:xfrm>
            <a:off x="4968760" y="382589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4" name="TextBox 213"/>
          <p:cNvSpPr txBox="1"/>
          <p:nvPr/>
        </p:nvSpPr>
        <p:spPr>
          <a:xfrm>
            <a:off x="5628329" y="311187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5" name="TextBox 214"/>
          <p:cNvSpPr txBox="1"/>
          <p:nvPr/>
        </p:nvSpPr>
        <p:spPr>
          <a:xfrm>
            <a:off x="3712198" y="48272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6" name="TextBox 215"/>
          <p:cNvSpPr txBox="1"/>
          <p:nvPr/>
        </p:nvSpPr>
        <p:spPr>
          <a:xfrm>
            <a:off x="4175332" y="50808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7" name="Straight Connector 216"/>
          <p:cNvCxnSpPr>
            <a:stCxn id="215" idx="5"/>
            <a:endCxn id="216" idx="2"/>
          </p:cNvCxnSpPr>
          <p:nvPr/>
        </p:nvCxnSpPr>
        <p:spPr>
          <a:xfrm>
            <a:off x="3832150" y="4938035"/>
            <a:ext cx="343182" cy="20767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18" name="TextBox 217"/>
          <p:cNvSpPr txBox="1"/>
          <p:nvPr/>
        </p:nvSpPr>
        <p:spPr>
          <a:xfrm>
            <a:off x="3571666" y="340282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9" name="TextBox 218"/>
          <p:cNvSpPr txBox="1"/>
          <p:nvPr/>
        </p:nvSpPr>
        <p:spPr>
          <a:xfrm>
            <a:off x="3571666" y="43819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0" name="Straight Connector 219"/>
          <p:cNvCxnSpPr>
            <a:stCxn id="218" idx="4"/>
            <a:endCxn id="219" idx="0"/>
          </p:cNvCxnSpPr>
          <p:nvPr/>
        </p:nvCxnSpPr>
        <p:spPr>
          <a:xfrm>
            <a:off x="3641932" y="3532621"/>
            <a:ext cx="0" cy="849352"/>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1" name="TextBox 220"/>
          <p:cNvSpPr txBox="1"/>
          <p:nvPr/>
        </p:nvSpPr>
        <p:spPr>
          <a:xfrm>
            <a:off x="4485328" y="404660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2" name="TextBox 221"/>
          <p:cNvSpPr txBox="1"/>
          <p:nvPr/>
        </p:nvSpPr>
        <p:spPr>
          <a:xfrm>
            <a:off x="4485328" y="49775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3" name="Straight Connector 222"/>
          <p:cNvCxnSpPr>
            <a:stCxn id="221" idx="4"/>
            <a:endCxn id="222" idx="0"/>
          </p:cNvCxnSpPr>
          <p:nvPr/>
        </p:nvCxnSpPr>
        <p:spPr>
          <a:xfrm>
            <a:off x="4555594" y="4176400"/>
            <a:ext cx="0" cy="801108"/>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4" name="TextBox 223"/>
          <p:cNvSpPr txBox="1"/>
          <p:nvPr/>
        </p:nvSpPr>
        <p:spPr>
          <a:xfrm>
            <a:off x="5247328" y="34568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5" name="TextBox 224"/>
          <p:cNvSpPr txBox="1"/>
          <p:nvPr/>
        </p:nvSpPr>
        <p:spPr>
          <a:xfrm>
            <a:off x="5247328" y="44966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6" name="Straight Connector 225"/>
          <p:cNvCxnSpPr>
            <a:stCxn id="224" idx="4"/>
            <a:endCxn id="225" idx="0"/>
          </p:cNvCxnSpPr>
          <p:nvPr/>
        </p:nvCxnSpPr>
        <p:spPr>
          <a:xfrm>
            <a:off x="5317594" y="3586628"/>
            <a:ext cx="0" cy="909975"/>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7" name="TextBox 226"/>
          <p:cNvSpPr txBox="1"/>
          <p:nvPr/>
        </p:nvSpPr>
        <p:spPr>
          <a:xfrm>
            <a:off x="4866328" y="507922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8" name="TextBox 227"/>
          <p:cNvSpPr txBox="1"/>
          <p:nvPr/>
        </p:nvSpPr>
        <p:spPr>
          <a:xfrm>
            <a:off x="5177062" y="489214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9" name="Straight Connector 228"/>
          <p:cNvCxnSpPr>
            <a:stCxn id="227" idx="7"/>
            <a:endCxn id="228" idx="3"/>
          </p:cNvCxnSpPr>
          <p:nvPr/>
        </p:nvCxnSpPr>
        <p:spPr>
          <a:xfrm flipV="1">
            <a:off x="4986280" y="5002931"/>
            <a:ext cx="211362" cy="9530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30" name="TextBox 229"/>
          <p:cNvSpPr txBox="1"/>
          <p:nvPr/>
        </p:nvSpPr>
        <p:spPr>
          <a:xfrm>
            <a:off x="4051987" y="462639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1" name="TextBox 230"/>
          <p:cNvSpPr txBox="1"/>
          <p:nvPr/>
        </p:nvSpPr>
        <p:spPr>
          <a:xfrm>
            <a:off x="4878196" y="46353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32" name="Straight Connector 231"/>
          <p:cNvCxnSpPr>
            <a:stCxn id="230" idx="6"/>
            <a:endCxn id="231" idx="2"/>
          </p:cNvCxnSpPr>
          <p:nvPr/>
        </p:nvCxnSpPr>
        <p:spPr>
          <a:xfrm>
            <a:off x="4192519" y="4691293"/>
            <a:ext cx="685677" cy="892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233" name="Group 232"/>
          <p:cNvGrpSpPr/>
          <p:nvPr/>
        </p:nvGrpSpPr>
        <p:grpSpPr>
          <a:xfrm>
            <a:off x="670132" y="2717028"/>
            <a:ext cx="1939057" cy="2914710"/>
            <a:chOff x="533400" y="1657350"/>
            <a:chExt cx="1939057" cy="2914710"/>
          </a:xfrm>
        </p:grpSpPr>
        <p:sp>
          <p:nvSpPr>
            <p:cNvPr id="234" name="Oval 233"/>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5" name="TextBox 234"/>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36" name="Oval 235"/>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7" name="TextBox 236"/>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38" name="Oval 237"/>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9" name="TextBox 238"/>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40" name="Straight Connector 239"/>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41" name="TextBox 240"/>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42" name="Straight Connector 241"/>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43" name="TextBox 242"/>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44" name="Straight Connector 243"/>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45" name="TextBox 244"/>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46" name="Oval 245"/>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47" name="Oval 246"/>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48" name="TextBox 247"/>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49" name="TextBox 248"/>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50" name="TextBox 249"/>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51" name="Rectangle 250"/>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52" name="Straight Connector 251"/>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53" name="Straight Connector 252"/>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54" name="TextBox 253"/>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55" name="Straight Connector 254"/>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256" name="TextBox 255"/>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69" name="Slide Number Placeholder 68"/>
          <p:cNvSpPr>
            <a:spLocks noGrp="1"/>
          </p:cNvSpPr>
          <p:nvPr>
            <p:ph type="sldNum" sz="quarter" idx="4"/>
          </p:nvPr>
        </p:nvSpPr>
        <p:spPr/>
        <p:txBody>
          <a:bodyPr/>
          <a:lstStyle/>
          <a:p>
            <a:fld id="{95FB27F1-C2FE-E646-9E41-8F3092BBAFAE}" type="slidenum">
              <a:rPr lang="en-US" smtClean="0"/>
              <a:pPr/>
              <a:t>47</a:t>
            </a:fld>
            <a:endParaRPr lang="en-US"/>
          </a:p>
        </p:txBody>
      </p:sp>
      <p:sp>
        <p:nvSpPr>
          <p:cNvPr id="70" name="Footer Placeholder 6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172075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Example 10G EPL</a:t>
            </a:r>
            <a:endParaRPr lang="en-US"/>
          </a:p>
        </p:txBody>
      </p:sp>
      <p:grpSp>
        <p:nvGrpSpPr>
          <p:cNvPr id="525" name="Group 163"/>
          <p:cNvGrpSpPr/>
          <p:nvPr/>
        </p:nvGrpSpPr>
        <p:grpSpPr>
          <a:xfrm>
            <a:off x="296217" y="1659487"/>
            <a:ext cx="3031657" cy="706397"/>
            <a:chOff x="665675" y="5514199"/>
            <a:chExt cx="2710206" cy="706394"/>
          </a:xfrm>
        </p:grpSpPr>
        <p:sp>
          <p:nvSpPr>
            <p:cNvPr id="526" name="Oval 525"/>
            <p:cNvSpPr/>
            <p:nvPr/>
          </p:nvSpPr>
          <p:spPr>
            <a:xfrm>
              <a:off x="665675" y="5742896"/>
              <a:ext cx="152400" cy="15239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527" name="TextBox 526"/>
            <p:cNvSpPr txBox="1"/>
            <p:nvPr/>
          </p:nvSpPr>
          <p:spPr>
            <a:xfrm>
              <a:off x="827584" y="5742793"/>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Internal)</a:t>
              </a:r>
              <a:endParaRPr kumimoji="0" lang="en-US" sz="1200" b="0" i="0" u="none" strike="noStrike" kern="0" cap="none" spc="0" normalizeH="0" baseline="0" noProof="0" smtClean="0">
                <a:ln>
                  <a:noFill/>
                </a:ln>
                <a:solidFill>
                  <a:srgbClr val="000000"/>
                </a:solidFill>
                <a:effectLst/>
                <a:uLnTx/>
                <a:uFillTx/>
              </a:endParaRPr>
            </a:p>
          </p:txBody>
        </p:sp>
        <p:sp>
          <p:nvSpPr>
            <p:cNvPr id="528" name="Oval 527"/>
            <p:cNvSpPr/>
            <p:nvPr/>
          </p:nvSpPr>
          <p:spPr>
            <a:xfrm>
              <a:off x="665675" y="5967303"/>
              <a:ext cx="152400" cy="15239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Verdana"/>
                  <a:cs typeface="+mn-cs"/>
                </a:rPr>
                <a:t>1</a:t>
              </a: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529" name="TextBox 528"/>
            <p:cNvSpPr txBox="1"/>
            <p:nvPr/>
          </p:nvSpPr>
          <p:spPr>
            <a:xfrm>
              <a:off x="827584" y="5943595"/>
              <a:ext cx="1616159"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EndPoint</a:t>
              </a:r>
              <a:endParaRPr kumimoji="0" lang="en-US" sz="1200" b="0" i="0" u="none" strike="noStrike" kern="0" cap="none" spc="0" normalizeH="0" baseline="0" noProof="0" smtClean="0">
                <a:ln>
                  <a:noFill/>
                </a:ln>
                <a:solidFill>
                  <a:srgbClr val="000000"/>
                </a:solidFill>
                <a:effectLst/>
                <a:uLnTx/>
                <a:uFillTx/>
              </a:endParaRPr>
            </a:p>
          </p:txBody>
        </p:sp>
        <p:sp>
          <p:nvSpPr>
            <p:cNvPr id="530" name="Oval 529"/>
            <p:cNvSpPr/>
            <p:nvPr/>
          </p:nvSpPr>
          <p:spPr>
            <a:xfrm>
              <a:off x="665675" y="5542101"/>
              <a:ext cx="152400" cy="15239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531" name="TextBox 530"/>
            <p:cNvSpPr txBox="1"/>
            <p:nvPr/>
          </p:nvSpPr>
          <p:spPr>
            <a:xfrm>
              <a:off x="827584" y="5514199"/>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Edge)</a:t>
              </a:r>
              <a:endParaRPr kumimoji="0" lang="en-US" sz="1200" b="0" i="0" u="none" strike="noStrike" kern="0" cap="none" spc="0" normalizeH="0" baseline="0" noProof="0" smtClean="0">
                <a:ln>
                  <a:noFill/>
                </a:ln>
                <a:solidFill>
                  <a:srgbClr val="000000"/>
                </a:solidFill>
                <a:effectLst/>
                <a:uLnTx/>
                <a:uFillTx/>
              </a:endParaRPr>
            </a:p>
          </p:txBody>
        </p:sp>
      </p:grpSp>
      <p:sp>
        <p:nvSpPr>
          <p:cNvPr id="532" name="Rounded Rectangle 531"/>
          <p:cNvSpPr/>
          <p:nvPr/>
        </p:nvSpPr>
        <p:spPr>
          <a:xfrm>
            <a:off x="1086561" y="3197364"/>
            <a:ext cx="2021586" cy="45720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3" name="Rounded Rectangle 532"/>
          <p:cNvSpPr/>
          <p:nvPr/>
        </p:nvSpPr>
        <p:spPr>
          <a:xfrm>
            <a:off x="3465525" y="3197364"/>
            <a:ext cx="2021586" cy="45720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4" name="Rounded Rectangle 533"/>
          <p:cNvSpPr/>
          <p:nvPr/>
        </p:nvSpPr>
        <p:spPr>
          <a:xfrm>
            <a:off x="5926525" y="3197364"/>
            <a:ext cx="2021586" cy="45720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5" name="Rounded Rectangle 534"/>
          <p:cNvSpPr/>
          <p:nvPr/>
        </p:nvSpPr>
        <p:spPr>
          <a:xfrm>
            <a:off x="3277311" y="2059537"/>
            <a:ext cx="2269238" cy="43815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6" name="Rectangle 535"/>
          <p:cNvSpPr/>
          <p:nvPr/>
        </p:nvSpPr>
        <p:spPr>
          <a:xfrm>
            <a:off x="1499074" y="2830264"/>
            <a:ext cx="968918" cy="5195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Context-1</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7" name="Rectangle 536"/>
          <p:cNvSpPr/>
          <p:nvPr/>
        </p:nvSpPr>
        <p:spPr>
          <a:xfrm>
            <a:off x="4650572" y="1784110"/>
            <a:ext cx="815822" cy="408777"/>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Context-R</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8" name="Rectangle 537"/>
          <p:cNvSpPr/>
          <p:nvPr/>
        </p:nvSpPr>
        <p:spPr>
          <a:xfrm>
            <a:off x="3327874" y="1784110"/>
            <a:ext cx="815822" cy="408777"/>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Context-G</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9" name="TextBox 538"/>
          <p:cNvSpPr txBox="1"/>
          <p:nvPr/>
        </p:nvSpPr>
        <p:spPr>
          <a:xfrm>
            <a:off x="1270474" y="3377565"/>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Domain-1 Controller</a:t>
            </a:r>
            <a:endParaRPr kumimoji="0" lang="en-US" sz="1200" b="0" i="0" u="none" strike="noStrike" kern="0" cap="none" spc="0" normalizeH="0" baseline="0" noProof="0">
              <a:ln>
                <a:noFill/>
              </a:ln>
              <a:solidFill>
                <a:schemeClr val="bg1"/>
              </a:solidFill>
              <a:effectLst/>
              <a:uLnTx/>
              <a:uFillTx/>
            </a:endParaRPr>
          </a:p>
        </p:txBody>
      </p:sp>
      <p:sp>
        <p:nvSpPr>
          <p:cNvPr id="540" name="TextBox 539"/>
          <p:cNvSpPr txBox="1"/>
          <p:nvPr/>
        </p:nvSpPr>
        <p:spPr>
          <a:xfrm>
            <a:off x="3678708" y="3377565"/>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Domain-2 Controller</a:t>
            </a:r>
            <a:endParaRPr kumimoji="0" lang="en-US" sz="1200" b="0" i="0" u="none" strike="noStrike" kern="0" cap="none" spc="0" normalizeH="0" baseline="0" noProof="0">
              <a:ln>
                <a:noFill/>
              </a:ln>
              <a:solidFill>
                <a:schemeClr val="bg1"/>
              </a:solidFill>
              <a:effectLst/>
              <a:uLnTx/>
              <a:uFillTx/>
            </a:endParaRPr>
          </a:p>
        </p:txBody>
      </p:sp>
      <p:sp>
        <p:nvSpPr>
          <p:cNvPr id="541" name="TextBox 540"/>
          <p:cNvSpPr txBox="1"/>
          <p:nvPr/>
        </p:nvSpPr>
        <p:spPr>
          <a:xfrm>
            <a:off x="6117108" y="3391465"/>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Domain-3 Controller</a:t>
            </a:r>
            <a:endParaRPr kumimoji="0" lang="en-US" sz="1200" b="0" i="0" u="none" strike="noStrike" kern="0" cap="none" spc="0" normalizeH="0" baseline="0" noProof="0">
              <a:ln>
                <a:noFill/>
              </a:ln>
              <a:solidFill>
                <a:schemeClr val="bg1"/>
              </a:solidFill>
              <a:effectLst/>
              <a:uLnTx/>
              <a:uFillTx/>
            </a:endParaRPr>
          </a:p>
        </p:txBody>
      </p:sp>
      <p:sp>
        <p:nvSpPr>
          <p:cNvPr id="542" name="TextBox 541"/>
          <p:cNvSpPr txBox="1"/>
          <p:nvPr/>
        </p:nvSpPr>
        <p:spPr>
          <a:xfrm>
            <a:off x="3456810" y="2220688"/>
            <a:ext cx="19284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Multi-Domain Controller</a:t>
            </a:r>
            <a:endParaRPr kumimoji="0" lang="en-US" sz="1200" b="0" i="0" u="none" strike="noStrike" kern="0" cap="none" spc="0" normalizeH="0" baseline="0" noProof="0">
              <a:ln>
                <a:noFill/>
              </a:ln>
              <a:solidFill>
                <a:schemeClr val="bg1"/>
              </a:solidFill>
              <a:effectLst/>
              <a:uLnTx/>
              <a:uFillTx/>
            </a:endParaRPr>
          </a:p>
        </p:txBody>
      </p:sp>
      <p:sp>
        <p:nvSpPr>
          <p:cNvPr id="543" name="Oval 542"/>
          <p:cNvSpPr/>
          <p:nvPr/>
        </p:nvSpPr>
        <p:spPr>
          <a:xfrm>
            <a:off x="1346674"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4" name="Oval 543"/>
          <p:cNvSpPr/>
          <p:nvPr/>
        </p:nvSpPr>
        <p:spPr>
          <a:xfrm>
            <a:off x="1346674"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5" name="Oval 544"/>
          <p:cNvSpPr/>
          <p:nvPr/>
        </p:nvSpPr>
        <p:spPr>
          <a:xfrm>
            <a:off x="2309658"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6" name="Oval 545"/>
          <p:cNvSpPr/>
          <p:nvPr/>
        </p:nvSpPr>
        <p:spPr>
          <a:xfrm>
            <a:off x="2315592"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7" name="Rectangle 546"/>
          <p:cNvSpPr/>
          <p:nvPr/>
        </p:nvSpPr>
        <p:spPr>
          <a:xfrm>
            <a:off x="3899373" y="2830264"/>
            <a:ext cx="968918" cy="5612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Context-2</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48" name="Oval 547"/>
          <p:cNvSpPr/>
          <p:nvPr/>
        </p:nvSpPr>
        <p:spPr>
          <a:xfrm>
            <a:off x="3746973"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9" name="Oval 548"/>
          <p:cNvSpPr/>
          <p:nvPr/>
        </p:nvSpPr>
        <p:spPr>
          <a:xfrm>
            <a:off x="3746973"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0" name="Oval 549"/>
          <p:cNvSpPr/>
          <p:nvPr/>
        </p:nvSpPr>
        <p:spPr>
          <a:xfrm>
            <a:off x="4709957"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1" name="Oval 550"/>
          <p:cNvSpPr/>
          <p:nvPr/>
        </p:nvSpPr>
        <p:spPr>
          <a:xfrm>
            <a:off x="4715891"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2" name="Rectangle 551"/>
          <p:cNvSpPr/>
          <p:nvPr/>
        </p:nvSpPr>
        <p:spPr>
          <a:xfrm>
            <a:off x="6442898" y="2830264"/>
            <a:ext cx="968918" cy="5473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Context-3</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53" name="Oval 552"/>
          <p:cNvSpPr/>
          <p:nvPr/>
        </p:nvSpPr>
        <p:spPr>
          <a:xfrm>
            <a:off x="6290498"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4" name="Oval 553"/>
          <p:cNvSpPr/>
          <p:nvPr/>
        </p:nvSpPr>
        <p:spPr>
          <a:xfrm>
            <a:off x="6290498"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5" name="Oval 554"/>
          <p:cNvSpPr/>
          <p:nvPr/>
        </p:nvSpPr>
        <p:spPr>
          <a:xfrm>
            <a:off x="7253482"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6" name="Oval 555"/>
          <p:cNvSpPr/>
          <p:nvPr/>
        </p:nvSpPr>
        <p:spPr>
          <a:xfrm>
            <a:off x="7259416"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9" name="Oval 558"/>
          <p:cNvSpPr/>
          <p:nvPr/>
        </p:nvSpPr>
        <p:spPr>
          <a:xfrm>
            <a:off x="3175474"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0" name="Oval 559"/>
          <p:cNvSpPr/>
          <p:nvPr/>
        </p:nvSpPr>
        <p:spPr>
          <a:xfrm>
            <a:off x="4013674"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1" name="Oval 560"/>
          <p:cNvSpPr/>
          <p:nvPr/>
        </p:nvSpPr>
        <p:spPr>
          <a:xfrm>
            <a:off x="4470157"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4" name="Oval 563"/>
          <p:cNvSpPr/>
          <p:nvPr/>
        </p:nvSpPr>
        <p:spPr>
          <a:xfrm>
            <a:off x="5309074"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5" name="Oval 564"/>
          <p:cNvSpPr/>
          <p:nvPr/>
        </p:nvSpPr>
        <p:spPr>
          <a:xfrm>
            <a:off x="1604750" y="32735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6" name="Oval 565"/>
          <p:cNvSpPr/>
          <p:nvPr/>
        </p:nvSpPr>
        <p:spPr>
          <a:xfrm>
            <a:off x="2056578" y="32735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7" name="Oval 566"/>
          <p:cNvSpPr/>
          <p:nvPr/>
        </p:nvSpPr>
        <p:spPr>
          <a:xfrm>
            <a:off x="6528274" y="3301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8" name="Oval 567"/>
          <p:cNvSpPr/>
          <p:nvPr/>
        </p:nvSpPr>
        <p:spPr>
          <a:xfrm>
            <a:off x="6998970" y="3301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9" name="Oval 568"/>
          <p:cNvSpPr/>
          <p:nvPr/>
        </p:nvSpPr>
        <p:spPr>
          <a:xfrm>
            <a:off x="3175474" y="204048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0" name="Oval 569"/>
          <p:cNvSpPr/>
          <p:nvPr/>
        </p:nvSpPr>
        <p:spPr>
          <a:xfrm>
            <a:off x="4027044" y="204048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1" name="Oval 570"/>
          <p:cNvSpPr/>
          <p:nvPr/>
        </p:nvSpPr>
        <p:spPr>
          <a:xfrm>
            <a:off x="4470874" y="202001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2" name="Oval 571"/>
          <p:cNvSpPr/>
          <p:nvPr/>
        </p:nvSpPr>
        <p:spPr>
          <a:xfrm>
            <a:off x="5309791" y="202001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73" name="Straight Connector 572"/>
          <p:cNvCxnSpPr/>
          <p:nvPr/>
        </p:nvCxnSpPr>
        <p:spPr>
          <a:xfrm>
            <a:off x="3308824" y="4051866"/>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74" name="Straight Connector 573"/>
          <p:cNvCxnSpPr/>
          <p:nvPr/>
        </p:nvCxnSpPr>
        <p:spPr>
          <a:xfrm>
            <a:off x="5676385" y="411157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75" name="Straight Connector 574"/>
          <p:cNvCxnSpPr>
            <a:endCxn id="601" idx="3"/>
          </p:cNvCxnSpPr>
          <p:nvPr/>
        </p:nvCxnSpPr>
        <p:spPr>
          <a:xfrm flipH="1">
            <a:off x="1675766" y="5236334"/>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76" name="Oval 575"/>
          <p:cNvSpPr/>
          <p:nvPr/>
        </p:nvSpPr>
        <p:spPr>
          <a:xfrm>
            <a:off x="1039586" y="3897535"/>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77" name="Rectangle 576"/>
          <p:cNvSpPr/>
          <p:nvPr/>
        </p:nvSpPr>
        <p:spPr>
          <a:xfrm>
            <a:off x="2595408" y="436682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578" name="Rectangle 577"/>
          <p:cNvSpPr/>
          <p:nvPr/>
        </p:nvSpPr>
        <p:spPr>
          <a:xfrm>
            <a:off x="1160838" y="4321277"/>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579" name="Rectangle 578"/>
          <p:cNvSpPr/>
          <p:nvPr/>
        </p:nvSpPr>
        <p:spPr>
          <a:xfrm>
            <a:off x="1894732" y="4672898"/>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580" name="Rectangle 579"/>
          <p:cNvSpPr/>
          <p:nvPr/>
        </p:nvSpPr>
        <p:spPr>
          <a:xfrm>
            <a:off x="1894732" y="4019132"/>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81" name="Straight Connector 580"/>
          <p:cNvCxnSpPr>
            <a:stCxn id="603" idx="6"/>
            <a:endCxn id="693" idx="3"/>
          </p:cNvCxnSpPr>
          <p:nvPr/>
        </p:nvCxnSpPr>
        <p:spPr>
          <a:xfrm flipV="1">
            <a:off x="1681008" y="4270556"/>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2" name="Straight Connector 581"/>
          <p:cNvCxnSpPr>
            <a:stCxn id="690" idx="4"/>
            <a:endCxn id="605" idx="0"/>
          </p:cNvCxnSpPr>
          <p:nvPr/>
        </p:nvCxnSpPr>
        <p:spPr>
          <a:xfrm>
            <a:off x="2128758" y="4392341"/>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3" name="Straight Connector 582"/>
          <p:cNvCxnSpPr>
            <a:stCxn id="608" idx="3"/>
            <a:endCxn id="606" idx="6"/>
          </p:cNvCxnSpPr>
          <p:nvPr/>
        </p:nvCxnSpPr>
        <p:spPr>
          <a:xfrm flipH="1">
            <a:off x="2421960" y="4712721"/>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4" name="Straight Connector 583"/>
          <p:cNvCxnSpPr>
            <a:stCxn id="694" idx="5"/>
            <a:endCxn id="607" idx="2"/>
          </p:cNvCxnSpPr>
          <p:nvPr/>
        </p:nvCxnSpPr>
        <p:spPr>
          <a:xfrm>
            <a:off x="2382940" y="4293163"/>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585" name="Rectangle 584"/>
          <p:cNvSpPr/>
          <p:nvPr/>
        </p:nvSpPr>
        <p:spPr>
          <a:xfrm>
            <a:off x="279874" y="4590633"/>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86" name="Straight Connector 585"/>
          <p:cNvCxnSpPr>
            <a:stCxn id="594" idx="6"/>
            <a:endCxn id="595" idx="2"/>
          </p:cNvCxnSpPr>
          <p:nvPr/>
        </p:nvCxnSpPr>
        <p:spPr>
          <a:xfrm flipV="1">
            <a:off x="807021" y="4638732"/>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587" name="Rectangle 586"/>
          <p:cNvSpPr/>
          <p:nvPr/>
        </p:nvSpPr>
        <p:spPr>
          <a:xfrm>
            <a:off x="2186788" y="546948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88" name="Straight Connector 587"/>
          <p:cNvCxnSpPr>
            <a:stCxn id="615" idx="0"/>
            <a:endCxn id="612" idx="0"/>
          </p:cNvCxnSpPr>
          <p:nvPr/>
        </p:nvCxnSpPr>
        <p:spPr>
          <a:xfrm flipH="1" flipV="1">
            <a:off x="2262988" y="4971633"/>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589" name="TextBox 588"/>
          <p:cNvSpPr txBox="1"/>
          <p:nvPr/>
        </p:nvSpPr>
        <p:spPr>
          <a:xfrm>
            <a:off x="1540476" y="45751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90" name="Rectangle 589"/>
          <p:cNvSpPr/>
          <p:nvPr/>
        </p:nvSpPr>
        <p:spPr>
          <a:xfrm>
            <a:off x="279874" y="4159770"/>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591" name="Rectangle 590"/>
          <p:cNvSpPr/>
          <p:nvPr/>
        </p:nvSpPr>
        <p:spPr>
          <a:xfrm>
            <a:off x="1653388" y="546948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92" name="Straight Connector 591"/>
          <p:cNvCxnSpPr>
            <a:stCxn id="613" idx="0"/>
            <a:endCxn id="614" idx="0"/>
          </p:cNvCxnSpPr>
          <p:nvPr/>
        </p:nvCxnSpPr>
        <p:spPr>
          <a:xfrm flipH="1">
            <a:off x="1861501" y="4982824"/>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593" name="Straight Connector 592"/>
          <p:cNvCxnSpPr>
            <a:stCxn id="609" idx="2"/>
            <a:endCxn id="602" idx="6"/>
          </p:cNvCxnSpPr>
          <p:nvPr/>
        </p:nvCxnSpPr>
        <p:spPr>
          <a:xfrm flipH="1" flipV="1">
            <a:off x="807021" y="4350272"/>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594" name="TextBox 593"/>
          <p:cNvSpPr txBox="1"/>
          <p:nvPr/>
        </p:nvSpPr>
        <p:spPr>
          <a:xfrm>
            <a:off x="667127" y="4724988"/>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95" name="TextBox 594"/>
          <p:cNvSpPr txBox="1"/>
          <p:nvPr/>
        </p:nvSpPr>
        <p:spPr>
          <a:xfrm>
            <a:off x="1081311" y="45751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96" name="Oval 595"/>
          <p:cNvSpPr/>
          <p:nvPr/>
        </p:nvSpPr>
        <p:spPr>
          <a:xfrm>
            <a:off x="1861501"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7" name="Oval 596"/>
          <p:cNvSpPr/>
          <p:nvPr/>
        </p:nvSpPr>
        <p:spPr>
          <a:xfrm>
            <a:off x="2286584"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98" name="Straight Connector 597"/>
          <p:cNvCxnSpPr>
            <a:stCxn id="599" idx="2"/>
          </p:cNvCxnSpPr>
          <p:nvPr/>
        </p:nvCxnSpPr>
        <p:spPr>
          <a:xfrm>
            <a:off x="978471" y="401913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99" name="TextBox 598"/>
          <p:cNvSpPr txBox="1"/>
          <p:nvPr/>
        </p:nvSpPr>
        <p:spPr>
          <a:xfrm>
            <a:off x="705518" y="377291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00" name="TextBox 599"/>
          <p:cNvSpPr txBox="1"/>
          <p:nvPr/>
        </p:nvSpPr>
        <p:spPr>
          <a:xfrm>
            <a:off x="2995487" y="3809583"/>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601" name="TextBox 600"/>
          <p:cNvSpPr txBox="1"/>
          <p:nvPr/>
        </p:nvSpPr>
        <p:spPr>
          <a:xfrm>
            <a:off x="1129860" y="5113223"/>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02" name="TextBox 601"/>
          <p:cNvSpPr txBox="1"/>
          <p:nvPr/>
        </p:nvSpPr>
        <p:spPr>
          <a:xfrm>
            <a:off x="667127" y="428227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3" name="TextBox 602"/>
          <p:cNvSpPr txBox="1"/>
          <p:nvPr/>
        </p:nvSpPr>
        <p:spPr>
          <a:xfrm>
            <a:off x="1540476" y="43322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4" name="TextBox 603"/>
          <p:cNvSpPr txBox="1"/>
          <p:nvPr/>
        </p:nvSpPr>
        <p:spPr>
          <a:xfrm>
            <a:off x="1824466" y="46936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5" name="TextBox 604"/>
          <p:cNvSpPr txBox="1"/>
          <p:nvPr/>
        </p:nvSpPr>
        <p:spPr>
          <a:xfrm>
            <a:off x="2058492" y="45848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6" name="TextBox 605"/>
          <p:cNvSpPr txBox="1"/>
          <p:nvPr/>
        </p:nvSpPr>
        <p:spPr>
          <a:xfrm>
            <a:off x="2281428" y="47372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7" name="TextBox 606"/>
          <p:cNvSpPr txBox="1"/>
          <p:nvPr/>
        </p:nvSpPr>
        <p:spPr>
          <a:xfrm>
            <a:off x="2545722" y="43971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8" name="TextBox 607"/>
          <p:cNvSpPr txBox="1"/>
          <p:nvPr/>
        </p:nvSpPr>
        <p:spPr>
          <a:xfrm>
            <a:off x="2531076" y="46019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9" name="TextBox 608"/>
          <p:cNvSpPr txBox="1"/>
          <p:nvPr/>
        </p:nvSpPr>
        <p:spPr>
          <a:xfrm>
            <a:off x="1081313" y="43175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0" name="TextBox 609"/>
          <p:cNvSpPr txBox="1"/>
          <p:nvPr/>
        </p:nvSpPr>
        <p:spPr>
          <a:xfrm>
            <a:off x="2987260" y="438108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1" name="TextBox 610"/>
          <p:cNvSpPr txBox="1"/>
          <p:nvPr/>
        </p:nvSpPr>
        <p:spPr>
          <a:xfrm>
            <a:off x="2987260" y="462376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2" name="TextBox 611"/>
          <p:cNvSpPr txBox="1"/>
          <p:nvPr/>
        </p:nvSpPr>
        <p:spPr>
          <a:xfrm>
            <a:off x="2186788" y="49716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3" name="TextBox 612"/>
          <p:cNvSpPr txBox="1"/>
          <p:nvPr/>
        </p:nvSpPr>
        <p:spPr>
          <a:xfrm>
            <a:off x="1958189" y="49828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4" name="TextBox 613"/>
          <p:cNvSpPr txBox="1"/>
          <p:nvPr/>
        </p:nvSpPr>
        <p:spPr>
          <a:xfrm>
            <a:off x="1791554" y="540148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5" name="TextBox 614"/>
          <p:cNvSpPr txBox="1"/>
          <p:nvPr/>
        </p:nvSpPr>
        <p:spPr>
          <a:xfrm>
            <a:off x="2362784" y="540903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6" name="TextBox 615"/>
          <p:cNvSpPr txBox="1"/>
          <p:nvPr/>
        </p:nvSpPr>
        <p:spPr>
          <a:xfrm>
            <a:off x="5422482" y="386816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617" name="Oval 616"/>
          <p:cNvSpPr/>
          <p:nvPr/>
        </p:nvSpPr>
        <p:spPr>
          <a:xfrm>
            <a:off x="3406572" y="3914775"/>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618" name="Rectangle 617"/>
          <p:cNvSpPr/>
          <p:nvPr/>
        </p:nvSpPr>
        <p:spPr>
          <a:xfrm>
            <a:off x="4890734" y="4249206"/>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19" name="Rectangle 618"/>
          <p:cNvSpPr/>
          <p:nvPr/>
        </p:nvSpPr>
        <p:spPr>
          <a:xfrm>
            <a:off x="3620920" y="4246506"/>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20" name="Rectangle 619"/>
          <p:cNvSpPr/>
          <p:nvPr/>
        </p:nvSpPr>
        <p:spPr>
          <a:xfrm>
            <a:off x="4243088" y="4687312"/>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21" name="Straight Connector 620"/>
          <p:cNvCxnSpPr>
            <a:stCxn id="626" idx="6"/>
            <a:endCxn id="629" idx="2"/>
          </p:cNvCxnSpPr>
          <p:nvPr/>
        </p:nvCxnSpPr>
        <p:spPr>
          <a:xfrm>
            <a:off x="4147024" y="4335453"/>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22" name="Straight Connector 621"/>
          <p:cNvCxnSpPr>
            <a:stCxn id="624" idx="5"/>
            <a:endCxn id="627" idx="2"/>
          </p:cNvCxnSpPr>
          <p:nvPr/>
        </p:nvCxnSpPr>
        <p:spPr>
          <a:xfrm>
            <a:off x="3985912" y="4673394"/>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23" name="Straight Connector 622"/>
          <p:cNvCxnSpPr>
            <a:stCxn id="630" idx="3"/>
            <a:endCxn id="628" idx="6"/>
          </p:cNvCxnSpPr>
          <p:nvPr/>
        </p:nvCxnSpPr>
        <p:spPr>
          <a:xfrm flipH="1">
            <a:off x="4770955" y="4685971"/>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624" name="TextBox 623"/>
          <p:cNvSpPr txBox="1"/>
          <p:nvPr/>
        </p:nvSpPr>
        <p:spPr>
          <a:xfrm>
            <a:off x="3865960" y="456260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5" name="TextBox 624"/>
          <p:cNvSpPr txBox="1"/>
          <p:nvPr/>
        </p:nvSpPr>
        <p:spPr>
          <a:xfrm>
            <a:off x="3541393" y="43730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6" name="TextBox 625"/>
          <p:cNvSpPr txBox="1"/>
          <p:nvPr/>
        </p:nvSpPr>
        <p:spPr>
          <a:xfrm>
            <a:off x="4006492" y="42705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7" name="TextBox 626"/>
          <p:cNvSpPr txBox="1"/>
          <p:nvPr/>
        </p:nvSpPr>
        <p:spPr>
          <a:xfrm>
            <a:off x="4193402" y="468293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8" name="TextBox 627"/>
          <p:cNvSpPr txBox="1"/>
          <p:nvPr/>
        </p:nvSpPr>
        <p:spPr>
          <a:xfrm>
            <a:off x="4630423" y="469240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9" name="TextBox 628"/>
          <p:cNvSpPr txBox="1"/>
          <p:nvPr/>
        </p:nvSpPr>
        <p:spPr>
          <a:xfrm>
            <a:off x="4840733" y="42705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0" name="TextBox 629"/>
          <p:cNvSpPr txBox="1"/>
          <p:nvPr/>
        </p:nvSpPr>
        <p:spPr>
          <a:xfrm>
            <a:off x="4981265" y="45751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1" name="TextBox 630"/>
          <p:cNvSpPr txBox="1"/>
          <p:nvPr/>
        </p:nvSpPr>
        <p:spPr>
          <a:xfrm>
            <a:off x="4166888" y="49182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2" name="TextBox 631"/>
          <p:cNvSpPr txBox="1"/>
          <p:nvPr/>
        </p:nvSpPr>
        <p:spPr>
          <a:xfrm>
            <a:off x="5282589" y="43730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3" name="TextBox 632"/>
          <p:cNvSpPr txBox="1"/>
          <p:nvPr/>
        </p:nvSpPr>
        <p:spPr>
          <a:xfrm>
            <a:off x="4640874" y="491927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634" name="Straight Connector 633"/>
          <p:cNvCxnSpPr>
            <a:stCxn id="611" idx="6"/>
            <a:endCxn id="631" idx="2"/>
          </p:cNvCxnSpPr>
          <p:nvPr/>
        </p:nvCxnSpPr>
        <p:spPr>
          <a:xfrm>
            <a:off x="3139659" y="4687312"/>
            <a:ext cx="1027229" cy="294457"/>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635" name="Straight Connector 634"/>
          <p:cNvCxnSpPr>
            <a:stCxn id="610" idx="6"/>
            <a:endCxn id="625" idx="2"/>
          </p:cNvCxnSpPr>
          <p:nvPr/>
        </p:nvCxnSpPr>
        <p:spPr>
          <a:xfrm flipV="1">
            <a:off x="3139659" y="4436634"/>
            <a:ext cx="401734" cy="7996"/>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636" name="Oval 635"/>
          <p:cNvSpPr/>
          <p:nvPr/>
        </p:nvSpPr>
        <p:spPr>
          <a:xfrm>
            <a:off x="3232624" y="43825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37" name="Oval 636"/>
          <p:cNvSpPr/>
          <p:nvPr/>
        </p:nvSpPr>
        <p:spPr>
          <a:xfrm>
            <a:off x="3232624" y="462873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38" name="TextBox 637"/>
          <p:cNvSpPr txBox="1"/>
          <p:nvPr/>
        </p:nvSpPr>
        <p:spPr>
          <a:xfrm>
            <a:off x="1716212" y="3648313"/>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639" name="Oval 638"/>
          <p:cNvSpPr/>
          <p:nvPr/>
        </p:nvSpPr>
        <p:spPr>
          <a:xfrm>
            <a:off x="889474" y="425592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40" name="Oval 639"/>
          <p:cNvSpPr/>
          <p:nvPr/>
        </p:nvSpPr>
        <p:spPr>
          <a:xfrm>
            <a:off x="889474" y="464973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41" name="Straight Connector 640"/>
          <p:cNvCxnSpPr>
            <a:stCxn id="589" idx="6"/>
            <a:endCxn id="604" idx="2"/>
          </p:cNvCxnSpPr>
          <p:nvPr/>
        </p:nvCxnSpPr>
        <p:spPr>
          <a:xfrm>
            <a:off x="1681008" y="4640083"/>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42" name="Straight Connector 641"/>
          <p:cNvCxnSpPr/>
          <p:nvPr/>
        </p:nvCxnSpPr>
        <p:spPr>
          <a:xfrm>
            <a:off x="6305208" y="5236334"/>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43" name="Oval 642"/>
          <p:cNvSpPr/>
          <p:nvPr/>
        </p:nvSpPr>
        <p:spPr>
          <a:xfrm flipH="1">
            <a:off x="5758838" y="3897535"/>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644" name="Rectangle 643"/>
          <p:cNvSpPr/>
          <p:nvPr/>
        </p:nvSpPr>
        <p:spPr>
          <a:xfrm flipH="1">
            <a:off x="5928002" y="436682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45" name="Rectangle 644"/>
          <p:cNvSpPr/>
          <p:nvPr/>
        </p:nvSpPr>
        <p:spPr>
          <a:xfrm flipH="1">
            <a:off x="7374786" y="4321277"/>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46" name="Rectangle 645"/>
          <p:cNvSpPr/>
          <p:nvPr/>
        </p:nvSpPr>
        <p:spPr>
          <a:xfrm flipH="1">
            <a:off x="6628678" y="4672898"/>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47" name="Rectangle 646"/>
          <p:cNvSpPr/>
          <p:nvPr/>
        </p:nvSpPr>
        <p:spPr>
          <a:xfrm flipH="1">
            <a:off x="6645464" y="4019132"/>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48" name="Straight Connector 647"/>
          <p:cNvCxnSpPr>
            <a:stCxn id="669" idx="6"/>
            <a:endCxn id="697" idx="3"/>
          </p:cNvCxnSpPr>
          <p:nvPr/>
        </p:nvCxnSpPr>
        <p:spPr>
          <a:xfrm flipH="1" flipV="1">
            <a:off x="7135056" y="4288140"/>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49" name="Straight Connector 648"/>
          <p:cNvCxnSpPr>
            <a:stCxn id="695" idx="4"/>
            <a:endCxn id="671" idx="0"/>
          </p:cNvCxnSpPr>
          <p:nvPr/>
        </p:nvCxnSpPr>
        <p:spPr>
          <a:xfrm>
            <a:off x="6862704" y="4381083"/>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50" name="Straight Connector 649"/>
          <p:cNvCxnSpPr>
            <a:stCxn id="674" idx="2"/>
            <a:endCxn id="672" idx="6"/>
          </p:cNvCxnSpPr>
          <p:nvPr/>
        </p:nvCxnSpPr>
        <p:spPr>
          <a:xfrm>
            <a:off x="6460386" y="4666833"/>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51" name="Straight Connector 650"/>
          <p:cNvCxnSpPr>
            <a:stCxn id="696" idx="5"/>
            <a:endCxn id="673" idx="2"/>
          </p:cNvCxnSpPr>
          <p:nvPr/>
        </p:nvCxnSpPr>
        <p:spPr>
          <a:xfrm flipH="1">
            <a:off x="6445740" y="4293163"/>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652" name="Rectangle 651"/>
          <p:cNvSpPr/>
          <p:nvPr/>
        </p:nvSpPr>
        <p:spPr>
          <a:xfrm flipH="1">
            <a:off x="8254388" y="4590633"/>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53" name="Straight Connector 652"/>
          <p:cNvCxnSpPr>
            <a:stCxn id="661" idx="6"/>
            <a:endCxn id="662" idx="2"/>
          </p:cNvCxnSpPr>
          <p:nvPr/>
        </p:nvCxnSpPr>
        <p:spPr>
          <a:xfrm flipH="1" flipV="1">
            <a:off x="7910151" y="4638732"/>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654" name="Rectangle 653"/>
          <p:cNvSpPr/>
          <p:nvPr/>
        </p:nvSpPr>
        <p:spPr>
          <a:xfrm flipH="1">
            <a:off x="6347474" y="546948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55" name="Straight Connector 654"/>
          <p:cNvCxnSpPr>
            <a:stCxn id="681" idx="0"/>
            <a:endCxn id="678" idx="0"/>
          </p:cNvCxnSpPr>
          <p:nvPr/>
        </p:nvCxnSpPr>
        <p:spPr>
          <a:xfrm flipV="1">
            <a:off x="6558731" y="4971633"/>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656" name="TextBox 655"/>
          <p:cNvSpPr txBox="1"/>
          <p:nvPr/>
        </p:nvSpPr>
        <p:spPr>
          <a:xfrm flipH="1">
            <a:off x="7310454" y="45751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57" name="Rectangle 656"/>
          <p:cNvSpPr/>
          <p:nvPr/>
        </p:nvSpPr>
        <p:spPr>
          <a:xfrm flipH="1">
            <a:off x="8254388" y="4159770"/>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58" name="Rectangle 657"/>
          <p:cNvSpPr/>
          <p:nvPr/>
        </p:nvSpPr>
        <p:spPr>
          <a:xfrm flipH="1">
            <a:off x="6880874" y="546948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59" name="Straight Connector 658"/>
          <p:cNvCxnSpPr>
            <a:stCxn id="679" idx="0"/>
            <a:endCxn id="680" idx="0"/>
          </p:cNvCxnSpPr>
          <p:nvPr/>
        </p:nvCxnSpPr>
        <p:spPr>
          <a:xfrm>
            <a:off x="6957073" y="4982824"/>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660" name="Straight Connector 659"/>
          <p:cNvCxnSpPr>
            <a:stCxn id="675" idx="2"/>
            <a:endCxn id="668" idx="6"/>
          </p:cNvCxnSpPr>
          <p:nvPr/>
        </p:nvCxnSpPr>
        <p:spPr>
          <a:xfrm flipV="1">
            <a:off x="7910149" y="4350272"/>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661" name="TextBox 660"/>
          <p:cNvSpPr txBox="1"/>
          <p:nvPr/>
        </p:nvSpPr>
        <p:spPr>
          <a:xfrm flipH="1">
            <a:off x="8184441" y="4724988"/>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2" name="TextBox 661"/>
          <p:cNvSpPr txBox="1"/>
          <p:nvPr/>
        </p:nvSpPr>
        <p:spPr>
          <a:xfrm flipH="1">
            <a:off x="7757752" y="45751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3" name="Oval 662"/>
          <p:cNvSpPr/>
          <p:nvPr/>
        </p:nvSpPr>
        <p:spPr>
          <a:xfrm flipH="1">
            <a:off x="6977561"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64" name="Oval 663"/>
          <p:cNvSpPr/>
          <p:nvPr/>
        </p:nvSpPr>
        <p:spPr>
          <a:xfrm flipH="1">
            <a:off x="6552478"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65" name="Straight Connector 664"/>
          <p:cNvCxnSpPr>
            <a:stCxn id="666" idx="2"/>
          </p:cNvCxnSpPr>
          <p:nvPr/>
        </p:nvCxnSpPr>
        <p:spPr>
          <a:xfrm flipH="1">
            <a:off x="8012991" y="401913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66" name="TextBox 665"/>
          <p:cNvSpPr txBox="1"/>
          <p:nvPr/>
        </p:nvSpPr>
        <p:spPr>
          <a:xfrm flipH="1">
            <a:off x="7740038" y="377291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67" name="TextBox 666"/>
          <p:cNvSpPr txBox="1"/>
          <p:nvPr/>
        </p:nvSpPr>
        <p:spPr>
          <a:xfrm flipH="1">
            <a:off x="7315696" y="5113223"/>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68" name="TextBox 667"/>
          <p:cNvSpPr txBox="1"/>
          <p:nvPr/>
        </p:nvSpPr>
        <p:spPr>
          <a:xfrm flipH="1">
            <a:off x="8184441" y="428227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9" name="TextBox 668"/>
          <p:cNvSpPr txBox="1"/>
          <p:nvPr/>
        </p:nvSpPr>
        <p:spPr>
          <a:xfrm flipH="1">
            <a:off x="7310454" y="43322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0" name="TextBox 669"/>
          <p:cNvSpPr txBox="1"/>
          <p:nvPr/>
        </p:nvSpPr>
        <p:spPr>
          <a:xfrm flipH="1">
            <a:off x="7026464" y="46936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1" name="TextBox 670"/>
          <p:cNvSpPr txBox="1"/>
          <p:nvPr/>
        </p:nvSpPr>
        <p:spPr>
          <a:xfrm flipH="1">
            <a:off x="6792438" y="45848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2" name="TextBox 671"/>
          <p:cNvSpPr txBox="1"/>
          <p:nvPr/>
        </p:nvSpPr>
        <p:spPr>
          <a:xfrm flipH="1">
            <a:off x="6569502" y="47372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3" name="TextBox 672"/>
          <p:cNvSpPr txBox="1"/>
          <p:nvPr/>
        </p:nvSpPr>
        <p:spPr>
          <a:xfrm flipH="1">
            <a:off x="6305208" y="43971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4" name="TextBox 673"/>
          <p:cNvSpPr txBox="1"/>
          <p:nvPr/>
        </p:nvSpPr>
        <p:spPr>
          <a:xfrm flipH="1">
            <a:off x="6319854" y="46019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5" name="TextBox 674"/>
          <p:cNvSpPr txBox="1"/>
          <p:nvPr/>
        </p:nvSpPr>
        <p:spPr>
          <a:xfrm flipH="1">
            <a:off x="7757750" y="43175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6" name="TextBox 675"/>
          <p:cNvSpPr txBox="1"/>
          <p:nvPr/>
        </p:nvSpPr>
        <p:spPr>
          <a:xfrm flipH="1">
            <a:off x="5851802" y="43863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7" name="TextBox 676"/>
          <p:cNvSpPr txBox="1"/>
          <p:nvPr/>
        </p:nvSpPr>
        <p:spPr>
          <a:xfrm flipH="1">
            <a:off x="5851802" y="461119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8" name="TextBox 677"/>
          <p:cNvSpPr txBox="1"/>
          <p:nvPr/>
        </p:nvSpPr>
        <p:spPr>
          <a:xfrm flipH="1">
            <a:off x="6652275" y="49716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9" name="TextBox 678"/>
          <p:cNvSpPr txBox="1"/>
          <p:nvPr/>
        </p:nvSpPr>
        <p:spPr>
          <a:xfrm flipH="1">
            <a:off x="6880874" y="49828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0" name="TextBox 679"/>
          <p:cNvSpPr txBox="1"/>
          <p:nvPr/>
        </p:nvSpPr>
        <p:spPr>
          <a:xfrm flipH="1">
            <a:off x="7060014" y="540148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1" name="TextBox 680"/>
          <p:cNvSpPr txBox="1"/>
          <p:nvPr/>
        </p:nvSpPr>
        <p:spPr>
          <a:xfrm flipH="1">
            <a:off x="6488784" y="540903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2" name="Oval 681"/>
          <p:cNvSpPr/>
          <p:nvPr/>
        </p:nvSpPr>
        <p:spPr>
          <a:xfrm flipH="1">
            <a:off x="7949588" y="425592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83" name="Oval 682"/>
          <p:cNvSpPr/>
          <p:nvPr/>
        </p:nvSpPr>
        <p:spPr>
          <a:xfrm flipH="1">
            <a:off x="7949588" y="464973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84" name="Straight Connector 683"/>
          <p:cNvCxnSpPr>
            <a:stCxn id="656" idx="6"/>
            <a:endCxn id="670" idx="2"/>
          </p:cNvCxnSpPr>
          <p:nvPr/>
        </p:nvCxnSpPr>
        <p:spPr>
          <a:xfrm flipH="1">
            <a:off x="7166996" y="4640083"/>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85" name="Straight Connector 684"/>
          <p:cNvCxnSpPr>
            <a:stCxn id="677" idx="6"/>
            <a:endCxn id="633" idx="6"/>
          </p:cNvCxnSpPr>
          <p:nvPr/>
        </p:nvCxnSpPr>
        <p:spPr>
          <a:xfrm flipH="1">
            <a:off x="4793273" y="4674743"/>
            <a:ext cx="1058529" cy="308081"/>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686" name="Straight Connector 685"/>
          <p:cNvCxnSpPr>
            <a:stCxn id="632" idx="6"/>
            <a:endCxn id="676" idx="6"/>
          </p:cNvCxnSpPr>
          <p:nvPr/>
        </p:nvCxnSpPr>
        <p:spPr>
          <a:xfrm>
            <a:off x="5434988" y="4436634"/>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687" name="Oval 686"/>
          <p:cNvSpPr/>
          <p:nvPr/>
        </p:nvSpPr>
        <p:spPr>
          <a:xfrm>
            <a:off x="5600185" y="43825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88" name="Oval 687"/>
          <p:cNvSpPr/>
          <p:nvPr/>
        </p:nvSpPr>
        <p:spPr>
          <a:xfrm>
            <a:off x="5587388" y="462873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89" name="TextBox 688"/>
          <p:cNvSpPr txBox="1"/>
          <p:nvPr/>
        </p:nvSpPr>
        <p:spPr>
          <a:xfrm>
            <a:off x="6409782" y="3669446"/>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690" name="TextBox 689"/>
          <p:cNvSpPr txBox="1"/>
          <p:nvPr/>
        </p:nvSpPr>
        <p:spPr>
          <a:xfrm>
            <a:off x="2058492" y="42625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3" name="TextBox 692"/>
          <p:cNvSpPr txBox="1"/>
          <p:nvPr/>
        </p:nvSpPr>
        <p:spPr>
          <a:xfrm>
            <a:off x="1824466" y="41597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4" name="TextBox 693"/>
          <p:cNvSpPr txBox="1"/>
          <p:nvPr/>
        </p:nvSpPr>
        <p:spPr>
          <a:xfrm>
            <a:off x="2262988" y="41823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5" name="TextBox 694"/>
          <p:cNvSpPr txBox="1"/>
          <p:nvPr/>
        </p:nvSpPr>
        <p:spPr>
          <a:xfrm flipH="1">
            <a:off x="6792438" y="425129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6" name="TextBox 695"/>
          <p:cNvSpPr txBox="1"/>
          <p:nvPr/>
        </p:nvSpPr>
        <p:spPr>
          <a:xfrm flipH="1">
            <a:off x="6569502" y="41823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7" name="TextBox 696"/>
          <p:cNvSpPr txBox="1"/>
          <p:nvPr/>
        </p:nvSpPr>
        <p:spPr>
          <a:xfrm flipH="1">
            <a:off x="7015104" y="417735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8" name="TextBox 697"/>
          <p:cNvSpPr txBox="1"/>
          <p:nvPr/>
        </p:nvSpPr>
        <p:spPr>
          <a:xfrm>
            <a:off x="4013674" y="3668488"/>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sp>
        <p:nvSpPr>
          <p:cNvPr id="699" name="Down Arrow 698"/>
          <p:cNvSpPr/>
          <p:nvPr/>
        </p:nvSpPr>
        <p:spPr>
          <a:xfrm>
            <a:off x="3625972" y="1555510"/>
            <a:ext cx="126053" cy="228600"/>
          </a:xfrm>
          <a:prstGeom prst="downArrow">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0" name="Down Arrow 699"/>
          <p:cNvSpPr/>
          <p:nvPr/>
        </p:nvSpPr>
        <p:spPr>
          <a:xfrm>
            <a:off x="18738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1" name="Oval 700"/>
          <p:cNvSpPr/>
          <p:nvPr/>
        </p:nvSpPr>
        <p:spPr>
          <a:xfrm>
            <a:off x="3404074" y="155538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a:t>
            </a:r>
          </a:p>
        </p:txBody>
      </p:sp>
      <p:sp>
        <p:nvSpPr>
          <p:cNvPr id="702" name="Oval 701"/>
          <p:cNvSpPr/>
          <p:nvPr/>
        </p:nvSpPr>
        <p:spPr>
          <a:xfrm>
            <a:off x="3282964" y="228960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2</a:t>
            </a:r>
          </a:p>
        </p:txBody>
      </p:sp>
      <p:sp>
        <p:nvSpPr>
          <p:cNvPr id="703" name="Oval 702"/>
          <p:cNvSpPr/>
          <p:nvPr/>
        </p:nvSpPr>
        <p:spPr>
          <a:xfrm>
            <a:off x="1651474" y="2601789"/>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704" name="Oval 703"/>
          <p:cNvSpPr/>
          <p:nvPr/>
        </p:nvSpPr>
        <p:spPr>
          <a:xfrm>
            <a:off x="1081313" y="339146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4</a:t>
            </a:r>
          </a:p>
        </p:txBody>
      </p:sp>
      <p:sp>
        <p:nvSpPr>
          <p:cNvPr id="705" name="Oval 704"/>
          <p:cNvSpPr/>
          <p:nvPr/>
        </p:nvSpPr>
        <p:spPr>
          <a:xfrm>
            <a:off x="2197194" y="259857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706" name="Down Arrow 705"/>
          <p:cNvSpPr/>
          <p:nvPr/>
        </p:nvSpPr>
        <p:spPr>
          <a:xfrm flipV="1">
            <a:off x="20588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7" name="Oval 706"/>
          <p:cNvSpPr/>
          <p:nvPr/>
        </p:nvSpPr>
        <p:spPr>
          <a:xfrm>
            <a:off x="3916028" y="155551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13</a:t>
            </a:r>
          </a:p>
        </p:txBody>
      </p:sp>
      <p:sp>
        <p:nvSpPr>
          <p:cNvPr id="708" name="Down Arrow 707"/>
          <p:cNvSpPr/>
          <p:nvPr/>
        </p:nvSpPr>
        <p:spPr>
          <a:xfrm>
            <a:off x="42360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9" name="Oval 708"/>
          <p:cNvSpPr/>
          <p:nvPr/>
        </p:nvSpPr>
        <p:spPr>
          <a:xfrm>
            <a:off x="4013674" y="257388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710" name="Oval 709"/>
          <p:cNvSpPr/>
          <p:nvPr/>
        </p:nvSpPr>
        <p:spPr>
          <a:xfrm>
            <a:off x="4595963" y="2570676"/>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sp>
        <p:nvSpPr>
          <p:cNvPr id="711" name="Down Arrow 710"/>
          <p:cNvSpPr/>
          <p:nvPr/>
        </p:nvSpPr>
        <p:spPr>
          <a:xfrm flipV="1">
            <a:off x="44210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2" name="Down Arrow 711"/>
          <p:cNvSpPr/>
          <p:nvPr/>
        </p:nvSpPr>
        <p:spPr>
          <a:xfrm flipV="1">
            <a:off x="3783610" y="1545187"/>
            <a:ext cx="126053" cy="228600"/>
          </a:xfrm>
          <a:prstGeom prst="downArrow">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3" name="Oval 712"/>
          <p:cNvSpPr/>
          <p:nvPr/>
        </p:nvSpPr>
        <p:spPr>
          <a:xfrm>
            <a:off x="3496482" y="342596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7</a:t>
            </a:r>
          </a:p>
        </p:txBody>
      </p:sp>
      <p:sp>
        <p:nvSpPr>
          <p:cNvPr id="714" name="Down Arrow 713"/>
          <p:cNvSpPr/>
          <p:nvPr/>
        </p:nvSpPr>
        <p:spPr>
          <a:xfrm>
            <a:off x="6758444" y="2577098"/>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5" name="Oval 714"/>
          <p:cNvSpPr/>
          <p:nvPr/>
        </p:nvSpPr>
        <p:spPr>
          <a:xfrm>
            <a:off x="6536097" y="257709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716" name="Oval 715"/>
          <p:cNvSpPr/>
          <p:nvPr/>
        </p:nvSpPr>
        <p:spPr>
          <a:xfrm>
            <a:off x="7118386" y="257388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717" name="Down Arrow 716"/>
          <p:cNvSpPr/>
          <p:nvPr/>
        </p:nvSpPr>
        <p:spPr>
          <a:xfrm flipV="1">
            <a:off x="6935621" y="2577098"/>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8" name="Oval 717"/>
          <p:cNvSpPr/>
          <p:nvPr/>
        </p:nvSpPr>
        <p:spPr>
          <a:xfrm>
            <a:off x="5968388" y="342596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10</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719" name="Oval 718"/>
          <p:cNvSpPr/>
          <p:nvPr/>
        </p:nvSpPr>
        <p:spPr>
          <a:xfrm>
            <a:off x="5309074" y="226499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192" name="Slide Number Placeholder 191"/>
          <p:cNvSpPr>
            <a:spLocks noGrp="1"/>
          </p:cNvSpPr>
          <p:nvPr>
            <p:ph type="sldNum" sz="quarter" idx="4"/>
          </p:nvPr>
        </p:nvSpPr>
        <p:spPr/>
        <p:txBody>
          <a:bodyPr/>
          <a:lstStyle/>
          <a:p>
            <a:fld id="{95FB27F1-C2FE-E646-9E41-8F3092BBAFAE}" type="slidenum">
              <a:rPr lang="en-US" smtClean="0"/>
              <a:pPr/>
              <a:t>48</a:t>
            </a:fld>
            <a:endParaRPr lang="en-US"/>
          </a:p>
        </p:txBody>
      </p:sp>
      <p:sp>
        <p:nvSpPr>
          <p:cNvPr id="193" name="Footer Placeholder 192"/>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04601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1"/>
                                        </p:tgtEl>
                                        <p:attrNameLst>
                                          <p:attrName>style.visibility</p:attrName>
                                        </p:attrNameLst>
                                      </p:cBhvr>
                                      <p:to>
                                        <p:strVal val="visible"/>
                                      </p:to>
                                    </p:set>
                                    <p:anim calcmode="lin" valueType="num">
                                      <p:cBhvr additive="base">
                                        <p:cTn id="7" dur="500" fill="hold"/>
                                        <p:tgtEl>
                                          <p:spTgt spid="701"/>
                                        </p:tgtEl>
                                        <p:attrNameLst>
                                          <p:attrName>ppt_x</p:attrName>
                                        </p:attrNameLst>
                                      </p:cBhvr>
                                      <p:tavLst>
                                        <p:tav tm="0">
                                          <p:val>
                                            <p:strVal val="#ppt_x"/>
                                          </p:val>
                                        </p:tav>
                                        <p:tav tm="100000">
                                          <p:val>
                                            <p:strVal val="#ppt_x"/>
                                          </p:val>
                                        </p:tav>
                                      </p:tavLst>
                                    </p:anim>
                                    <p:anim calcmode="lin" valueType="num">
                                      <p:cBhvr additive="base">
                                        <p:cTn id="8" dur="500" fill="hold"/>
                                        <p:tgtEl>
                                          <p:spTgt spid="70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9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02"/>
                                        </p:tgtEl>
                                        <p:attrNameLst>
                                          <p:attrName>style.visibility</p:attrName>
                                        </p:attrNameLst>
                                      </p:cBhvr>
                                      <p:to>
                                        <p:strVal val="visible"/>
                                      </p:to>
                                    </p:set>
                                    <p:anim calcmode="lin" valueType="num">
                                      <p:cBhvr additive="base">
                                        <p:cTn id="16" dur="500" fill="hold"/>
                                        <p:tgtEl>
                                          <p:spTgt spid="702"/>
                                        </p:tgtEl>
                                        <p:attrNameLst>
                                          <p:attrName>ppt_x</p:attrName>
                                        </p:attrNameLst>
                                      </p:cBhvr>
                                      <p:tavLst>
                                        <p:tav tm="0">
                                          <p:val>
                                            <p:strVal val="#ppt_x"/>
                                          </p:val>
                                        </p:tav>
                                        <p:tav tm="100000">
                                          <p:val>
                                            <p:strVal val="#ppt_x"/>
                                          </p:val>
                                        </p:tav>
                                      </p:tavLst>
                                    </p:anim>
                                    <p:anim calcmode="lin" valueType="num">
                                      <p:cBhvr additive="base">
                                        <p:cTn id="17" dur="500" fill="hold"/>
                                        <p:tgtEl>
                                          <p:spTgt spid="70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03"/>
                                        </p:tgtEl>
                                        <p:attrNameLst>
                                          <p:attrName>style.visibility</p:attrName>
                                        </p:attrNameLst>
                                      </p:cBhvr>
                                      <p:to>
                                        <p:strVal val="visible"/>
                                      </p:to>
                                    </p:set>
                                    <p:anim calcmode="lin" valueType="num">
                                      <p:cBhvr additive="base">
                                        <p:cTn id="22" dur="500" fill="hold"/>
                                        <p:tgtEl>
                                          <p:spTgt spid="703"/>
                                        </p:tgtEl>
                                        <p:attrNameLst>
                                          <p:attrName>ppt_x</p:attrName>
                                        </p:attrNameLst>
                                      </p:cBhvr>
                                      <p:tavLst>
                                        <p:tav tm="0">
                                          <p:val>
                                            <p:strVal val="#ppt_x"/>
                                          </p:val>
                                        </p:tav>
                                        <p:tav tm="100000">
                                          <p:val>
                                            <p:strVal val="#ppt_x"/>
                                          </p:val>
                                        </p:tav>
                                      </p:tavLst>
                                    </p:anim>
                                    <p:anim calcmode="lin" valueType="num">
                                      <p:cBhvr additive="base">
                                        <p:cTn id="23" dur="500" fill="hold"/>
                                        <p:tgtEl>
                                          <p:spTgt spid="703"/>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04"/>
                                        </p:tgtEl>
                                        <p:attrNameLst>
                                          <p:attrName>style.visibility</p:attrName>
                                        </p:attrNameLst>
                                      </p:cBhvr>
                                      <p:to>
                                        <p:strVal val="visible"/>
                                      </p:to>
                                    </p:set>
                                    <p:anim calcmode="lin" valueType="num">
                                      <p:cBhvr additive="base">
                                        <p:cTn id="31" dur="500" fill="hold"/>
                                        <p:tgtEl>
                                          <p:spTgt spid="704"/>
                                        </p:tgtEl>
                                        <p:attrNameLst>
                                          <p:attrName>ppt_x</p:attrName>
                                        </p:attrNameLst>
                                      </p:cBhvr>
                                      <p:tavLst>
                                        <p:tav tm="0">
                                          <p:val>
                                            <p:strVal val="#ppt_x"/>
                                          </p:val>
                                        </p:tav>
                                        <p:tav tm="100000">
                                          <p:val>
                                            <p:strVal val="#ppt_x"/>
                                          </p:val>
                                        </p:tav>
                                      </p:tavLst>
                                    </p:anim>
                                    <p:anim calcmode="lin" valueType="num">
                                      <p:cBhvr additive="base">
                                        <p:cTn id="32" dur="500" fill="hold"/>
                                        <p:tgtEl>
                                          <p:spTgt spid="7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05"/>
                                        </p:tgtEl>
                                        <p:attrNameLst>
                                          <p:attrName>style.visibility</p:attrName>
                                        </p:attrNameLst>
                                      </p:cBhvr>
                                      <p:to>
                                        <p:strVal val="visible"/>
                                      </p:to>
                                    </p:set>
                                    <p:anim calcmode="lin" valueType="num">
                                      <p:cBhvr additive="base">
                                        <p:cTn id="37" dur="500" fill="hold"/>
                                        <p:tgtEl>
                                          <p:spTgt spid="705"/>
                                        </p:tgtEl>
                                        <p:attrNameLst>
                                          <p:attrName>ppt_x</p:attrName>
                                        </p:attrNameLst>
                                      </p:cBhvr>
                                      <p:tavLst>
                                        <p:tav tm="0">
                                          <p:val>
                                            <p:strVal val="#ppt_x"/>
                                          </p:val>
                                        </p:tav>
                                        <p:tav tm="100000">
                                          <p:val>
                                            <p:strVal val="#ppt_x"/>
                                          </p:val>
                                        </p:tav>
                                      </p:tavLst>
                                    </p:anim>
                                    <p:anim calcmode="lin" valueType="num">
                                      <p:cBhvr additive="base">
                                        <p:cTn id="38" dur="500" fill="hold"/>
                                        <p:tgtEl>
                                          <p:spTgt spid="705"/>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70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09"/>
                                        </p:tgtEl>
                                        <p:attrNameLst>
                                          <p:attrName>style.visibility</p:attrName>
                                        </p:attrNameLst>
                                      </p:cBhvr>
                                      <p:to>
                                        <p:strVal val="visible"/>
                                      </p:to>
                                    </p:set>
                                    <p:anim calcmode="lin" valueType="num">
                                      <p:cBhvr additive="base">
                                        <p:cTn id="46" dur="500" fill="hold"/>
                                        <p:tgtEl>
                                          <p:spTgt spid="709"/>
                                        </p:tgtEl>
                                        <p:attrNameLst>
                                          <p:attrName>ppt_x</p:attrName>
                                        </p:attrNameLst>
                                      </p:cBhvr>
                                      <p:tavLst>
                                        <p:tav tm="0">
                                          <p:val>
                                            <p:strVal val="#ppt_x"/>
                                          </p:val>
                                        </p:tav>
                                        <p:tav tm="100000">
                                          <p:val>
                                            <p:strVal val="#ppt_x"/>
                                          </p:val>
                                        </p:tav>
                                      </p:tavLst>
                                    </p:anim>
                                    <p:anim calcmode="lin" valueType="num">
                                      <p:cBhvr additive="base">
                                        <p:cTn id="47" dur="500" fill="hold"/>
                                        <p:tgtEl>
                                          <p:spTgt spid="709"/>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7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13"/>
                                        </p:tgtEl>
                                        <p:attrNameLst>
                                          <p:attrName>style.visibility</p:attrName>
                                        </p:attrNameLst>
                                      </p:cBhvr>
                                      <p:to>
                                        <p:strVal val="visible"/>
                                      </p:to>
                                    </p:set>
                                    <p:anim calcmode="lin" valueType="num">
                                      <p:cBhvr additive="base">
                                        <p:cTn id="55" dur="500" fill="hold"/>
                                        <p:tgtEl>
                                          <p:spTgt spid="713"/>
                                        </p:tgtEl>
                                        <p:attrNameLst>
                                          <p:attrName>ppt_x</p:attrName>
                                        </p:attrNameLst>
                                      </p:cBhvr>
                                      <p:tavLst>
                                        <p:tav tm="0">
                                          <p:val>
                                            <p:strVal val="#ppt_x"/>
                                          </p:val>
                                        </p:tav>
                                        <p:tav tm="100000">
                                          <p:val>
                                            <p:strVal val="#ppt_x"/>
                                          </p:val>
                                        </p:tav>
                                      </p:tavLst>
                                    </p:anim>
                                    <p:anim calcmode="lin" valueType="num">
                                      <p:cBhvr additive="base">
                                        <p:cTn id="56" dur="500" fill="hold"/>
                                        <p:tgtEl>
                                          <p:spTgt spid="7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10"/>
                                        </p:tgtEl>
                                        <p:attrNameLst>
                                          <p:attrName>style.visibility</p:attrName>
                                        </p:attrNameLst>
                                      </p:cBhvr>
                                      <p:to>
                                        <p:strVal val="visible"/>
                                      </p:to>
                                    </p:set>
                                    <p:anim calcmode="lin" valueType="num">
                                      <p:cBhvr additive="base">
                                        <p:cTn id="61" dur="500" fill="hold"/>
                                        <p:tgtEl>
                                          <p:spTgt spid="710"/>
                                        </p:tgtEl>
                                        <p:attrNameLst>
                                          <p:attrName>ppt_x</p:attrName>
                                        </p:attrNameLst>
                                      </p:cBhvr>
                                      <p:tavLst>
                                        <p:tav tm="0">
                                          <p:val>
                                            <p:strVal val="#ppt_x"/>
                                          </p:val>
                                        </p:tav>
                                        <p:tav tm="100000">
                                          <p:val>
                                            <p:strVal val="#ppt_x"/>
                                          </p:val>
                                        </p:tav>
                                      </p:tavLst>
                                    </p:anim>
                                    <p:anim calcmode="lin" valueType="num">
                                      <p:cBhvr additive="base">
                                        <p:cTn id="62" dur="500" fill="hold"/>
                                        <p:tgtEl>
                                          <p:spTgt spid="710"/>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71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15"/>
                                        </p:tgtEl>
                                        <p:attrNameLst>
                                          <p:attrName>style.visibility</p:attrName>
                                        </p:attrNameLst>
                                      </p:cBhvr>
                                      <p:to>
                                        <p:strVal val="visible"/>
                                      </p:to>
                                    </p:set>
                                    <p:anim calcmode="lin" valueType="num">
                                      <p:cBhvr additive="base">
                                        <p:cTn id="70" dur="500" fill="hold"/>
                                        <p:tgtEl>
                                          <p:spTgt spid="715"/>
                                        </p:tgtEl>
                                        <p:attrNameLst>
                                          <p:attrName>ppt_x</p:attrName>
                                        </p:attrNameLst>
                                      </p:cBhvr>
                                      <p:tavLst>
                                        <p:tav tm="0">
                                          <p:val>
                                            <p:strVal val="#ppt_x"/>
                                          </p:val>
                                        </p:tav>
                                        <p:tav tm="100000">
                                          <p:val>
                                            <p:strVal val="#ppt_x"/>
                                          </p:val>
                                        </p:tav>
                                      </p:tavLst>
                                    </p:anim>
                                    <p:anim calcmode="lin" valueType="num">
                                      <p:cBhvr additive="base">
                                        <p:cTn id="71" dur="500" fill="hold"/>
                                        <p:tgtEl>
                                          <p:spTgt spid="715"/>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18"/>
                                        </p:tgtEl>
                                        <p:attrNameLst>
                                          <p:attrName>style.visibility</p:attrName>
                                        </p:attrNameLst>
                                      </p:cBhvr>
                                      <p:to>
                                        <p:strVal val="visible"/>
                                      </p:to>
                                    </p:set>
                                    <p:anim calcmode="lin" valueType="num">
                                      <p:cBhvr additive="base">
                                        <p:cTn id="79" dur="500" fill="hold"/>
                                        <p:tgtEl>
                                          <p:spTgt spid="718"/>
                                        </p:tgtEl>
                                        <p:attrNameLst>
                                          <p:attrName>ppt_x</p:attrName>
                                        </p:attrNameLst>
                                      </p:cBhvr>
                                      <p:tavLst>
                                        <p:tav tm="0">
                                          <p:val>
                                            <p:strVal val="#ppt_x"/>
                                          </p:val>
                                        </p:tav>
                                        <p:tav tm="100000">
                                          <p:val>
                                            <p:strVal val="#ppt_x"/>
                                          </p:val>
                                        </p:tav>
                                      </p:tavLst>
                                    </p:anim>
                                    <p:anim calcmode="lin" valueType="num">
                                      <p:cBhvr additive="base">
                                        <p:cTn id="80" dur="500" fill="hold"/>
                                        <p:tgtEl>
                                          <p:spTgt spid="7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16"/>
                                        </p:tgtEl>
                                        <p:attrNameLst>
                                          <p:attrName>style.visibility</p:attrName>
                                        </p:attrNameLst>
                                      </p:cBhvr>
                                      <p:to>
                                        <p:strVal val="visible"/>
                                      </p:to>
                                    </p:set>
                                    <p:anim calcmode="lin" valueType="num">
                                      <p:cBhvr additive="base">
                                        <p:cTn id="85" dur="500" fill="hold"/>
                                        <p:tgtEl>
                                          <p:spTgt spid="716"/>
                                        </p:tgtEl>
                                        <p:attrNameLst>
                                          <p:attrName>ppt_x</p:attrName>
                                        </p:attrNameLst>
                                      </p:cBhvr>
                                      <p:tavLst>
                                        <p:tav tm="0">
                                          <p:val>
                                            <p:strVal val="#ppt_x"/>
                                          </p:val>
                                        </p:tav>
                                        <p:tav tm="100000">
                                          <p:val>
                                            <p:strVal val="#ppt_x"/>
                                          </p:val>
                                        </p:tav>
                                      </p:tavLst>
                                    </p:anim>
                                    <p:anim calcmode="lin" valueType="num">
                                      <p:cBhvr additive="base">
                                        <p:cTn id="86" dur="500" fill="hold"/>
                                        <p:tgtEl>
                                          <p:spTgt spid="716"/>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71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719"/>
                                        </p:tgtEl>
                                        <p:attrNameLst>
                                          <p:attrName>style.visibility</p:attrName>
                                        </p:attrNameLst>
                                      </p:cBhvr>
                                      <p:to>
                                        <p:strVal val="visible"/>
                                      </p:to>
                                    </p:set>
                                    <p:anim calcmode="lin" valueType="num">
                                      <p:cBhvr additive="base">
                                        <p:cTn id="94" dur="500" fill="hold"/>
                                        <p:tgtEl>
                                          <p:spTgt spid="719"/>
                                        </p:tgtEl>
                                        <p:attrNameLst>
                                          <p:attrName>ppt_x</p:attrName>
                                        </p:attrNameLst>
                                      </p:cBhvr>
                                      <p:tavLst>
                                        <p:tav tm="0">
                                          <p:val>
                                            <p:strVal val="#ppt_x"/>
                                          </p:val>
                                        </p:tav>
                                        <p:tav tm="100000">
                                          <p:val>
                                            <p:strVal val="#ppt_x"/>
                                          </p:val>
                                        </p:tav>
                                      </p:tavLst>
                                    </p:anim>
                                    <p:anim calcmode="lin" valueType="num">
                                      <p:cBhvr additive="base">
                                        <p:cTn id="95" dur="500" fill="hold"/>
                                        <p:tgtEl>
                                          <p:spTgt spid="71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707"/>
                                        </p:tgtEl>
                                        <p:attrNameLst>
                                          <p:attrName>style.visibility</p:attrName>
                                        </p:attrNameLst>
                                      </p:cBhvr>
                                      <p:to>
                                        <p:strVal val="visible"/>
                                      </p:to>
                                    </p:set>
                                    <p:anim calcmode="lin" valueType="num">
                                      <p:cBhvr additive="base">
                                        <p:cTn id="100" dur="500" fill="hold"/>
                                        <p:tgtEl>
                                          <p:spTgt spid="707"/>
                                        </p:tgtEl>
                                        <p:attrNameLst>
                                          <p:attrName>ppt_x</p:attrName>
                                        </p:attrNameLst>
                                      </p:cBhvr>
                                      <p:tavLst>
                                        <p:tav tm="0">
                                          <p:val>
                                            <p:strVal val="#ppt_x"/>
                                          </p:val>
                                        </p:tav>
                                        <p:tav tm="100000">
                                          <p:val>
                                            <p:strVal val="#ppt_x"/>
                                          </p:val>
                                        </p:tav>
                                      </p:tavLst>
                                    </p:anim>
                                    <p:anim calcmode="lin" valueType="num">
                                      <p:cBhvr additive="base">
                                        <p:cTn id="101" dur="500" fill="hold"/>
                                        <p:tgtEl>
                                          <p:spTgt spid="70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p:bldP spid="700" grpId="0" animBg="1"/>
      <p:bldP spid="701" grpId="0" animBg="1"/>
      <p:bldP spid="702" grpId="0" animBg="1"/>
      <p:bldP spid="703" grpId="0" animBg="1"/>
      <p:bldP spid="704" grpId="0" animBg="1"/>
      <p:bldP spid="705" grpId="0" animBg="1"/>
      <p:bldP spid="706" grpId="0" animBg="1"/>
      <p:bldP spid="707" grpId="0" animBg="1"/>
      <p:bldP spid="708" grpId="0" animBg="1"/>
      <p:bldP spid="709" grpId="0" animBg="1"/>
      <p:bldP spid="710" grpId="0" animBg="1"/>
      <p:bldP spid="711" grpId="0" animBg="1"/>
      <p:bldP spid="712" grpId="0" animBg="1"/>
      <p:bldP spid="713" grpId="0" animBg="1"/>
      <p:bldP spid="714" grpId="0" animBg="1"/>
      <p:bldP spid="715" grpId="0" animBg="1"/>
      <p:bldP spid="716" grpId="0" animBg="1"/>
      <p:bldP spid="717" grpId="0" animBg="1"/>
      <p:bldP spid="718" grpId="0" animBg="1"/>
      <p:bldP spid="7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Sequence</a:t>
            </a:r>
            <a:endParaRPr lang="en-US"/>
          </a:p>
        </p:txBody>
      </p:sp>
      <p:sp>
        <p:nvSpPr>
          <p:cNvPr id="44" name="Rectangle 43"/>
          <p:cNvSpPr/>
          <p:nvPr/>
        </p:nvSpPr>
        <p:spPr>
          <a:xfrm>
            <a:off x="214699" y="1881144"/>
            <a:ext cx="228600" cy="2438400"/>
          </a:xfrm>
          <a:prstGeom prst="rect">
            <a:avLst/>
          </a:prstGeom>
          <a:solidFill>
            <a:srgbClr val="FFFFFF">
              <a:lumMod val="85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5" name="Content Placeholder 3"/>
          <p:cNvSpPr txBox="1">
            <a:spLocks/>
          </p:cNvSpPr>
          <p:nvPr/>
        </p:nvSpPr>
        <p:spPr>
          <a:xfrm>
            <a:off x="138499" y="1214393"/>
            <a:ext cx="8991600" cy="4081463"/>
          </a:xfrm>
          <a:prstGeom prst="rect">
            <a:avLst/>
          </a:prstGeom>
        </p:spPr>
        <p:txBody>
          <a:bodyPr vert="horz" lIns="91440" tIns="45720" rIns="91440" bIns="45720" rtlCol="0">
            <a:normAutofit fontScale="85000" lnSpcReduction="1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Green-app requests 10G EPL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(1.G, 11.G)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computes &amp; provisions E2E connectivity within its internal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requests 10G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(1.D1, 5.D1)</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Domain1-controller computes &amp; provisions ODU+ETH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its domain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Domain1-controller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Context-1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requests 10G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(5.D2, 7.D2)</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Domain2-controller computes &amp; provisions ODU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its domain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Domain2-controller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Context-2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requests 10G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(7.D3, 11.D3)</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Domain3-controller computes &amp; provisions ODU+ETH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its domain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Domain3-controller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Context-3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 Controller updates its internal Topology and resource pool capacity/usage metrics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Context-G topology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updates capacity/usage metrics in Context-G topology</a:t>
            </a:r>
          </a:p>
        </p:txBody>
      </p:sp>
      <p:sp>
        <p:nvSpPr>
          <p:cNvPr id="46" name="Oval 45"/>
          <p:cNvSpPr/>
          <p:nvPr/>
        </p:nvSpPr>
        <p:spPr>
          <a:xfrm>
            <a:off x="245989" y="12715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a:t>
            </a:r>
          </a:p>
        </p:txBody>
      </p:sp>
      <p:sp>
        <p:nvSpPr>
          <p:cNvPr id="47" name="Oval 46"/>
          <p:cNvSpPr/>
          <p:nvPr/>
        </p:nvSpPr>
        <p:spPr>
          <a:xfrm>
            <a:off x="245989" y="15763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2</a:t>
            </a:r>
          </a:p>
        </p:txBody>
      </p:sp>
      <p:sp>
        <p:nvSpPr>
          <p:cNvPr id="48" name="Oval 47"/>
          <p:cNvSpPr/>
          <p:nvPr/>
        </p:nvSpPr>
        <p:spPr>
          <a:xfrm>
            <a:off x="245989" y="18811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49" name="Oval 48"/>
          <p:cNvSpPr/>
          <p:nvPr/>
        </p:nvSpPr>
        <p:spPr>
          <a:xfrm>
            <a:off x="245989" y="21580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4</a:t>
            </a:r>
          </a:p>
        </p:txBody>
      </p:sp>
      <p:sp>
        <p:nvSpPr>
          <p:cNvPr id="50" name="Oval 49"/>
          <p:cNvSpPr/>
          <p:nvPr/>
        </p:nvSpPr>
        <p:spPr>
          <a:xfrm>
            <a:off x="245989" y="24145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51" name="Oval 50"/>
          <p:cNvSpPr/>
          <p:nvPr/>
        </p:nvSpPr>
        <p:spPr>
          <a:xfrm>
            <a:off x="245989" y="27193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52" name="Oval 51"/>
          <p:cNvSpPr/>
          <p:nvPr/>
        </p:nvSpPr>
        <p:spPr>
          <a:xfrm>
            <a:off x="245989" y="29962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7</a:t>
            </a:r>
          </a:p>
        </p:txBody>
      </p:sp>
      <p:sp>
        <p:nvSpPr>
          <p:cNvPr id="53" name="Oval 52"/>
          <p:cNvSpPr/>
          <p:nvPr/>
        </p:nvSpPr>
        <p:spPr>
          <a:xfrm>
            <a:off x="245989" y="32527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sp>
        <p:nvSpPr>
          <p:cNvPr id="54" name="Oval 53"/>
          <p:cNvSpPr/>
          <p:nvPr/>
        </p:nvSpPr>
        <p:spPr>
          <a:xfrm>
            <a:off x="245989" y="35575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55" name="Oval 54"/>
          <p:cNvSpPr/>
          <p:nvPr/>
        </p:nvSpPr>
        <p:spPr>
          <a:xfrm>
            <a:off x="245989" y="38344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10</a:t>
            </a:r>
          </a:p>
        </p:txBody>
      </p:sp>
      <p:sp>
        <p:nvSpPr>
          <p:cNvPr id="56" name="Oval 55"/>
          <p:cNvSpPr/>
          <p:nvPr/>
        </p:nvSpPr>
        <p:spPr>
          <a:xfrm>
            <a:off x="245989" y="41392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7" name="Oval 56"/>
          <p:cNvSpPr/>
          <p:nvPr/>
        </p:nvSpPr>
        <p:spPr>
          <a:xfrm>
            <a:off x="245989" y="44440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58" name="Oval 57"/>
          <p:cNvSpPr/>
          <p:nvPr/>
        </p:nvSpPr>
        <p:spPr>
          <a:xfrm>
            <a:off x="245989" y="471449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13</a:t>
            </a:r>
          </a:p>
        </p:txBody>
      </p:sp>
      <p:sp>
        <p:nvSpPr>
          <p:cNvPr id="59" name="TextBox 58"/>
          <p:cNvSpPr txBox="1"/>
          <p:nvPr/>
        </p:nvSpPr>
        <p:spPr>
          <a:xfrm rot="16200000">
            <a:off x="-564577" y="2942482"/>
            <a:ext cx="140615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parallel requests</a:t>
            </a:r>
            <a:endParaRPr kumimoji="0" lang="en-US" sz="1200" b="1" i="0" u="none" strike="noStrike" kern="0" cap="none" spc="0" normalizeH="0" baseline="0" noProof="0">
              <a:ln>
                <a:noFill/>
              </a:ln>
              <a:solidFill>
                <a:sysClr val="windowText" lastClr="000000"/>
              </a:solidFill>
              <a:effectLst/>
              <a:uLnTx/>
              <a:uFillTx/>
            </a:endParaRPr>
          </a:p>
        </p:txBody>
      </p:sp>
      <p:sp>
        <p:nvSpPr>
          <p:cNvPr id="19" name="Slide Number Placeholder 18"/>
          <p:cNvSpPr>
            <a:spLocks noGrp="1"/>
          </p:cNvSpPr>
          <p:nvPr>
            <p:ph type="sldNum" sz="quarter" idx="4"/>
          </p:nvPr>
        </p:nvSpPr>
        <p:spPr/>
        <p:txBody>
          <a:bodyPr/>
          <a:lstStyle/>
          <a:p>
            <a:fld id="{95FB27F1-C2FE-E646-9E41-8F3092BBAFAE}" type="slidenum">
              <a:rPr lang="en-US" smtClean="0"/>
              <a:pPr/>
              <a:t>49</a:t>
            </a:fld>
            <a:endParaRPr lang="en-US"/>
          </a:p>
        </p:txBody>
      </p:sp>
      <p:sp>
        <p:nvSpPr>
          <p:cNvPr id="20" name="Footer Placeholder 1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937141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 see in the market ?</a:t>
            </a:r>
            <a:endParaRPr lang="en-US"/>
          </a:p>
        </p:txBody>
      </p:sp>
      <p:pic>
        <p:nvPicPr>
          <p:cNvPr id="54" name="Picture 51"/>
          <p:cNvPicPr>
            <a:picLocks noChangeAspect="1"/>
          </p:cNvPicPr>
          <p:nvPr/>
        </p:nvPicPr>
        <p:blipFill rotWithShape="1">
          <a:blip r:embed="rId2" cstate="print">
            <a:extLst>
              <a:ext uri="{28A0092B-C50C-407E-A947-70E740481C1C}">
                <a14:useLocalDpi xmlns:a14="http://schemas.microsoft.com/office/drawing/2010/main" val="0"/>
              </a:ext>
            </a:extLst>
          </a:blip>
          <a:srcRect t="49373" b="631"/>
          <a:stretch/>
        </p:blipFill>
        <p:spPr>
          <a:xfrm>
            <a:off x="1912721" y="1488482"/>
            <a:ext cx="6630858" cy="4418681"/>
          </a:xfrm>
          <a:prstGeom prst="rect">
            <a:avLst/>
          </a:prstGeom>
        </p:spPr>
      </p:pic>
      <p:sp>
        <p:nvSpPr>
          <p:cNvPr id="55" name="Ellipse 4"/>
          <p:cNvSpPr/>
          <p:nvPr/>
        </p:nvSpPr>
        <p:spPr bwMode="auto">
          <a:xfrm>
            <a:off x="3902331" y="1478749"/>
            <a:ext cx="4649590" cy="4452556"/>
          </a:xfrm>
          <a:custGeom>
            <a:avLst/>
            <a:gdLst/>
            <a:ahLst/>
            <a:cxnLst/>
            <a:rect l="l" t="t" r="r" b="b"/>
            <a:pathLst>
              <a:path w="5061410" h="4472324">
                <a:moveTo>
                  <a:pt x="0" y="0"/>
                </a:moveTo>
                <a:lnTo>
                  <a:pt x="412464" y="0"/>
                </a:lnTo>
                <a:lnTo>
                  <a:pt x="4648946" y="0"/>
                </a:lnTo>
                <a:lnTo>
                  <a:pt x="5061410" y="0"/>
                </a:lnTo>
                <a:lnTo>
                  <a:pt x="5061410" y="4472324"/>
                </a:lnTo>
                <a:lnTo>
                  <a:pt x="4648946" y="4472324"/>
                </a:lnTo>
                <a:lnTo>
                  <a:pt x="511857" y="4472324"/>
                </a:lnTo>
                <a:lnTo>
                  <a:pt x="99393" y="4472324"/>
                </a:lnTo>
                <a:lnTo>
                  <a:pt x="954140" y="2359031"/>
                </a:lnTo>
                <a:close/>
              </a:path>
            </a:pathLst>
          </a:custGeom>
          <a:solidFill>
            <a:srgbClr val="003F72">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100">
              <a:solidFill>
                <a:srgbClr val="30383B"/>
              </a:solidFill>
              <a:latin typeface="Calibri"/>
            </a:endParaRPr>
          </a:p>
        </p:txBody>
      </p:sp>
      <p:sp>
        <p:nvSpPr>
          <p:cNvPr id="56" name="AutoShape 36"/>
          <p:cNvSpPr>
            <a:spLocks noChangeArrowheads="1"/>
          </p:cNvSpPr>
          <p:nvPr/>
        </p:nvSpPr>
        <p:spPr bwMode="auto">
          <a:xfrm>
            <a:off x="394384" y="1517693"/>
            <a:ext cx="5326446" cy="4362201"/>
          </a:xfrm>
          <a:prstGeom prst="homePlate">
            <a:avLst>
              <a:gd name="adj" fmla="val 47674"/>
            </a:avLst>
          </a:prstGeom>
          <a:gradFill flip="none" rotWithShape="1">
            <a:gsLst>
              <a:gs pos="0">
                <a:schemeClr val="tx2"/>
              </a:gs>
              <a:gs pos="100000">
                <a:schemeClr val="accent1">
                  <a:tint val="44500"/>
                  <a:satMod val="160000"/>
                </a:schemeClr>
              </a:gs>
              <a:gs pos="100000">
                <a:schemeClr val="accent1">
                  <a:tint val="23500"/>
                  <a:satMod val="160000"/>
                </a:schemeClr>
              </a:gs>
            </a:gsLst>
            <a:lin ang="10800000" scaled="1"/>
            <a:tileRect/>
          </a:gradFill>
          <a:ln w="76200" cap="flat" cmpd="sng" algn="ctr">
            <a:solidFill>
              <a:schemeClr val="bg1"/>
            </a:solidFill>
            <a:prstDash val="solid"/>
            <a:miter lim="800000"/>
            <a:headEnd type="none" w="med" len="med"/>
            <a:tailEnd type="none" w="med" len="med"/>
          </a:ln>
          <a:effectLst/>
        </p:spPr>
        <p:txBody>
          <a:bodyPr wrap="none" lIns="72558" tIns="36279" rIns="72558" bIns="36279" anchor="ctr"/>
          <a:lstStyle/>
          <a:p>
            <a:pPr algn="ctr">
              <a:defRPr/>
            </a:pPr>
            <a:endParaRPr lang="en-US">
              <a:latin typeface="Arial" charset="0"/>
              <a:ea typeface="ＭＳ Ｐゴシック" pitchFamily="-110" charset="-128"/>
            </a:endParaRPr>
          </a:p>
        </p:txBody>
      </p:sp>
      <p:sp>
        <p:nvSpPr>
          <p:cNvPr id="57" name="Rectangle 37"/>
          <p:cNvSpPr>
            <a:spLocks noChangeArrowheads="1"/>
          </p:cNvSpPr>
          <p:nvPr/>
        </p:nvSpPr>
        <p:spPr bwMode="auto">
          <a:xfrm>
            <a:off x="542807" y="1989308"/>
            <a:ext cx="1931008" cy="50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400" b="1">
                <a:solidFill>
                  <a:schemeClr val="bg1"/>
                </a:solidFill>
              </a:rPr>
              <a:t>A New Kind of Business Customer </a:t>
            </a:r>
          </a:p>
        </p:txBody>
      </p:sp>
      <p:sp>
        <p:nvSpPr>
          <p:cNvPr id="58" name="AutoShape 36"/>
          <p:cNvSpPr>
            <a:spLocks noChangeArrowheads="1"/>
          </p:cNvSpPr>
          <p:nvPr/>
        </p:nvSpPr>
        <p:spPr bwMode="auto">
          <a:xfrm>
            <a:off x="394384" y="1519429"/>
            <a:ext cx="2363481" cy="1858944"/>
          </a:xfrm>
          <a:prstGeom prst="homePlate">
            <a:avLst>
              <a:gd name="adj" fmla="val 47674"/>
            </a:avLst>
          </a:prstGeom>
          <a:solidFill>
            <a:srgbClr val="00596E"/>
          </a:solidFill>
          <a:ln w="76200" cap="flat" cmpd="sng" algn="ctr">
            <a:solidFill>
              <a:schemeClr val="bg1"/>
            </a:solidFill>
            <a:prstDash val="solid"/>
            <a:miter lim="800000"/>
            <a:headEnd type="none" w="med" len="med"/>
            <a:tailEnd type="none" w="med" len="med"/>
          </a:ln>
          <a:effectLst/>
        </p:spPr>
        <p:txBody>
          <a:bodyPr wrap="none" lIns="72558" tIns="36279" rIns="72558" bIns="36279" anchor="ctr"/>
          <a:lstStyle/>
          <a:p>
            <a:pPr algn="ctr">
              <a:defRPr/>
            </a:pPr>
            <a:endParaRPr lang="en-US">
              <a:latin typeface="Arial" charset="0"/>
              <a:ea typeface="ＭＳ Ｐゴシック" pitchFamily="-110" charset="-128"/>
            </a:endParaRPr>
          </a:p>
        </p:txBody>
      </p:sp>
      <p:pic>
        <p:nvPicPr>
          <p:cNvPr id="59" name="Picture Circle" descr="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1702" y="1875197"/>
            <a:ext cx="2612628" cy="3482332"/>
          </a:xfrm>
          <a:prstGeom prst="rect">
            <a:avLst/>
          </a:prstGeom>
          <a:noFill/>
          <a:ln w="9525">
            <a:noFill/>
            <a:miter lim="800000"/>
            <a:headEnd/>
            <a:tailEnd/>
          </a:ln>
          <a:effectLst>
            <a:outerShdw blurRad="50800" dist="647700" dir="1032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0" name="Rectangle 37"/>
          <p:cNvSpPr>
            <a:spLocks noChangeArrowheads="1"/>
          </p:cNvSpPr>
          <p:nvPr/>
        </p:nvSpPr>
        <p:spPr bwMode="auto">
          <a:xfrm>
            <a:off x="456417" y="1606567"/>
            <a:ext cx="1931008" cy="47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300" b="1">
                <a:solidFill>
                  <a:schemeClr val="bg1"/>
                </a:solidFill>
                <a:effectLst>
                  <a:outerShdw blurRad="38100" dist="38100" dir="2700000" algn="tl">
                    <a:srgbClr val="000000">
                      <a:alpha val="43137"/>
                    </a:srgbClr>
                  </a:outerShdw>
                </a:effectLst>
              </a:rPr>
              <a:t>A New Kind of Business Customer </a:t>
            </a:r>
          </a:p>
        </p:txBody>
      </p:sp>
      <p:sp>
        <p:nvSpPr>
          <p:cNvPr id="61" name="Content Placeholder 2"/>
          <p:cNvSpPr txBox="1">
            <a:spLocks/>
          </p:cNvSpPr>
          <p:nvPr/>
        </p:nvSpPr>
        <p:spPr>
          <a:xfrm>
            <a:off x="548735" y="2226891"/>
            <a:ext cx="2078495" cy="855071"/>
          </a:xfrm>
          <a:prstGeom prst="rect">
            <a:avLst/>
          </a:prstGeom>
        </p:spPr>
        <p:txBody>
          <a:bodyPr vert="horz" lIns="91440" tIns="45720" rIns="91440" bIns="45720" rtlCol="0">
            <a:normAutofit/>
          </a:bodyPr>
          <a:lstStyle>
            <a:lvl1pPr marL="230188" indent="-230188"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684213" indent="-227013" algn="l" defTabSz="4572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2pPr>
            <a:lvl3pPr marL="1082675" indent="-168275" algn="l" defTabSz="457200" rtl="0" eaLnBrk="1" latinLnBrk="0" hangingPunct="1">
              <a:spcBef>
                <a:spcPct val="20000"/>
              </a:spcBef>
              <a:buClr>
                <a:schemeClr val="tx2"/>
              </a:buClr>
              <a:buFont typeface="Arial" panose="020B0604020202020204" pitchFamily="34" charset="0"/>
              <a:buChar char="»"/>
              <a:defRPr sz="1400" kern="1200">
                <a:solidFill>
                  <a:schemeClr val="tx1"/>
                </a:solidFill>
                <a:latin typeface="+mn-lt"/>
                <a:ea typeface="+mn-ea"/>
                <a:cs typeface="+mn-cs"/>
              </a:defRPr>
            </a:lvl3pPr>
            <a:lvl4pPr marL="1544638" indent="-173038" algn="l" defTabSz="4572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4pPr>
            <a:lvl5pPr marL="1997075" indent="-168275" algn="l" defTabSz="457200" rtl="0" eaLnBrk="1" latinLnBrk="0" hangingPunct="1">
              <a:spcBef>
                <a:spcPct val="20000"/>
              </a:spcBef>
              <a:buClr>
                <a:schemeClr val="tx2"/>
              </a:buClr>
              <a:buFont typeface="Arial" panose="020B0604020202020204" pitchFamily="34" charset="0"/>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100" smtClean="0">
                <a:solidFill>
                  <a:schemeClr val="bg1"/>
                </a:solidFill>
              </a:rPr>
              <a:t>Private and public cloud</a:t>
            </a:r>
          </a:p>
          <a:p>
            <a:pPr>
              <a:buClr>
                <a:schemeClr val="bg1"/>
              </a:buClr>
            </a:pPr>
            <a:r>
              <a:rPr lang="en-US" sz="1100" smtClean="0">
                <a:solidFill>
                  <a:schemeClr val="bg1"/>
                </a:solidFill>
              </a:rPr>
              <a:t>Elastic compute and storage</a:t>
            </a:r>
            <a:endParaRPr lang="en-US" sz="1100">
              <a:solidFill>
                <a:schemeClr val="bg1"/>
              </a:solidFill>
            </a:endParaRPr>
          </a:p>
        </p:txBody>
      </p:sp>
      <p:pic>
        <p:nvPicPr>
          <p:cNvPr id="62" name="Picture 19" descr="Google-Cloud-Platform.png"/>
          <p:cNvPicPr>
            <a:picLocks noChangeAspect="1"/>
          </p:cNvPicPr>
          <p:nvPr/>
        </p:nvPicPr>
        <p:blipFill rotWithShape="1">
          <a:blip r:embed="rId4" cstate="print"/>
          <a:srcRect r="60104"/>
          <a:stretch/>
        </p:blipFill>
        <p:spPr>
          <a:xfrm>
            <a:off x="2698927" y="2863569"/>
            <a:ext cx="820399" cy="401713"/>
          </a:xfrm>
          <a:prstGeom prst="rect">
            <a:avLst/>
          </a:prstGeom>
        </p:spPr>
      </p:pic>
      <p:sp>
        <p:nvSpPr>
          <p:cNvPr id="63" name="Oval 30"/>
          <p:cNvSpPr/>
          <p:nvPr/>
        </p:nvSpPr>
        <p:spPr>
          <a:xfrm>
            <a:off x="3593712" y="2078774"/>
            <a:ext cx="2293797" cy="3057365"/>
          </a:xfrm>
          <a:prstGeom prst="ellipse">
            <a:avLst/>
          </a:prstGeom>
          <a:solidFill>
            <a:srgbClr val="008B95">
              <a:alpha val="49020"/>
            </a:srgbClr>
          </a:solidFill>
          <a:ln>
            <a:noFill/>
          </a:ln>
        </p:spPr>
        <p:style>
          <a:lnRef idx="1">
            <a:schemeClr val="accent1"/>
          </a:lnRef>
          <a:fillRef idx="3">
            <a:schemeClr val="accent1"/>
          </a:fillRef>
          <a:effectRef idx="2">
            <a:schemeClr val="accent1"/>
          </a:effectRef>
          <a:fontRef idx="minor">
            <a:schemeClr val="lt1"/>
          </a:fontRef>
        </p:style>
        <p:txBody>
          <a:bodyPr lIns="72558" tIns="36279" rIns="72558" bIns="36279" spcCol="0" rtlCol="0" anchor="ctr"/>
          <a:lstStyle/>
          <a:p>
            <a:pPr algn="ctr"/>
            <a:endParaRPr lang="en-US"/>
          </a:p>
        </p:txBody>
      </p:sp>
      <p:pic>
        <p:nvPicPr>
          <p:cNvPr id="64" name="Picture 31" descr="Amazon-Web-Services-AWS.png"/>
          <p:cNvPicPr>
            <a:picLocks noChangeAspect="1"/>
          </p:cNvPicPr>
          <p:nvPr/>
        </p:nvPicPr>
        <p:blipFill>
          <a:blip r:embed="rId5" cstate="print"/>
          <a:stretch>
            <a:fillRect/>
          </a:stretch>
        </p:blipFill>
        <p:spPr>
          <a:xfrm>
            <a:off x="2648497" y="3797673"/>
            <a:ext cx="870828" cy="331476"/>
          </a:xfrm>
          <a:prstGeom prst="rect">
            <a:avLst/>
          </a:prstGeom>
        </p:spPr>
      </p:pic>
      <p:pic>
        <p:nvPicPr>
          <p:cNvPr id="65" name="Picture 32" descr="Rackspace.png"/>
          <p:cNvPicPr>
            <a:picLocks noChangeAspect="1"/>
          </p:cNvPicPr>
          <p:nvPr/>
        </p:nvPicPr>
        <p:blipFill>
          <a:blip r:embed="rId6" cstate="print"/>
          <a:stretch>
            <a:fillRect/>
          </a:stretch>
        </p:blipFill>
        <p:spPr>
          <a:xfrm>
            <a:off x="2487287" y="3263247"/>
            <a:ext cx="987575" cy="358181"/>
          </a:xfrm>
          <a:prstGeom prst="rect">
            <a:avLst/>
          </a:prstGeom>
        </p:spPr>
      </p:pic>
      <p:pic>
        <p:nvPicPr>
          <p:cNvPr id="66" name="Picture 33" descr="Dropbox.png"/>
          <p:cNvPicPr>
            <a:picLocks noChangeAspect="1"/>
          </p:cNvPicPr>
          <p:nvPr/>
        </p:nvPicPr>
        <p:blipFill>
          <a:blip r:embed="rId7" cstate="print"/>
          <a:stretch>
            <a:fillRect/>
          </a:stretch>
        </p:blipFill>
        <p:spPr>
          <a:xfrm>
            <a:off x="3269112" y="2412072"/>
            <a:ext cx="428181" cy="428181"/>
          </a:xfrm>
          <a:prstGeom prst="rect">
            <a:avLst/>
          </a:prstGeom>
        </p:spPr>
      </p:pic>
      <p:pic>
        <p:nvPicPr>
          <p:cNvPr id="67" name="Picture 34" descr="icloud-logo.png"/>
          <p:cNvPicPr>
            <a:picLocks noChangeAspect="1"/>
          </p:cNvPicPr>
          <p:nvPr/>
        </p:nvPicPr>
        <p:blipFill>
          <a:blip r:embed="rId8" cstate="print"/>
          <a:stretch>
            <a:fillRect/>
          </a:stretch>
        </p:blipFill>
        <p:spPr>
          <a:xfrm>
            <a:off x="3653693" y="1991935"/>
            <a:ext cx="335005" cy="341840"/>
          </a:xfrm>
          <a:prstGeom prst="rect">
            <a:avLst/>
          </a:prstGeom>
        </p:spPr>
      </p:pic>
      <p:pic>
        <p:nvPicPr>
          <p:cNvPr id="68" name="Picture 2"/>
          <p:cNvPicPr>
            <a:picLocks noChangeAspect="1" noChangeArrowheads="1"/>
          </p:cNvPicPr>
          <p:nvPr/>
        </p:nvPicPr>
        <p:blipFill>
          <a:blip r:embed="rId9" cstate="print"/>
          <a:srcRect/>
          <a:stretch>
            <a:fillRect/>
          </a:stretch>
        </p:blipFill>
        <p:spPr bwMode="auto">
          <a:xfrm>
            <a:off x="2698926" y="4318003"/>
            <a:ext cx="939428" cy="192156"/>
          </a:xfrm>
          <a:prstGeom prst="rect">
            <a:avLst/>
          </a:prstGeom>
          <a:noFill/>
          <a:ln w="9525">
            <a:noFill/>
            <a:miter lim="800000"/>
            <a:headEnd/>
            <a:tailEnd/>
          </a:ln>
        </p:spPr>
      </p:pic>
      <p:pic>
        <p:nvPicPr>
          <p:cNvPr id="69" name="Picture 36" descr="OpSource.png"/>
          <p:cNvPicPr>
            <a:picLocks noChangeAspect="1"/>
          </p:cNvPicPr>
          <p:nvPr/>
        </p:nvPicPr>
        <p:blipFill>
          <a:blip r:embed="rId10" cstate="print"/>
          <a:stretch>
            <a:fillRect/>
          </a:stretch>
        </p:blipFill>
        <p:spPr>
          <a:xfrm>
            <a:off x="2868359" y="4711031"/>
            <a:ext cx="952836" cy="250971"/>
          </a:xfrm>
          <a:prstGeom prst="rect">
            <a:avLst/>
          </a:prstGeom>
        </p:spPr>
      </p:pic>
      <p:sp>
        <p:nvSpPr>
          <p:cNvPr id="70" name="Rectangle 37"/>
          <p:cNvSpPr>
            <a:spLocks noChangeArrowheads="1"/>
          </p:cNvSpPr>
          <p:nvPr/>
        </p:nvSpPr>
        <p:spPr bwMode="auto">
          <a:xfrm>
            <a:off x="3775105" y="2314631"/>
            <a:ext cx="1931008" cy="179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endParaRPr lang="en-US" altLang="en-US" sz="1400" b="1" dirty="0" smtClean="0">
              <a:solidFill>
                <a:schemeClr val="bg1"/>
              </a:solidFill>
              <a:effectLst>
                <a:outerShdw blurRad="38100" dist="38100" dir="2700000" algn="tl">
                  <a:srgbClr val="000000">
                    <a:alpha val="43137"/>
                  </a:srgbClr>
                </a:outerShdw>
              </a:effectLst>
            </a:endParaRPr>
          </a:p>
          <a:p>
            <a:pPr algn="ctr" eaLnBrk="1" hangingPunct="1"/>
            <a:endParaRPr lang="en-US" altLang="en-US" sz="1400" b="1" dirty="0">
              <a:solidFill>
                <a:schemeClr val="bg1"/>
              </a:solidFill>
              <a:effectLst>
                <a:outerShdw blurRad="38100" dist="38100" dir="2700000" algn="tl">
                  <a:srgbClr val="000000">
                    <a:alpha val="43137"/>
                  </a:srgbClr>
                </a:outerShdw>
              </a:effectLst>
            </a:endParaRPr>
          </a:p>
          <a:p>
            <a:pPr algn="ctr" eaLnBrk="1" hangingPunct="1"/>
            <a:endParaRPr lang="en-US" altLang="en-US" sz="1400" b="1" dirty="0" smtClean="0">
              <a:solidFill>
                <a:schemeClr val="bg1"/>
              </a:solidFill>
              <a:effectLst>
                <a:outerShdw blurRad="38100" dist="38100" dir="2700000" algn="tl">
                  <a:srgbClr val="000000">
                    <a:alpha val="43137"/>
                  </a:srgbClr>
                </a:outerShdw>
              </a:effectLst>
            </a:endParaRPr>
          </a:p>
          <a:p>
            <a:pPr algn="ctr" eaLnBrk="1" hangingPunct="1"/>
            <a:r>
              <a:rPr lang="en-US" altLang="en-US" sz="1400" b="1" dirty="0" smtClean="0">
                <a:solidFill>
                  <a:schemeClr val="bg1"/>
                </a:solidFill>
                <a:effectLst>
                  <a:outerShdw blurRad="38100" dist="38100" dir="2700000" algn="tl">
                    <a:srgbClr val="000000">
                      <a:alpha val="43137"/>
                    </a:srgbClr>
                  </a:outerShdw>
                </a:effectLst>
              </a:rPr>
              <a:t>Elastic </a:t>
            </a:r>
          </a:p>
          <a:p>
            <a:pPr algn="ctr" eaLnBrk="1" hangingPunct="1"/>
            <a:r>
              <a:rPr lang="en-US" altLang="en-US" sz="1400" b="1" dirty="0" smtClean="0">
                <a:solidFill>
                  <a:schemeClr val="bg1"/>
                </a:solidFill>
                <a:effectLst>
                  <a:outerShdw blurRad="38100" dist="38100" dir="2700000" algn="tl">
                    <a:srgbClr val="000000">
                      <a:alpha val="43137"/>
                    </a:srgbClr>
                  </a:outerShdw>
                </a:effectLst>
              </a:rPr>
              <a:t>Compute &amp; Storage </a:t>
            </a:r>
          </a:p>
          <a:p>
            <a:pPr algn="ctr" eaLnBrk="1" hangingPunct="1"/>
            <a:endParaRPr lang="en-US" altLang="en-US" sz="1400" b="1" dirty="0" smtClean="0">
              <a:solidFill>
                <a:schemeClr val="bg1"/>
              </a:solidFill>
              <a:effectLst>
                <a:outerShdw blurRad="38100" dist="38100" dir="2700000" algn="tl">
                  <a:srgbClr val="000000">
                    <a:alpha val="43137"/>
                  </a:srgbClr>
                </a:outerShdw>
              </a:effectLst>
            </a:endParaRPr>
          </a:p>
          <a:p>
            <a:pPr algn="ctr" eaLnBrk="1" hangingPunct="1"/>
            <a:r>
              <a:rPr lang="en-US" altLang="en-US" sz="1400" b="1" dirty="0" smtClean="0">
                <a:solidFill>
                  <a:schemeClr val="bg1"/>
                </a:solidFill>
                <a:effectLst>
                  <a:outerShdw blurRad="38100" dist="38100" dir="2700000" algn="tl">
                    <a:srgbClr val="000000">
                      <a:alpha val="43137"/>
                    </a:srgbClr>
                  </a:outerShdw>
                </a:effectLst>
              </a:rPr>
              <a:t>Requires </a:t>
            </a:r>
            <a:r>
              <a:rPr lang="en-US" altLang="en-US" sz="1400" b="1" dirty="0">
                <a:solidFill>
                  <a:schemeClr val="bg1"/>
                </a:solidFill>
                <a:effectLst>
                  <a:outerShdw blurRad="38100" dist="38100" dir="2700000" algn="tl">
                    <a:srgbClr val="000000">
                      <a:alpha val="43137"/>
                    </a:srgbClr>
                  </a:outerShdw>
                </a:effectLst>
              </a:rPr>
              <a:t>an Elastic Network</a:t>
            </a:r>
          </a:p>
        </p:txBody>
      </p:sp>
      <p:sp>
        <p:nvSpPr>
          <p:cNvPr id="71" name="Rectangle 37"/>
          <p:cNvSpPr>
            <a:spLocks noChangeArrowheads="1"/>
          </p:cNvSpPr>
          <p:nvPr/>
        </p:nvSpPr>
        <p:spPr bwMode="auto">
          <a:xfrm>
            <a:off x="2563823" y="1652529"/>
            <a:ext cx="1931008" cy="38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000" b="1" i="1">
                <a:solidFill>
                  <a:schemeClr val="bg1"/>
                </a:solidFill>
                <a:effectLst>
                  <a:outerShdw blurRad="38100" dist="38100" dir="2700000" algn="tl">
                    <a:srgbClr val="000000">
                      <a:alpha val="43137"/>
                    </a:srgbClr>
                  </a:outerShdw>
                </a:effectLst>
              </a:rPr>
              <a:t>A New Kind of Service Provider</a:t>
            </a:r>
          </a:p>
        </p:txBody>
      </p:sp>
      <p:sp>
        <p:nvSpPr>
          <p:cNvPr id="72" name="Rectangle 37"/>
          <p:cNvSpPr>
            <a:spLocks noChangeArrowheads="1"/>
          </p:cNvSpPr>
          <p:nvPr/>
        </p:nvSpPr>
        <p:spPr bwMode="auto">
          <a:xfrm>
            <a:off x="2553821" y="5245453"/>
            <a:ext cx="1931008" cy="53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000" b="1" i="1" err="1">
                <a:solidFill>
                  <a:schemeClr val="bg1"/>
                </a:solidFill>
                <a:effectLst>
                  <a:outerShdw blurRad="38100" dist="38100" dir="2700000" algn="tl">
                    <a:srgbClr val="000000">
                      <a:alpha val="43137"/>
                    </a:srgbClr>
                  </a:outerShdw>
                </a:effectLst>
              </a:rPr>
              <a:t>SaaS</a:t>
            </a:r>
            <a:r>
              <a:rPr lang="en-US" altLang="en-US" sz="1000" b="1" i="1">
                <a:solidFill>
                  <a:schemeClr val="bg1"/>
                </a:solidFill>
                <a:effectLst>
                  <a:outerShdw blurRad="38100" dist="38100" dir="2700000" algn="tl">
                    <a:srgbClr val="000000">
                      <a:alpha val="43137"/>
                    </a:srgbClr>
                  </a:outerShdw>
                </a:effectLst>
              </a:rPr>
              <a:t>, </a:t>
            </a:r>
            <a:r>
              <a:rPr lang="en-US" altLang="en-US" sz="1000" b="1" i="1" err="1">
                <a:solidFill>
                  <a:schemeClr val="bg1"/>
                </a:solidFill>
                <a:effectLst>
                  <a:outerShdw blurRad="38100" dist="38100" dir="2700000" algn="tl">
                    <a:srgbClr val="000000">
                      <a:alpha val="43137"/>
                    </a:srgbClr>
                  </a:outerShdw>
                </a:effectLst>
              </a:rPr>
              <a:t>IaaS</a:t>
            </a:r>
            <a:r>
              <a:rPr lang="en-US" altLang="en-US" sz="1000" b="1" i="1">
                <a:solidFill>
                  <a:schemeClr val="bg1"/>
                </a:solidFill>
                <a:effectLst>
                  <a:outerShdw blurRad="38100" dist="38100" dir="2700000" algn="tl">
                    <a:srgbClr val="000000">
                      <a:alpha val="43137"/>
                    </a:srgbClr>
                  </a:outerShdw>
                </a:effectLst>
              </a:rPr>
              <a:t>, </a:t>
            </a:r>
            <a:r>
              <a:rPr lang="en-US" altLang="en-US" sz="1000" b="1" i="1" err="1">
                <a:solidFill>
                  <a:schemeClr val="bg1"/>
                </a:solidFill>
                <a:effectLst>
                  <a:outerShdw blurRad="38100" dist="38100" dir="2700000" algn="tl">
                    <a:srgbClr val="000000">
                      <a:alpha val="43137"/>
                    </a:srgbClr>
                  </a:outerShdw>
                </a:effectLst>
              </a:rPr>
              <a:t>PaaS</a:t>
            </a:r>
            <a:endParaRPr lang="en-US" altLang="en-US" sz="1000" b="1" i="1">
              <a:solidFill>
                <a:schemeClr val="bg1"/>
              </a:solidFill>
              <a:effectLst>
                <a:outerShdw blurRad="38100" dist="38100" dir="2700000" algn="tl">
                  <a:srgbClr val="000000">
                    <a:alpha val="43137"/>
                  </a:srgbClr>
                </a:outerShdw>
              </a:effectLst>
            </a:endParaRPr>
          </a:p>
          <a:p>
            <a:pPr eaLnBrk="1" hangingPunct="1"/>
            <a:r>
              <a:rPr lang="en-US" altLang="en-US" sz="1000" b="1" i="1">
                <a:solidFill>
                  <a:schemeClr val="bg1"/>
                </a:solidFill>
                <a:effectLst>
                  <a:outerShdw blurRad="38100" dist="38100" dir="2700000" algn="tl">
                    <a:srgbClr val="000000">
                      <a:alpha val="43137"/>
                    </a:srgbClr>
                  </a:outerShdw>
                </a:effectLst>
              </a:rPr>
              <a:t>Elastic compute &amp; storage</a:t>
            </a:r>
          </a:p>
          <a:p>
            <a:pPr eaLnBrk="1" hangingPunct="1"/>
            <a:r>
              <a:rPr lang="en-US" altLang="en-US" sz="1000" b="1" i="1">
                <a:solidFill>
                  <a:schemeClr val="bg1"/>
                </a:solidFill>
                <a:effectLst>
                  <a:outerShdw blurRad="38100" dist="38100" dir="2700000" algn="tl">
                    <a:srgbClr val="000000">
                      <a:alpha val="43137"/>
                    </a:srgbClr>
                  </a:outerShdw>
                </a:effectLst>
              </a:rPr>
              <a:t>Multi-tenant</a:t>
            </a:r>
          </a:p>
        </p:txBody>
      </p:sp>
      <p:sp>
        <p:nvSpPr>
          <p:cNvPr id="73" name="Rectangle 37"/>
          <p:cNvSpPr>
            <a:spLocks noChangeArrowheads="1"/>
          </p:cNvSpPr>
          <p:nvPr/>
        </p:nvSpPr>
        <p:spPr bwMode="auto">
          <a:xfrm>
            <a:off x="5570549" y="1715453"/>
            <a:ext cx="2839717" cy="3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600" b="1">
                <a:solidFill>
                  <a:schemeClr val="bg1"/>
                </a:solidFill>
              </a:rPr>
              <a:t>A New Network is Required</a:t>
            </a:r>
          </a:p>
        </p:txBody>
      </p:sp>
      <p:sp>
        <p:nvSpPr>
          <p:cNvPr id="74" name="Rectangle 37"/>
          <p:cNvSpPr>
            <a:spLocks noChangeArrowheads="1"/>
          </p:cNvSpPr>
          <p:nvPr/>
        </p:nvSpPr>
        <p:spPr bwMode="auto">
          <a:xfrm>
            <a:off x="460020" y="3463188"/>
            <a:ext cx="1776719" cy="41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100" b="1"/>
              <a:t>Hypergrowth - Mobile, Video, </a:t>
            </a:r>
            <a:r>
              <a:rPr lang="en-US" altLang="en-US" sz="1100" b="1" smtClean="0"/>
              <a:t>Cloud…</a:t>
            </a:r>
            <a:endParaRPr lang="en-US" altLang="en-US" sz="1100" b="1"/>
          </a:p>
        </p:txBody>
      </p:sp>
      <p:sp>
        <p:nvSpPr>
          <p:cNvPr id="75" name="AutoShape 36"/>
          <p:cNvSpPr>
            <a:spLocks noChangeArrowheads="1"/>
          </p:cNvSpPr>
          <p:nvPr/>
        </p:nvSpPr>
        <p:spPr bwMode="auto">
          <a:xfrm>
            <a:off x="388654" y="3985800"/>
            <a:ext cx="2363481" cy="1884181"/>
          </a:xfrm>
          <a:prstGeom prst="homePlate">
            <a:avLst>
              <a:gd name="adj" fmla="val 47674"/>
            </a:avLst>
          </a:prstGeom>
          <a:solidFill>
            <a:srgbClr val="00596E"/>
          </a:solidFill>
          <a:ln w="76200" cap="flat" cmpd="sng" algn="ctr">
            <a:solidFill>
              <a:schemeClr val="bg1"/>
            </a:solidFill>
            <a:prstDash val="solid"/>
            <a:miter lim="800000"/>
            <a:headEnd type="none" w="med" len="med"/>
            <a:tailEnd type="none" w="med" len="med"/>
          </a:ln>
          <a:effectLst/>
        </p:spPr>
        <p:txBody>
          <a:bodyPr wrap="none" lIns="72558" tIns="36279" rIns="72558" bIns="36279" anchor="ctr"/>
          <a:lstStyle/>
          <a:p>
            <a:pPr algn="ctr">
              <a:defRPr/>
            </a:pPr>
            <a:endParaRPr lang="en-US">
              <a:latin typeface="Arial" charset="0"/>
              <a:ea typeface="ＭＳ Ｐゴシック" pitchFamily="-110" charset="-128"/>
            </a:endParaRPr>
          </a:p>
        </p:txBody>
      </p:sp>
      <p:sp>
        <p:nvSpPr>
          <p:cNvPr id="76" name="Rectangle 37"/>
          <p:cNvSpPr>
            <a:spLocks noChangeArrowheads="1"/>
          </p:cNvSpPr>
          <p:nvPr/>
        </p:nvSpPr>
        <p:spPr bwMode="auto">
          <a:xfrm>
            <a:off x="456417" y="4102072"/>
            <a:ext cx="1931008" cy="47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300" b="1">
                <a:solidFill>
                  <a:schemeClr val="bg1"/>
                </a:solidFill>
              </a:rPr>
              <a:t>A New Kind</a:t>
            </a:r>
          </a:p>
          <a:p>
            <a:pPr eaLnBrk="1" hangingPunct="1"/>
            <a:r>
              <a:rPr lang="en-US" altLang="en-US" sz="1300" b="1">
                <a:solidFill>
                  <a:schemeClr val="bg1"/>
                </a:solidFill>
              </a:rPr>
              <a:t>of Consumer</a:t>
            </a:r>
          </a:p>
        </p:txBody>
      </p:sp>
      <p:sp>
        <p:nvSpPr>
          <p:cNvPr id="77" name="Content Placeholder 2"/>
          <p:cNvSpPr txBox="1">
            <a:spLocks/>
          </p:cNvSpPr>
          <p:nvPr/>
        </p:nvSpPr>
        <p:spPr>
          <a:xfrm>
            <a:off x="489263" y="4657847"/>
            <a:ext cx="1898163" cy="934927"/>
          </a:xfrm>
          <a:prstGeom prst="rect">
            <a:avLst/>
          </a:prstGeom>
        </p:spPr>
        <p:txBody>
          <a:bodyPr vert="horz" lIns="91440" tIns="45720" rIns="91440" bIns="45720" rtlCol="0">
            <a:noAutofit/>
          </a:bodyPr>
          <a:lstStyle>
            <a:lvl1pPr marL="230188" indent="-230188"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684213" indent="-227013" algn="l" defTabSz="4572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2pPr>
            <a:lvl3pPr marL="1082675" indent="-168275" algn="l" defTabSz="457200" rtl="0" eaLnBrk="1" latinLnBrk="0" hangingPunct="1">
              <a:spcBef>
                <a:spcPct val="20000"/>
              </a:spcBef>
              <a:buClr>
                <a:schemeClr val="tx2"/>
              </a:buClr>
              <a:buFont typeface="Arial" panose="020B0604020202020204" pitchFamily="34" charset="0"/>
              <a:buChar char="»"/>
              <a:defRPr sz="1400" kern="1200">
                <a:solidFill>
                  <a:schemeClr val="tx1"/>
                </a:solidFill>
                <a:latin typeface="+mn-lt"/>
                <a:ea typeface="+mn-ea"/>
                <a:cs typeface="+mn-cs"/>
              </a:defRPr>
            </a:lvl3pPr>
            <a:lvl4pPr marL="1544638" indent="-173038" algn="l" defTabSz="4572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4pPr>
            <a:lvl5pPr marL="1997075" indent="-168275" algn="l" defTabSz="457200" rtl="0" eaLnBrk="1" latinLnBrk="0" hangingPunct="1">
              <a:spcBef>
                <a:spcPct val="20000"/>
              </a:spcBef>
              <a:buClr>
                <a:schemeClr val="tx2"/>
              </a:buClr>
              <a:buFont typeface="Arial" panose="020B0604020202020204" pitchFamily="34" charset="0"/>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100" smtClean="0">
                <a:solidFill>
                  <a:schemeClr val="bg1"/>
                </a:solidFill>
              </a:rPr>
              <a:t>Living in the cloud</a:t>
            </a:r>
          </a:p>
          <a:p>
            <a:pPr>
              <a:buClr>
                <a:schemeClr val="bg1"/>
              </a:buClr>
            </a:pPr>
            <a:r>
              <a:rPr lang="en-US" sz="1100" smtClean="0">
                <a:solidFill>
                  <a:schemeClr val="bg1"/>
                </a:solidFill>
              </a:rPr>
              <a:t>Streaming Downloads</a:t>
            </a:r>
          </a:p>
          <a:p>
            <a:pPr>
              <a:buClr>
                <a:schemeClr val="bg1"/>
              </a:buClr>
            </a:pPr>
            <a:r>
              <a:rPr lang="en-US" sz="1100" smtClean="0">
                <a:solidFill>
                  <a:schemeClr val="bg1"/>
                </a:solidFill>
              </a:rPr>
              <a:t>Driving new network loads</a:t>
            </a:r>
            <a:endParaRPr lang="en-US" sz="1100">
              <a:solidFill>
                <a:schemeClr val="bg1"/>
              </a:solidFill>
            </a:endParaRPr>
          </a:p>
        </p:txBody>
      </p:sp>
      <p:pic>
        <p:nvPicPr>
          <p:cNvPr id="78" name="Picture 48" descr="Google-Drive-Logo.png"/>
          <p:cNvPicPr>
            <a:picLocks noChangeAspect="1"/>
          </p:cNvPicPr>
          <p:nvPr/>
        </p:nvPicPr>
        <p:blipFill>
          <a:blip r:embed="rId11" cstate="print"/>
          <a:stretch>
            <a:fillRect/>
          </a:stretch>
        </p:blipFill>
        <p:spPr>
          <a:xfrm>
            <a:off x="3814342" y="4999099"/>
            <a:ext cx="348713" cy="343957"/>
          </a:xfrm>
          <a:prstGeom prst="rect">
            <a:avLst/>
          </a:prstGeom>
        </p:spPr>
      </p:pic>
      <p:sp>
        <p:nvSpPr>
          <p:cNvPr id="79" name="Content Placeholder 2"/>
          <p:cNvSpPr txBox="1">
            <a:spLocks/>
          </p:cNvSpPr>
          <p:nvPr/>
        </p:nvSpPr>
        <p:spPr>
          <a:xfrm>
            <a:off x="5957987" y="2462248"/>
            <a:ext cx="2427256" cy="2775683"/>
          </a:xfrm>
          <a:prstGeom prst="rect">
            <a:avLst/>
          </a:prstGeom>
        </p:spPr>
        <p:txBody>
          <a:bodyPr vert="horz" lIns="91440" tIns="45720" rIns="91440" bIns="45720" rtlCol="0">
            <a:normAutofit/>
          </a:bodyPr>
          <a:lstStyle>
            <a:lvl1pPr marL="230188" indent="-230188"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684213" indent="-227013" algn="l" defTabSz="4572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2pPr>
            <a:lvl3pPr marL="1082675" indent="-168275" algn="l" defTabSz="457200" rtl="0" eaLnBrk="1" latinLnBrk="0" hangingPunct="1">
              <a:spcBef>
                <a:spcPct val="20000"/>
              </a:spcBef>
              <a:buClr>
                <a:schemeClr val="tx2"/>
              </a:buClr>
              <a:buFont typeface="Arial" panose="020B0604020202020204" pitchFamily="34" charset="0"/>
              <a:buChar char="»"/>
              <a:defRPr sz="1400" kern="1200">
                <a:solidFill>
                  <a:schemeClr val="tx1"/>
                </a:solidFill>
                <a:latin typeface="+mn-lt"/>
                <a:ea typeface="+mn-ea"/>
                <a:cs typeface="+mn-cs"/>
              </a:defRPr>
            </a:lvl3pPr>
            <a:lvl4pPr marL="1544638" indent="-173038" algn="l" defTabSz="4572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4pPr>
            <a:lvl5pPr marL="1997075" indent="-168275" algn="l" defTabSz="457200" rtl="0" eaLnBrk="1" latinLnBrk="0" hangingPunct="1">
              <a:spcBef>
                <a:spcPct val="20000"/>
              </a:spcBef>
              <a:buClr>
                <a:schemeClr val="tx2"/>
              </a:buClr>
              <a:buFont typeface="Arial" panose="020B0604020202020204" pitchFamily="34" charset="0"/>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300" smtClean="0">
                <a:solidFill>
                  <a:schemeClr val="bg1"/>
                </a:solidFill>
              </a:rPr>
              <a:t>Bandwidth-on-demand to match the compute/storage on-demand technology</a:t>
            </a:r>
          </a:p>
          <a:p>
            <a:pPr>
              <a:buClr>
                <a:schemeClr val="bg1"/>
              </a:buClr>
            </a:pPr>
            <a:r>
              <a:rPr lang="en-US" sz="1300" smtClean="0">
                <a:solidFill>
                  <a:schemeClr val="bg1"/>
                </a:solidFill>
              </a:rPr>
              <a:t>Multi-tenant</a:t>
            </a:r>
          </a:p>
          <a:p>
            <a:pPr>
              <a:buClr>
                <a:schemeClr val="bg1"/>
              </a:buClr>
            </a:pPr>
            <a:r>
              <a:rPr lang="en-US" sz="1300" smtClean="0">
                <a:solidFill>
                  <a:schemeClr val="bg1"/>
                </a:solidFill>
              </a:rPr>
              <a:t>Higher utilization, greater efficiency</a:t>
            </a:r>
          </a:p>
          <a:p>
            <a:pPr>
              <a:buClr>
                <a:schemeClr val="bg1"/>
              </a:buClr>
            </a:pPr>
            <a:r>
              <a:rPr lang="en-US" sz="1300" smtClean="0">
                <a:solidFill>
                  <a:schemeClr val="bg1"/>
                </a:solidFill>
              </a:rPr>
              <a:t>Scalable and resilient</a:t>
            </a:r>
          </a:p>
          <a:p>
            <a:pPr>
              <a:buClr>
                <a:schemeClr val="bg1"/>
              </a:buClr>
            </a:pPr>
            <a:r>
              <a:rPr lang="en-US" sz="1300" smtClean="0">
                <a:solidFill>
                  <a:schemeClr val="bg1"/>
                </a:solidFill>
              </a:rPr>
              <a:t>Faster service deployment</a:t>
            </a:r>
            <a:endParaRPr lang="en-US" sz="1300">
              <a:solidFill>
                <a:schemeClr val="bg1"/>
              </a:solidFill>
            </a:endParaRPr>
          </a:p>
        </p:txBody>
      </p:sp>
      <p:cxnSp>
        <p:nvCxnSpPr>
          <p:cNvPr id="80" name="Straight Connector 9"/>
          <p:cNvCxnSpPr/>
          <p:nvPr/>
        </p:nvCxnSpPr>
        <p:spPr>
          <a:xfrm flipH="1">
            <a:off x="5129672" y="4080146"/>
            <a:ext cx="440877" cy="95787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136"/>
          <p:cNvCxnSpPr/>
          <p:nvPr/>
        </p:nvCxnSpPr>
        <p:spPr>
          <a:xfrm>
            <a:off x="5563850" y="4075680"/>
            <a:ext cx="142030" cy="346459"/>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137"/>
          <p:cNvCxnSpPr/>
          <p:nvPr/>
        </p:nvCxnSpPr>
        <p:spPr>
          <a:xfrm flipV="1">
            <a:off x="5588468" y="4013197"/>
            <a:ext cx="253505" cy="5304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138"/>
          <p:cNvCxnSpPr/>
          <p:nvPr/>
        </p:nvCxnSpPr>
        <p:spPr>
          <a:xfrm flipV="1">
            <a:off x="5583209" y="3424477"/>
            <a:ext cx="287554" cy="64941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140"/>
          <p:cNvCxnSpPr/>
          <p:nvPr/>
        </p:nvCxnSpPr>
        <p:spPr>
          <a:xfrm flipH="1" flipV="1">
            <a:off x="3600410" y="3585129"/>
            <a:ext cx="1956043" cy="507552"/>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143"/>
          <p:cNvCxnSpPr/>
          <p:nvPr/>
        </p:nvCxnSpPr>
        <p:spPr>
          <a:xfrm>
            <a:off x="4407642" y="4633823"/>
            <a:ext cx="154374" cy="46765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146"/>
          <p:cNvCxnSpPr/>
          <p:nvPr/>
        </p:nvCxnSpPr>
        <p:spPr>
          <a:xfrm>
            <a:off x="4419532" y="4611487"/>
            <a:ext cx="1125618" cy="7691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149"/>
          <p:cNvCxnSpPr/>
          <p:nvPr/>
        </p:nvCxnSpPr>
        <p:spPr>
          <a:xfrm>
            <a:off x="5254512" y="3679320"/>
            <a:ext cx="324458" cy="38692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156"/>
          <p:cNvCxnSpPr>
            <a:stCxn id="63" idx="3"/>
          </p:cNvCxnSpPr>
          <p:nvPr/>
        </p:nvCxnSpPr>
        <p:spPr>
          <a:xfrm flipV="1">
            <a:off x="3929631" y="4619443"/>
            <a:ext cx="455061" cy="68955"/>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159"/>
          <p:cNvSpPr/>
          <p:nvPr/>
        </p:nvSpPr>
        <p:spPr>
          <a:xfrm>
            <a:off x="5529655" y="4048401"/>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160"/>
          <p:cNvCxnSpPr/>
          <p:nvPr/>
        </p:nvCxnSpPr>
        <p:spPr>
          <a:xfrm flipH="1">
            <a:off x="4191920" y="2095274"/>
            <a:ext cx="734996" cy="20912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164"/>
          <p:cNvCxnSpPr/>
          <p:nvPr/>
        </p:nvCxnSpPr>
        <p:spPr>
          <a:xfrm>
            <a:off x="4405485" y="2589446"/>
            <a:ext cx="1191903" cy="3683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154"/>
          <p:cNvCxnSpPr/>
          <p:nvPr/>
        </p:nvCxnSpPr>
        <p:spPr>
          <a:xfrm>
            <a:off x="4163054" y="2292000"/>
            <a:ext cx="425146" cy="506992"/>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3" name="Oval 17"/>
          <p:cNvSpPr/>
          <p:nvPr/>
        </p:nvSpPr>
        <p:spPr>
          <a:xfrm>
            <a:off x="4375589" y="2547862"/>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167"/>
          <p:cNvSpPr/>
          <p:nvPr/>
        </p:nvSpPr>
        <p:spPr>
          <a:xfrm>
            <a:off x="4162770" y="2265192"/>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170"/>
          <p:cNvCxnSpPr/>
          <p:nvPr/>
        </p:nvCxnSpPr>
        <p:spPr>
          <a:xfrm flipH="1">
            <a:off x="4667332" y="2078773"/>
            <a:ext cx="38287" cy="64592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176"/>
          <p:cNvCxnSpPr/>
          <p:nvPr/>
        </p:nvCxnSpPr>
        <p:spPr>
          <a:xfrm>
            <a:off x="3697293" y="3064425"/>
            <a:ext cx="160125" cy="57162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178"/>
          <p:cNvCxnSpPr/>
          <p:nvPr/>
        </p:nvCxnSpPr>
        <p:spPr>
          <a:xfrm>
            <a:off x="3881472" y="3688489"/>
            <a:ext cx="275688" cy="44066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180"/>
          <p:cNvCxnSpPr/>
          <p:nvPr/>
        </p:nvCxnSpPr>
        <p:spPr>
          <a:xfrm flipH="1">
            <a:off x="3828663" y="3661187"/>
            <a:ext cx="50665" cy="88255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9" name="Oval 175"/>
          <p:cNvSpPr/>
          <p:nvPr/>
        </p:nvSpPr>
        <p:spPr>
          <a:xfrm>
            <a:off x="3845969" y="3622962"/>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184"/>
          <p:cNvCxnSpPr/>
          <p:nvPr/>
        </p:nvCxnSpPr>
        <p:spPr>
          <a:xfrm>
            <a:off x="4297470" y="4437476"/>
            <a:ext cx="77187" cy="16043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1" name="Oval 139"/>
          <p:cNvSpPr/>
          <p:nvPr/>
        </p:nvSpPr>
        <p:spPr>
          <a:xfrm>
            <a:off x="4367159" y="4572278"/>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lide Number Placeholder 50"/>
          <p:cNvSpPr>
            <a:spLocks noGrp="1"/>
          </p:cNvSpPr>
          <p:nvPr>
            <p:ph type="sldNum" sz="quarter" idx="4"/>
          </p:nvPr>
        </p:nvSpPr>
        <p:spPr/>
        <p:txBody>
          <a:bodyPr/>
          <a:lstStyle/>
          <a:p>
            <a:fld id="{95FB27F1-C2FE-E646-9E41-8F3092BBAFAE}" type="slidenum">
              <a:rPr lang="en-US" smtClean="0"/>
              <a:pPr/>
              <a:t>5</a:t>
            </a:fld>
            <a:endParaRPr lang="en-US"/>
          </a:p>
        </p:txBody>
      </p:sp>
      <p:sp>
        <p:nvSpPr>
          <p:cNvPr id="52" name="Footer Placeholder 51"/>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Green Context</a:t>
            </a:r>
            <a:endParaRPr lang="en-US"/>
          </a:p>
        </p:txBody>
      </p:sp>
      <p:sp>
        <p:nvSpPr>
          <p:cNvPr id="186" name="Rectangle 185"/>
          <p:cNvSpPr/>
          <p:nvPr/>
        </p:nvSpPr>
        <p:spPr>
          <a:xfrm>
            <a:off x="3031474" y="2526818"/>
            <a:ext cx="3085892" cy="2058418"/>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87" name="Oval 186"/>
          <p:cNvSpPr/>
          <p:nvPr/>
        </p:nvSpPr>
        <p:spPr>
          <a:xfrm>
            <a:off x="3575788" y="331062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88" name="TextBox 187"/>
          <p:cNvSpPr txBox="1"/>
          <p:nvPr/>
        </p:nvSpPr>
        <p:spPr>
          <a:xfrm>
            <a:off x="707165" y="5149914"/>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89" name="Oval 188"/>
          <p:cNvSpPr/>
          <p:nvPr/>
        </p:nvSpPr>
        <p:spPr>
          <a:xfrm>
            <a:off x="2838398" y="364353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0" name="TextBox 189"/>
          <p:cNvSpPr txBox="1"/>
          <p:nvPr/>
        </p:nvSpPr>
        <p:spPr>
          <a:xfrm>
            <a:off x="3575788" y="335973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1" name="TextBox 190"/>
          <p:cNvSpPr txBox="1"/>
          <p:nvPr/>
        </p:nvSpPr>
        <p:spPr>
          <a:xfrm>
            <a:off x="3575788" y="360259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92" name="Straight Connector 191"/>
          <p:cNvCxnSpPr>
            <a:stCxn id="190" idx="2"/>
            <a:endCxn id="244" idx="6"/>
          </p:cNvCxnSpPr>
          <p:nvPr/>
        </p:nvCxnSpPr>
        <p:spPr>
          <a:xfrm flipH="1" flipV="1">
            <a:off x="3145982" y="3262535"/>
            <a:ext cx="429806" cy="16074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93" name="Straight Connector 192"/>
          <p:cNvCxnSpPr>
            <a:stCxn id="191" idx="2"/>
            <a:endCxn id="189" idx="6"/>
          </p:cNvCxnSpPr>
          <p:nvPr/>
        </p:nvCxnSpPr>
        <p:spPr>
          <a:xfrm flipH="1">
            <a:off x="3143198" y="3666142"/>
            <a:ext cx="432590" cy="5359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94" name="Oval 193"/>
          <p:cNvSpPr/>
          <p:nvPr/>
        </p:nvSpPr>
        <p:spPr>
          <a:xfrm>
            <a:off x="3338102" y="2825904"/>
            <a:ext cx="2626863" cy="1579631"/>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95" name="TextBox 194"/>
          <p:cNvSpPr txBox="1"/>
          <p:nvPr/>
        </p:nvSpPr>
        <p:spPr>
          <a:xfrm>
            <a:off x="3728187" y="3916697"/>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G</a:t>
            </a:r>
          </a:p>
        </p:txBody>
      </p:sp>
      <p:sp>
        <p:nvSpPr>
          <p:cNvPr id="196" name="TextBox 195"/>
          <p:cNvSpPr txBox="1"/>
          <p:nvPr/>
        </p:nvSpPr>
        <p:spPr>
          <a:xfrm>
            <a:off x="2990798" y="2526818"/>
            <a:ext cx="16271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Green TAPI Context</a:t>
            </a:r>
          </a:p>
        </p:txBody>
      </p:sp>
      <p:sp>
        <p:nvSpPr>
          <p:cNvPr id="197" name="Oval 196"/>
          <p:cNvSpPr/>
          <p:nvPr/>
        </p:nvSpPr>
        <p:spPr>
          <a:xfrm>
            <a:off x="5964965" y="398719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98" name="Straight Connector 197"/>
          <p:cNvCxnSpPr>
            <a:stCxn id="203" idx="6"/>
            <a:endCxn id="243" idx="2"/>
          </p:cNvCxnSpPr>
          <p:nvPr/>
        </p:nvCxnSpPr>
        <p:spPr>
          <a:xfrm flipV="1">
            <a:off x="5644481" y="3116372"/>
            <a:ext cx="320484" cy="853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99" name="Straight Connector 198"/>
          <p:cNvCxnSpPr>
            <a:stCxn id="202" idx="6"/>
            <a:endCxn id="197" idx="2"/>
          </p:cNvCxnSpPr>
          <p:nvPr/>
        </p:nvCxnSpPr>
        <p:spPr>
          <a:xfrm>
            <a:off x="5583964" y="4033508"/>
            <a:ext cx="381001" cy="298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0" name="Oval 199"/>
          <p:cNvSpPr/>
          <p:nvPr/>
        </p:nvSpPr>
        <p:spPr>
          <a:xfrm>
            <a:off x="4739831" y="300027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201" name="Oval 200"/>
          <p:cNvSpPr/>
          <p:nvPr/>
        </p:nvSpPr>
        <p:spPr>
          <a:xfrm>
            <a:off x="4669565" y="3751563"/>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R2.e</a:t>
            </a:r>
          </a:p>
        </p:txBody>
      </p:sp>
      <p:sp>
        <p:nvSpPr>
          <p:cNvPr id="202" name="TextBox 201"/>
          <p:cNvSpPr txBox="1"/>
          <p:nvPr/>
        </p:nvSpPr>
        <p:spPr>
          <a:xfrm>
            <a:off x="5431565" y="396996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3" name="TextBox 202"/>
          <p:cNvSpPr txBox="1"/>
          <p:nvPr/>
        </p:nvSpPr>
        <p:spPr>
          <a:xfrm>
            <a:off x="5492082" y="313813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4" name="TextBox 203"/>
          <p:cNvSpPr txBox="1"/>
          <p:nvPr/>
        </p:nvSpPr>
        <p:spPr>
          <a:xfrm>
            <a:off x="4273456" y="333931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5" name="TextBox 204"/>
          <p:cNvSpPr txBox="1"/>
          <p:nvPr/>
        </p:nvSpPr>
        <p:spPr>
          <a:xfrm>
            <a:off x="4669565" y="314314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06" name="Straight Connector 205"/>
          <p:cNvCxnSpPr>
            <a:stCxn id="204" idx="7"/>
            <a:endCxn id="205" idx="2"/>
          </p:cNvCxnSpPr>
          <p:nvPr/>
        </p:nvCxnSpPr>
        <p:spPr>
          <a:xfrm flipV="1">
            <a:off x="4393408" y="3208042"/>
            <a:ext cx="276157" cy="15027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07" name="TextBox 206"/>
          <p:cNvSpPr txBox="1"/>
          <p:nvPr/>
        </p:nvSpPr>
        <p:spPr>
          <a:xfrm>
            <a:off x="4273456" y="366614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8" name="TextBox 207"/>
          <p:cNvSpPr txBox="1"/>
          <p:nvPr/>
        </p:nvSpPr>
        <p:spPr>
          <a:xfrm>
            <a:off x="4624278" y="39050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09" name="Straight Connector 208"/>
          <p:cNvCxnSpPr>
            <a:stCxn id="207" idx="5"/>
            <a:endCxn id="208" idx="2"/>
          </p:cNvCxnSpPr>
          <p:nvPr/>
        </p:nvCxnSpPr>
        <p:spPr>
          <a:xfrm>
            <a:off x="4393408" y="3776927"/>
            <a:ext cx="230870" cy="19303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10" name="TextBox 209"/>
          <p:cNvSpPr txBox="1"/>
          <p:nvPr/>
        </p:nvSpPr>
        <p:spPr>
          <a:xfrm>
            <a:off x="5080235" y="37078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1" name="TextBox 210"/>
          <p:cNvSpPr txBox="1"/>
          <p:nvPr/>
        </p:nvSpPr>
        <p:spPr>
          <a:xfrm>
            <a:off x="5058619" y="34042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2" name="Straight Connector 211"/>
          <p:cNvCxnSpPr>
            <a:stCxn id="210" idx="0"/>
            <a:endCxn id="211" idx="4"/>
          </p:cNvCxnSpPr>
          <p:nvPr/>
        </p:nvCxnSpPr>
        <p:spPr>
          <a:xfrm flipH="1" flipV="1">
            <a:off x="5128885" y="3534001"/>
            <a:ext cx="21616" cy="1738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213" name="Group 212"/>
          <p:cNvGrpSpPr/>
          <p:nvPr/>
        </p:nvGrpSpPr>
        <p:grpSpPr>
          <a:xfrm>
            <a:off x="1011965" y="2195735"/>
            <a:ext cx="1939057" cy="2914710"/>
            <a:chOff x="533400" y="1657350"/>
            <a:chExt cx="1939057" cy="2914710"/>
          </a:xfrm>
        </p:grpSpPr>
        <p:sp>
          <p:nvSpPr>
            <p:cNvPr id="214" name="Oval 213"/>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15" name="TextBox 214"/>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16" name="Oval 215"/>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17" name="TextBox 216"/>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18" name="Oval 217"/>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19" name="TextBox 218"/>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20" name="Straight Connector 219"/>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21" name="TextBox 220"/>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22" name="Straight Connector 221"/>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3" name="TextBox 222"/>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24" name="Straight Connector 223"/>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25" name="TextBox 224"/>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26" name="Oval 225"/>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27" name="Oval 226"/>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28" name="TextBox 227"/>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29" name="TextBox 228"/>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30" name="TextBox 229"/>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31" name="Rectangle 230"/>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32" name="Straight Connector 231"/>
            <p:cNvCxnSpPr/>
            <p:nvPr/>
          </p:nvCxnSpPr>
          <p:spPr>
            <a:xfrm>
              <a:off x="621196" y="3939676"/>
              <a:ext cx="287696" cy="88091"/>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233" name="Straight Connector 232"/>
            <p:cNvCxnSpPr/>
            <p:nvPr/>
          </p:nvCxnSpPr>
          <p:spPr>
            <a:xfrm>
              <a:off x="621196" y="4088421"/>
              <a:ext cx="287696" cy="66813"/>
            </a:xfrm>
            <a:prstGeom prst="line">
              <a:avLst/>
            </a:prstGeom>
            <a:noFill/>
            <a:ln w="38100" cap="flat" cmpd="sng" algn="ctr">
              <a:solidFill>
                <a:srgbClr val="008000"/>
              </a:solidFill>
              <a:prstDash val="solid"/>
            </a:ln>
            <a:effectLst>
              <a:outerShdw blurRad="40000" dist="20000" dir="5400000" rotWithShape="0">
                <a:srgbClr val="000000">
                  <a:alpha val="38000"/>
                </a:srgbClr>
              </a:outerShdw>
            </a:effectLst>
          </p:spPr>
        </p:cxnSp>
        <p:sp>
          <p:nvSpPr>
            <p:cNvPr id="234" name="TextBox 233"/>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35" name="Straight Connector 234"/>
            <p:cNvCxnSpPr/>
            <p:nvPr/>
          </p:nvCxnSpPr>
          <p:spPr>
            <a:xfrm>
              <a:off x="607848" y="4332630"/>
              <a:ext cx="287696" cy="88091"/>
            </a:xfrm>
            <a:prstGeom prst="line">
              <a:avLst/>
            </a:prstGeom>
            <a:noFill/>
            <a:ln w="57150" cap="flat" cmpd="sng" algn="ctr">
              <a:solidFill>
                <a:srgbClr val="0000FF"/>
              </a:solidFill>
              <a:prstDash val="solid"/>
            </a:ln>
            <a:effectLst>
              <a:outerShdw blurRad="40000" dist="20000" dir="5400000" rotWithShape="0">
                <a:srgbClr val="000000">
                  <a:alpha val="38000"/>
                </a:srgbClr>
              </a:outerShdw>
            </a:effectLst>
          </p:spPr>
        </p:cxnSp>
        <p:sp>
          <p:nvSpPr>
            <p:cNvPr id="236" name="TextBox 235"/>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237" name="Freeform 236"/>
          <p:cNvSpPr/>
          <p:nvPr/>
        </p:nvSpPr>
        <p:spPr>
          <a:xfrm>
            <a:off x="3069365" y="2781523"/>
            <a:ext cx="3236913" cy="433387"/>
          </a:xfrm>
          <a:custGeom>
            <a:avLst/>
            <a:gdLst>
              <a:gd name="connsiteX0" fmla="*/ 0 w 3236913"/>
              <a:gd name="connsiteY0" fmla="*/ 433387 h 433387"/>
              <a:gd name="connsiteX1" fmla="*/ 1447800 w 3236913"/>
              <a:gd name="connsiteY1" fmla="*/ 23812 h 433387"/>
              <a:gd name="connsiteX2" fmla="*/ 2981325 w 3236913"/>
              <a:gd name="connsiteY2" fmla="*/ 290512 h 433387"/>
              <a:gd name="connsiteX3" fmla="*/ 2981325 w 3236913"/>
              <a:gd name="connsiteY3" fmla="*/ 300037 h 433387"/>
            </a:gdLst>
            <a:ahLst/>
            <a:cxnLst>
              <a:cxn ang="0">
                <a:pos x="connsiteX0" y="connsiteY0"/>
              </a:cxn>
              <a:cxn ang="0">
                <a:pos x="connsiteX1" y="connsiteY1"/>
              </a:cxn>
              <a:cxn ang="0">
                <a:pos x="connsiteX2" y="connsiteY2"/>
              </a:cxn>
              <a:cxn ang="0">
                <a:pos x="connsiteX3" y="connsiteY3"/>
              </a:cxn>
            </a:cxnLst>
            <a:rect l="l" t="t" r="r" b="b"/>
            <a:pathLst>
              <a:path w="3236913" h="433387">
                <a:moveTo>
                  <a:pt x="0" y="433387"/>
                </a:moveTo>
                <a:cubicBezTo>
                  <a:pt x="475456" y="240505"/>
                  <a:pt x="950913" y="47624"/>
                  <a:pt x="1447800" y="23812"/>
                </a:cubicBezTo>
                <a:cubicBezTo>
                  <a:pt x="1944687" y="0"/>
                  <a:pt x="2725738" y="244475"/>
                  <a:pt x="2981325" y="290512"/>
                </a:cubicBezTo>
                <a:cubicBezTo>
                  <a:pt x="3236913" y="336550"/>
                  <a:pt x="3109119" y="318293"/>
                  <a:pt x="2981325" y="300037"/>
                </a:cubicBezTo>
              </a:path>
            </a:pathLst>
          </a:custGeom>
          <a:noFill/>
          <a:ln w="5715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cxnSp>
        <p:nvCxnSpPr>
          <p:cNvPr id="238" name="Straight Connector 237"/>
          <p:cNvCxnSpPr>
            <a:stCxn id="245" idx="3"/>
            <a:endCxn id="240" idx="1"/>
          </p:cNvCxnSpPr>
          <p:nvPr/>
        </p:nvCxnSpPr>
        <p:spPr>
          <a:xfrm flipV="1">
            <a:off x="3868991" y="3419340"/>
            <a:ext cx="278770" cy="3944"/>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239" name="Straight Connector 238"/>
          <p:cNvCxnSpPr>
            <a:stCxn id="241" idx="3"/>
            <a:endCxn id="246" idx="1"/>
          </p:cNvCxnSpPr>
          <p:nvPr/>
        </p:nvCxnSpPr>
        <p:spPr>
          <a:xfrm>
            <a:off x="4962769" y="3180826"/>
            <a:ext cx="404192" cy="0"/>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240" name="Rectangle 239"/>
          <p:cNvSpPr/>
          <p:nvPr/>
        </p:nvSpPr>
        <p:spPr>
          <a:xfrm>
            <a:off x="4147761" y="334864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1" name="Rectangle 240"/>
          <p:cNvSpPr/>
          <p:nvPr/>
        </p:nvSpPr>
        <p:spPr>
          <a:xfrm>
            <a:off x="4821965" y="311013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2" name="Freeform 241"/>
          <p:cNvSpPr/>
          <p:nvPr/>
        </p:nvSpPr>
        <p:spPr>
          <a:xfrm>
            <a:off x="3840890" y="3019647"/>
            <a:ext cx="1581150" cy="347663"/>
          </a:xfrm>
          <a:custGeom>
            <a:avLst/>
            <a:gdLst>
              <a:gd name="connsiteX0" fmla="*/ 0 w 1581150"/>
              <a:gd name="connsiteY0" fmla="*/ 347663 h 347663"/>
              <a:gd name="connsiteX1" fmla="*/ 809625 w 1581150"/>
              <a:gd name="connsiteY1" fmla="*/ 42863 h 347663"/>
              <a:gd name="connsiteX2" fmla="*/ 1581150 w 1581150"/>
              <a:gd name="connsiteY2" fmla="*/ 90488 h 347663"/>
              <a:gd name="connsiteX3" fmla="*/ 1581150 w 1581150"/>
              <a:gd name="connsiteY3" fmla="*/ 90488 h 347663"/>
            </a:gdLst>
            <a:ahLst/>
            <a:cxnLst>
              <a:cxn ang="0">
                <a:pos x="connsiteX0" y="connsiteY0"/>
              </a:cxn>
              <a:cxn ang="0">
                <a:pos x="connsiteX1" y="connsiteY1"/>
              </a:cxn>
              <a:cxn ang="0">
                <a:pos x="connsiteX2" y="connsiteY2"/>
              </a:cxn>
              <a:cxn ang="0">
                <a:pos x="connsiteX3" y="connsiteY3"/>
              </a:cxn>
            </a:cxnLst>
            <a:rect l="l" t="t" r="r" b="b"/>
            <a:pathLst>
              <a:path w="1581150" h="347663">
                <a:moveTo>
                  <a:pt x="0" y="347663"/>
                </a:moveTo>
                <a:cubicBezTo>
                  <a:pt x="273050" y="216694"/>
                  <a:pt x="546100" y="85726"/>
                  <a:pt x="809625" y="42863"/>
                </a:cubicBezTo>
                <a:cubicBezTo>
                  <a:pt x="1073150" y="0"/>
                  <a:pt x="1581150" y="90488"/>
                  <a:pt x="1581150" y="90488"/>
                </a:cubicBezTo>
                <a:lnTo>
                  <a:pt x="1581150" y="90488"/>
                </a:ln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a:off x="5964965" y="304017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44" name="Oval 243"/>
          <p:cNvSpPr/>
          <p:nvPr/>
        </p:nvSpPr>
        <p:spPr>
          <a:xfrm>
            <a:off x="2841182" y="318633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45" name="Rectangle 244"/>
          <p:cNvSpPr/>
          <p:nvPr/>
        </p:nvSpPr>
        <p:spPr>
          <a:xfrm>
            <a:off x="3728187" y="335259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6" name="Rectangle 245"/>
          <p:cNvSpPr/>
          <p:nvPr/>
        </p:nvSpPr>
        <p:spPr>
          <a:xfrm>
            <a:off x="5366961" y="311013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7" name="Oval 246"/>
          <p:cNvSpPr/>
          <p:nvPr/>
        </p:nvSpPr>
        <p:spPr>
          <a:xfrm>
            <a:off x="4593365" y="270123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a:t>
            </a:r>
          </a:p>
        </p:txBody>
      </p:sp>
      <p:sp>
        <p:nvSpPr>
          <p:cNvPr id="248" name="Oval 247"/>
          <p:cNvSpPr/>
          <p:nvPr/>
        </p:nvSpPr>
        <p:spPr>
          <a:xfrm>
            <a:off x="4319855" y="303393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13</a:t>
            </a:r>
          </a:p>
        </p:txBody>
      </p:sp>
      <p:cxnSp>
        <p:nvCxnSpPr>
          <p:cNvPr id="249" name="Straight Connector 248"/>
          <p:cNvCxnSpPr>
            <a:stCxn id="191" idx="2"/>
            <a:endCxn id="244" idx="6"/>
          </p:cNvCxnSpPr>
          <p:nvPr/>
        </p:nvCxnSpPr>
        <p:spPr>
          <a:xfrm flipH="1" flipV="1">
            <a:off x="3145982" y="3262535"/>
            <a:ext cx="429806" cy="40360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67" name="Slide Number Placeholder 66"/>
          <p:cNvSpPr>
            <a:spLocks noGrp="1"/>
          </p:cNvSpPr>
          <p:nvPr>
            <p:ph type="sldNum" sz="quarter" idx="4"/>
          </p:nvPr>
        </p:nvSpPr>
        <p:spPr/>
        <p:txBody>
          <a:bodyPr/>
          <a:lstStyle/>
          <a:p>
            <a:fld id="{95FB27F1-C2FE-E646-9E41-8F3092BBAFAE}" type="slidenum">
              <a:rPr lang="en-US" smtClean="0"/>
              <a:pPr/>
              <a:t>50</a:t>
            </a:fld>
            <a:endParaRPr lang="en-US"/>
          </a:p>
        </p:txBody>
      </p:sp>
      <p:sp>
        <p:nvSpPr>
          <p:cNvPr id="68" name="Footer Placeholder 6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644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fill="hold"/>
                                        <p:tgtEl>
                                          <p:spTgt spid="247"/>
                                        </p:tgtEl>
                                        <p:attrNameLst>
                                          <p:attrName>ppt_x</p:attrName>
                                        </p:attrNameLst>
                                      </p:cBhvr>
                                      <p:tavLst>
                                        <p:tav tm="0">
                                          <p:val>
                                            <p:strVal val="#ppt_x"/>
                                          </p:val>
                                        </p:tav>
                                        <p:tav tm="100000">
                                          <p:val>
                                            <p:strVal val="#ppt_x"/>
                                          </p:val>
                                        </p:tav>
                                      </p:tavLst>
                                    </p:anim>
                                    <p:anim calcmode="lin" valueType="num">
                                      <p:cBhvr additive="base">
                                        <p:cTn id="8" dur="500" fill="hold"/>
                                        <p:tgtEl>
                                          <p:spTgt spid="2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48"/>
                                        </p:tgtEl>
                                        <p:attrNameLst>
                                          <p:attrName>style.visibility</p:attrName>
                                        </p:attrNameLst>
                                      </p:cBhvr>
                                      <p:to>
                                        <p:strVal val="visible"/>
                                      </p:to>
                                    </p:set>
                                    <p:anim calcmode="lin" valueType="num">
                                      <p:cBhvr additive="base">
                                        <p:cTn id="16" dur="500" fill="hold"/>
                                        <p:tgtEl>
                                          <p:spTgt spid="248"/>
                                        </p:tgtEl>
                                        <p:attrNameLst>
                                          <p:attrName>ppt_x</p:attrName>
                                        </p:attrNameLst>
                                      </p:cBhvr>
                                      <p:tavLst>
                                        <p:tav tm="0">
                                          <p:val>
                                            <p:strVal val="#ppt_x"/>
                                          </p:val>
                                        </p:tav>
                                        <p:tav tm="100000">
                                          <p:val>
                                            <p:strVal val="#ppt_x"/>
                                          </p:val>
                                        </p:tav>
                                      </p:tavLst>
                                    </p:anim>
                                    <p:anim calcmode="lin" valueType="num">
                                      <p:cBhvr additive="base">
                                        <p:cTn id="17" dur="500" fill="hold"/>
                                        <p:tgtEl>
                                          <p:spTgt spid="24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0" grpId="0" animBg="1"/>
      <p:bldP spid="241" grpId="0" animBg="1"/>
      <p:bldP spid="242" grpId="0" animBg="1"/>
      <p:bldP spid="245" grpId="0" animBg="1"/>
      <p:bldP spid="246" grpId="0" animBg="1"/>
      <p:bldP spid="247" grpId="0" animBg="1"/>
      <p:bldP spid="2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96" y="374546"/>
            <a:ext cx="8229600" cy="503238"/>
          </a:xfrm>
        </p:spPr>
        <p:txBody>
          <a:bodyPr/>
          <a:lstStyle/>
          <a:p>
            <a:r>
              <a:rPr lang="en-US" smtClean="0"/>
              <a:t>10G EPL Service setup: MD Controller</a:t>
            </a:r>
            <a:br>
              <a:rPr lang="en-US" smtClean="0"/>
            </a:br>
            <a:r>
              <a:rPr lang="en-US" smtClean="0"/>
              <a:t>Internal view</a:t>
            </a:r>
            <a:endParaRPr lang="en-US"/>
          </a:p>
        </p:txBody>
      </p:sp>
      <p:sp>
        <p:nvSpPr>
          <p:cNvPr id="392" name="Rectangle 391"/>
          <p:cNvSpPr/>
          <p:nvPr/>
        </p:nvSpPr>
        <p:spPr>
          <a:xfrm>
            <a:off x="166290" y="1464942"/>
            <a:ext cx="8811805" cy="3533102"/>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93" name="Oval 392"/>
          <p:cNvSpPr/>
          <p:nvPr/>
        </p:nvSpPr>
        <p:spPr>
          <a:xfrm>
            <a:off x="748496" y="2331044"/>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cxnSp>
        <p:nvCxnSpPr>
          <p:cNvPr id="394" name="Straight Connector 393"/>
          <p:cNvCxnSpPr>
            <a:stCxn id="396" idx="6"/>
            <a:endCxn id="424" idx="2"/>
          </p:cNvCxnSpPr>
          <p:nvPr/>
        </p:nvCxnSpPr>
        <p:spPr>
          <a:xfrm flipV="1">
            <a:off x="1422428" y="2700197"/>
            <a:ext cx="6062643" cy="64405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95" name="Oval 394"/>
          <p:cNvSpPr/>
          <p:nvPr/>
        </p:nvSpPr>
        <p:spPr>
          <a:xfrm>
            <a:off x="759791" y="3567511"/>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396" name="TextBox 395"/>
          <p:cNvSpPr txBox="1"/>
          <p:nvPr/>
        </p:nvSpPr>
        <p:spPr>
          <a:xfrm>
            <a:off x="1281896" y="327935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97" name="Straight Connector 396"/>
          <p:cNvCxnSpPr>
            <a:stCxn id="396" idx="4"/>
            <a:endCxn id="398" idx="0"/>
          </p:cNvCxnSpPr>
          <p:nvPr/>
        </p:nvCxnSpPr>
        <p:spPr>
          <a:xfrm>
            <a:off x="1352162" y="3409147"/>
            <a:ext cx="0" cy="100052"/>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98" name="TextBox 397"/>
          <p:cNvSpPr txBox="1"/>
          <p:nvPr/>
        </p:nvSpPr>
        <p:spPr>
          <a:xfrm>
            <a:off x="1281896" y="350919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9" name="Oval 398"/>
          <p:cNvSpPr/>
          <p:nvPr/>
        </p:nvSpPr>
        <p:spPr>
          <a:xfrm>
            <a:off x="7464491" y="398206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400" name="Oval 399"/>
          <p:cNvSpPr/>
          <p:nvPr/>
        </p:nvSpPr>
        <p:spPr>
          <a:xfrm>
            <a:off x="6622901" y="438844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401" name="Oval 400"/>
          <p:cNvSpPr/>
          <p:nvPr/>
        </p:nvSpPr>
        <p:spPr>
          <a:xfrm>
            <a:off x="6631567" y="352148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402" name="Oval 401"/>
          <p:cNvSpPr/>
          <p:nvPr/>
        </p:nvSpPr>
        <p:spPr>
          <a:xfrm>
            <a:off x="8532191" y="23396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3" name="Oval 402"/>
          <p:cNvSpPr/>
          <p:nvPr/>
        </p:nvSpPr>
        <p:spPr>
          <a:xfrm>
            <a:off x="8520896" y="256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4" name="Oval 403"/>
          <p:cNvSpPr/>
          <p:nvPr/>
        </p:nvSpPr>
        <p:spPr>
          <a:xfrm>
            <a:off x="8520896" y="280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5" name="Oval 404"/>
          <p:cNvSpPr/>
          <p:nvPr/>
        </p:nvSpPr>
        <p:spPr>
          <a:xfrm>
            <a:off x="8520896" y="303948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6" name="Oval 405"/>
          <p:cNvSpPr/>
          <p:nvPr/>
        </p:nvSpPr>
        <p:spPr>
          <a:xfrm>
            <a:off x="5888412" y="391716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07" name="TextBox 406"/>
          <p:cNvSpPr txBox="1"/>
          <p:nvPr/>
        </p:nvSpPr>
        <p:spPr>
          <a:xfrm>
            <a:off x="6347577" y="41601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8" name="TextBox 407"/>
          <p:cNvSpPr txBox="1"/>
          <p:nvPr/>
        </p:nvSpPr>
        <p:spPr>
          <a:xfrm>
            <a:off x="6347577" y="39171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9" name="TextBox 408"/>
          <p:cNvSpPr txBox="1"/>
          <p:nvPr/>
        </p:nvSpPr>
        <p:spPr>
          <a:xfrm>
            <a:off x="6631567" y="440693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0" name="TextBox 409"/>
          <p:cNvSpPr txBox="1"/>
          <p:nvPr/>
        </p:nvSpPr>
        <p:spPr>
          <a:xfrm>
            <a:off x="6865593" y="42981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1" name="TextBox 410"/>
          <p:cNvSpPr txBox="1"/>
          <p:nvPr/>
        </p:nvSpPr>
        <p:spPr>
          <a:xfrm>
            <a:off x="7128685" y="439625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2" name="TextBox 411"/>
          <p:cNvSpPr txBox="1"/>
          <p:nvPr/>
        </p:nvSpPr>
        <p:spPr>
          <a:xfrm>
            <a:off x="7479137" y="399448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3" name="TextBox 412"/>
          <p:cNvSpPr txBox="1"/>
          <p:nvPr/>
        </p:nvSpPr>
        <p:spPr>
          <a:xfrm>
            <a:off x="7464491" y="419931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4" name="TextBox 413"/>
          <p:cNvSpPr txBox="1"/>
          <p:nvPr/>
        </p:nvSpPr>
        <p:spPr>
          <a:xfrm>
            <a:off x="7233354" y="366027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6592338" y="364559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6" name="TextBox 415"/>
          <p:cNvSpPr txBox="1"/>
          <p:nvPr/>
        </p:nvSpPr>
        <p:spPr>
          <a:xfrm>
            <a:off x="6879898" y="381988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7" name="Straight Connector 416"/>
          <p:cNvCxnSpPr>
            <a:stCxn id="408" idx="7"/>
            <a:endCxn id="415" idx="3"/>
          </p:cNvCxnSpPr>
          <p:nvPr/>
        </p:nvCxnSpPr>
        <p:spPr>
          <a:xfrm flipV="1">
            <a:off x="6467529" y="3756383"/>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8" name="Straight Connector 417"/>
          <p:cNvCxnSpPr>
            <a:stCxn id="416" idx="4"/>
            <a:endCxn id="410" idx="0"/>
          </p:cNvCxnSpPr>
          <p:nvPr/>
        </p:nvCxnSpPr>
        <p:spPr>
          <a:xfrm flipH="1">
            <a:off x="6935859" y="3949682"/>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9" name="Straight Connector 418"/>
          <p:cNvCxnSpPr>
            <a:stCxn id="413" idx="3"/>
            <a:endCxn id="411" idx="7"/>
          </p:cNvCxnSpPr>
          <p:nvPr/>
        </p:nvCxnSpPr>
        <p:spPr>
          <a:xfrm flipH="1">
            <a:off x="7248637" y="4310095"/>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0" name="Straight Connector 419"/>
          <p:cNvCxnSpPr>
            <a:stCxn id="414" idx="5"/>
            <a:endCxn id="412" idx="1"/>
          </p:cNvCxnSpPr>
          <p:nvPr/>
        </p:nvCxnSpPr>
        <p:spPr>
          <a:xfrm>
            <a:off x="7353306" y="3771062"/>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1" name="Straight Connector 420"/>
          <p:cNvCxnSpPr>
            <a:stCxn id="407" idx="5"/>
            <a:endCxn id="409" idx="1"/>
          </p:cNvCxnSpPr>
          <p:nvPr/>
        </p:nvCxnSpPr>
        <p:spPr>
          <a:xfrm>
            <a:off x="6467529" y="4270920"/>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22" name="Oval 421"/>
          <p:cNvSpPr/>
          <p:nvPr/>
        </p:nvSpPr>
        <p:spPr>
          <a:xfrm>
            <a:off x="6635571" y="284478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423" name="Oval 422"/>
          <p:cNvSpPr/>
          <p:nvPr/>
        </p:nvSpPr>
        <p:spPr>
          <a:xfrm>
            <a:off x="7373886" y="23589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24" name="TextBox 423"/>
          <p:cNvSpPr txBox="1"/>
          <p:nvPr/>
        </p:nvSpPr>
        <p:spPr>
          <a:xfrm>
            <a:off x="7485071" y="263530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5" name="TextBox 424"/>
          <p:cNvSpPr txBox="1"/>
          <p:nvPr/>
        </p:nvSpPr>
        <p:spPr>
          <a:xfrm>
            <a:off x="7881232" y="259901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6" name="TextBox 425"/>
          <p:cNvSpPr txBox="1"/>
          <p:nvPr/>
        </p:nvSpPr>
        <p:spPr>
          <a:xfrm>
            <a:off x="5895150" y="418300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7" name="TextBox 426"/>
          <p:cNvSpPr txBox="1"/>
          <p:nvPr/>
        </p:nvSpPr>
        <p:spPr>
          <a:xfrm>
            <a:off x="5888412" y="397288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8" name="TextBox 427"/>
          <p:cNvSpPr txBox="1"/>
          <p:nvPr/>
        </p:nvSpPr>
        <p:spPr>
          <a:xfrm>
            <a:off x="7176441" y="30986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9" name="TextBox 428"/>
          <p:cNvSpPr txBox="1"/>
          <p:nvPr/>
        </p:nvSpPr>
        <p:spPr>
          <a:xfrm>
            <a:off x="7193017" y="286326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30" name="Straight Connector 429"/>
          <p:cNvCxnSpPr>
            <a:stCxn id="444" idx="6"/>
            <a:endCxn id="402" idx="2"/>
          </p:cNvCxnSpPr>
          <p:nvPr/>
        </p:nvCxnSpPr>
        <p:spPr>
          <a:xfrm flipV="1">
            <a:off x="8033631" y="2415864"/>
            <a:ext cx="498560" cy="661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1" name="Straight Connector 430"/>
          <p:cNvCxnSpPr>
            <a:stCxn id="425" idx="6"/>
            <a:endCxn id="403" idx="2"/>
          </p:cNvCxnSpPr>
          <p:nvPr/>
        </p:nvCxnSpPr>
        <p:spPr>
          <a:xfrm flipV="1">
            <a:off x="8033631" y="2640683"/>
            <a:ext cx="487265" cy="2187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2" name="Straight Connector 431"/>
          <p:cNvCxnSpPr>
            <a:stCxn id="429" idx="6"/>
            <a:endCxn id="404" idx="2"/>
          </p:cNvCxnSpPr>
          <p:nvPr/>
        </p:nvCxnSpPr>
        <p:spPr>
          <a:xfrm flipV="1">
            <a:off x="7345416" y="2880683"/>
            <a:ext cx="1175480" cy="4613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3" name="Straight Connector 432"/>
          <p:cNvCxnSpPr>
            <a:stCxn id="441" idx="6"/>
            <a:endCxn id="427" idx="2"/>
          </p:cNvCxnSpPr>
          <p:nvPr/>
        </p:nvCxnSpPr>
        <p:spPr>
          <a:xfrm>
            <a:off x="5472896" y="4013899"/>
            <a:ext cx="415516" cy="2253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4" name="Straight Connector 433"/>
          <p:cNvCxnSpPr>
            <a:stCxn id="442" idx="6"/>
            <a:endCxn id="426" idx="2"/>
          </p:cNvCxnSpPr>
          <p:nvPr/>
        </p:nvCxnSpPr>
        <p:spPr>
          <a:xfrm flipV="1">
            <a:off x="5472896" y="4246548"/>
            <a:ext cx="422254" cy="107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5" name="Straight Connector 434"/>
          <p:cNvCxnSpPr>
            <a:stCxn id="405" idx="2"/>
            <a:endCxn id="428" idx="6"/>
          </p:cNvCxnSpPr>
          <p:nvPr/>
        </p:nvCxnSpPr>
        <p:spPr>
          <a:xfrm flipH="1">
            <a:off x="7328840" y="3115682"/>
            <a:ext cx="1192056" cy="4655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36" name="TextBox 435"/>
          <p:cNvSpPr txBox="1"/>
          <p:nvPr/>
        </p:nvSpPr>
        <p:spPr>
          <a:xfrm>
            <a:off x="6879898" y="314958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7" name="TextBox 436"/>
          <p:cNvSpPr txBox="1"/>
          <p:nvPr/>
        </p:nvSpPr>
        <p:spPr>
          <a:xfrm>
            <a:off x="6879898" y="34966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38" name="Straight Connector 437"/>
          <p:cNvCxnSpPr>
            <a:stCxn id="436" idx="4"/>
            <a:endCxn id="437" idx="0"/>
          </p:cNvCxnSpPr>
          <p:nvPr/>
        </p:nvCxnSpPr>
        <p:spPr>
          <a:xfrm>
            <a:off x="6950164" y="3279374"/>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439" name="Straight Connector 438"/>
          <p:cNvCxnSpPr>
            <a:stCxn id="424" idx="4"/>
            <a:endCxn id="440" idx="0"/>
          </p:cNvCxnSpPr>
          <p:nvPr/>
        </p:nvCxnSpPr>
        <p:spPr>
          <a:xfrm>
            <a:off x="7555337" y="2765093"/>
            <a:ext cx="396161" cy="1166151"/>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40" name="TextBox 439"/>
          <p:cNvSpPr txBox="1"/>
          <p:nvPr/>
        </p:nvSpPr>
        <p:spPr>
          <a:xfrm>
            <a:off x="7881232" y="393124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1" name="Oval 440"/>
          <p:cNvSpPr/>
          <p:nvPr/>
        </p:nvSpPr>
        <p:spPr>
          <a:xfrm>
            <a:off x="5168096" y="393769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2" name="Oval 441"/>
          <p:cNvSpPr/>
          <p:nvPr/>
        </p:nvSpPr>
        <p:spPr>
          <a:xfrm>
            <a:off x="5168096" y="417142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3" name="Oval 442"/>
          <p:cNvSpPr/>
          <p:nvPr/>
        </p:nvSpPr>
        <p:spPr>
          <a:xfrm>
            <a:off x="5320495" y="2123012"/>
            <a:ext cx="3276601" cy="2826734"/>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44" name="TextBox 443"/>
          <p:cNvSpPr txBox="1"/>
          <p:nvPr/>
        </p:nvSpPr>
        <p:spPr>
          <a:xfrm>
            <a:off x="7881232" y="23589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5" name="Oval 444"/>
          <p:cNvSpPr/>
          <p:nvPr/>
        </p:nvSpPr>
        <p:spPr>
          <a:xfrm>
            <a:off x="4034182" y="376416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446" name="Oval 445"/>
          <p:cNvSpPr/>
          <p:nvPr/>
        </p:nvSpPr>
        <p:spPr>
          <a:xfrm>
            <a:off x="3438770" y="43547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447" name="Oval 446"/>
          <p:cNvSpPr/>
          <p:nvPr/>
        </p:nvSpPr>
        <p:spPr>
          <a:xfrm>
            <a:off x="2433981" y="423664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8" name="Oval 447"/>
          <p:cNvSpPr/>
          <p:nvPr/>
        </p:nvSpPr>
        <p:spPr>
          <a:xfrm>
            <a:off x="2433981" y="391828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9" name="Oval 448"/>
          <p:cNvSpPr/>
          <p:nvPr/>
        </p:nvSpPr>
        <p:spPr>
          <a:xfrm>
            <a:off x="4872382" y="417142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0" name="Oval 449"/>
          <p:cNvSpPr/>
          <p:nvPr/>
        </p:nvSpPr>
        <p:spPr>
          <a:xfrm>
            <a:off x="4872382" y="393124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1" name="Oval 450"/>
          <p:cNvSpPr/>
          <p:nvPr/>
        </p:nvSpPr>
        <p:spPr>
          <a:xfrm>
            <a:off x="2873026" y="3696789"/>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52" name="TextBox 451"/>
          <p:cNvSpPr txBox="1"/>
          <p:nvPr/>
        </p:nvSpPr>
        <p:spPr>
          <a:xfrm>
            <a:off x="3450637" y="378696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3" name="TextBox 452"/>
          <p:cNvSpPr txBox="1"/>
          <p:nvPr/>
        </p:nvSpPr>
        <p:spPr>
          <a:xfrm>
            <a:off x="3332191" y="398690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4" name="TextBox 453"/>
          <p:cNvSpPr txBox="1"/>
          <p:nvPr/>
        </p:nvSpPr>
        <p:spPr>
          <a:xfrm>
            <a:off x="4048828" y="398938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5" name="TextBox 454"/>
          <p:cNvSpPr txBox="1"/>
          <p:nvPr/>
        </p:nvSpPr>
        <p:spPr>
          <a:xfrm>
            <a:off x="4034182" y="37833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6" name="TextBox 455"/>
          <p:cNvSpPr txBox="1"/>
          <p:nvPr/>
        </p:nvSpPr>
        <p:spPr>
          <a:xfrm>
            <a:off x="3893650" y="431224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TextBox 456"/>
          <p:cNvSpPr txBox="1"/>
          <p:nvPr/>
        </p:nvSpPr>
        <p:spPr>
          <a:xfrm>
            <a:off x="3506716" y="433540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58" name="Straight Connector 457"/>
          <p:cNvCxnSpPr>
            <a:stCxn id="453" idx="4"/>
            <a:endCxn id="457" idx="1"/>
          </p:cNvCxnSpPr>
          <p:nvPr/>
        </p:nvCxnSpPr>
        <p:spPr>
          <a:xfrm>
            <a:off x="3402457" y="4116702"/>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9" name="Straight Connector 458"/>
          <p:cNvCxnSpPr>
            <a:stCxn id="456" idx="7"/>
            <a:endCxn id="454" idx="4"/>
          </p:cNvCxnSpPr>
          <p:nvPr/>
        </p:nvCxnSpPr>
        <p:spPr>
          <a:xfrm flipV="1">
            <a:off x="4013602" y="4119181"/>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0" name="Straight Connector 459"/>
          <p:cNvCxnSpPr>
            <a:stCxn id="452" idx="6"/>
            <a:endCxn id="455" idx="2"/>
          </p:cNvCxnSpPr>
          <p:nvPr/>
        </p:nvCxnSpPr>
        <p:spPr>
          <a:xfrm flipV="1">
            <a:off x="3591169" y="3848292"/>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61" name="TextBox 460"/>
          <p:cNvSpPr txBox="1"/>
          <p:nvPr/>
        </p:nvSpPr>
        <p:spPr>
          <a:xfrm>
            <a:off x="2818582" y="384797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2" name="TextBox 461"/>
          <p:cNvSpPr txBox="1"/>
          <p:nvPr/>
        </p:nvSpPr>
        <p:spPr>
          <a:xfrm>
            <a:off x="3438770" y="454084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3" name="TextBox 462"/>
          <p:cNvSpPr txBox="1"/>
          <p:nvPr/>
        </p:nvSpPr>
        <p:spPr>
          <a:xfrm>
            <a:off x="4617727" y="389722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4" name="TextBox 463"/>
          <p:cNvSpPr txBox="1"/>
          <p:nvPr/>
        </p:nvSpPr>
        <p:spPr>
          <a:xfrm>
            <a:off x="3957983" y="452386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65" name="Straight Connector 464"/>
          <p:cNvCxnSpPr>
            <a:stCxn id="462" idx="2"/>
            <a:endCxn id="447" idx="6"/>
          </p:cNvCxnSpPr>
          <p:nvPr/>
        </p:nvCxnSpPr>
        <p:spPr>
          <a:xfrm flipH="1" flipV="1">
            <a:off x="2738781" y="4312846"/>
            <a:ext cx="699989" cy="29154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66" name="Straight Connector 465"/>
          <p:cNvCxnSpPr>
            <a:stCxn id="461" idx="2"/>
            <a:endCxn id="448" idx="6"/>
          </p:cNvCxnSpPr>
          <p:nvPr/>
        </p:nvCxnSpPr>
        <p:spPr>
          <a:xfrm flipH="1">
            <a:off x="2738781" y="3911523"/>
            <a:ext cx="79801"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67" name="Straight Connector 466"/>
          <p:cNvCxnSpPr>
            <a:stCxn id="449" idx="2"/>
            <a:endCxn id="464" idx="6"/>
          </p:cNvCxnSpPr>
          <p:nvPr/>
        </p:nvCxnSpPr>
        <p:spPr>
          <a:xfrm flipH="1">
            <a:off x="4110382" y="4247622"/>
            <a:ext cx="762000" cy="33979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68" name="Straight Connector 467"/>
          <p:cNvCxnSpPr>
            <a:stCxn id="450" idx="2"/>
            <a:endCxn id="463" idx="6"/>
          </p:cNvCxnSpPr>
          <p:nvPr/>
        </p:nvCxnSpPr>
        <p:spPr>
          <a:xfrm flipH="1" flipV="1">
            <a:off x="4770126" y="3960773"/>
            <a:ext cx="102256" cy="46671"/>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69" name="TextBox 468"/>
          <p:cNvSpPr txBox="1"/>
          <p:nvPr/>
        </p:nvSpPr>
        <p:spPr>
          <a:xfrm>
            <a:off x="3591169" y="3994485"/>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470" name="Oval 469"/>
          <p:cNvSpPr/>
          <p:nvPr/>
        </p:nvSpPr>
        <p:spPr>
          <a:xfrm>
            <a:off x="2662582" y="3474044"/>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71" name="TextBox 470"/>
          <p:cNvSpPr txBox="1"/>
          <p:nvPr/>
        </p:nvSpPr>
        <p:spPr>
          <a:xfrm>
            <a:off x="5888412" y="3111649"/>
            <a:ext cx="380232"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72" name="Oval 471"/>
          <p:cNvSpPr/>
          <p:nvPr/>
        </p:nvSpPr>
        <p:spPr>
          <a:xfrm>
            <a:off x="291296" y="257310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3" name="Oval 472"/>
          <p:cNvSpPr/>
          <p:nvPr/>
        </p:nvSpPr>
        <p:spPr>
          <a:xfrm>
            <a:off x="2120096" y="393124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4" name="Oval 473"/>
          <p:cNvSpPr/>
          <p:nvPr/>
        </p:nvSpPr>
        <p:spPr>
          <a:xfrm>
            <a:off x="2120096" y="423664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5" name="Oval 474"/>
          <p:cNvSpPr/>
          <p:nvPr/>
        </p:nvSpPr>
        <p:spPr>
          <a:xfrm>
            <a:off x="291296" y="281310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6" name="Oval 475"/>
          <p:cNvSpPr/>
          <p:nvPr/>
        </p:nvSpPr>
        <p:spPr>
          <a:xfrm>
            <a:off x="291296" y="304810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7" name="TextBox 476"/>
          <p:cNvSpPr txBox="1"/>
          <p:nvPr/>
        </p:nvSpPr>
        <p:spPr>
          <a:xfrm>
            <a:off x="748496" y="257310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a:off x="977095" y="237359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9" name="TextBox 478"/>
          <p:cNvSpPr txBox="1"/>
          <p:nvPr/>
        </p:nvSpPr>
        <p:spPr>
          <a:xfrm>
            <a:off x="1815296" y="433755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0" name="TextBox 479"/>
          <p:cNvSpPr txBox="1"/>
          <p:nvPr/>
        </p:nvSpPr>
        <p:spPr>
          <a:xfrm>
            <a:off x="748497" y="304810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1" name="TextBox 480"/>
          <p:cNvSpPr txBox="1"/>
          <p:nvPr/>
        </p:nvSpPr>
        <p:spPr>
          <a:xfrm>
            <a:off x="672296" y="281355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82" name="Straight Connector 481"/>
          <p:cNvCxnSpPr>
            <a:stCxn id="478" idx="2"/>
            <a:endCxn id="506" idx="6"/>
          </p:cNvCxnSpPr>
          <p:nvPr/>
        </p:nvCxnSpPr>
        <p:spPr>
          <a:xfrm flipH="1" flipV="1">
            <a:off x="587010" y="2424484"/>
            <a:ext cx="3900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3" name="Straight Connector 482"/>
          <p:cNvCxnSpPr>
            <a:stCxn id="477" idx="2"/>
            <a:endCxn id="472" idx="6"/>
          </p:cNvCxnSpPr>
          <p:nvPr/>
        </p:nvCxnSpPr>
        <p:spPr>
          <a:xfrm flipH="1">
            <a:off x="596096" y="2636650"/>
            <a:ext cx="15240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4" name="Straight Connector 483"/>
          <p:cNvCxnSpPr>
            <a:stCxn id="481" idx="2"/>
            <a:endCxn id="475" idx="6"/>
          </p:cNvCxnSpPr>
          <p:nvPr/>
        </p:nvCxnSpPr>
        <p:spPr>
          <a:xfrm flipH="1">
            <a:off x="596096" y="2877097"/>
            <a:ext cx="76200"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5" name="Straight Connector 484"/>
          <p:cNvCxnSpPr>
            <a:endCxn id="490" idx="6"/>
          </p:cNvCxnSpPr>
          <p:nvPr/>
        </p:nvCxnSpPr>
        <p:spPr>
          <a:xfrm flipH="1" flipV="1">
            <a:off x="1967695" y="3918591"/>
            <a:ext cx="1411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6" name="Straight Connector 485"/>
          <p:cNvCxnSpPr>
            <a:stCxn id="500" idx="1"/>
            <a:endCxn id="479" idx="6"/>
          </p:cNvCxnSpPr>
          <p:nvPr/>
        </p:nvCxnSpPr>
        <p:spPr>
          <a:xfrm flipH="1">
            <a:off x="1967695" y="4318617"/>
            <a:ext cx="147858" cy="8248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7" name="Straight Connector 486"/>
          <p:cNvCxnSpPr>
            <a:stCxn id="476" idx="6"/>
            <a:endCxn id="480" idx="2"/>
          </p:cNvCxnSpPr>
          <p:nvPr/>
        </p:nvCxnSpPr>
        <p:spPr>
          <a:xfrm flipV="1">
            <a:off x="596096" y="3111649"/>
            <a:ext cx="152401"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88" name="Oval 487"/>
          <p:cNvSpPr/>
          <p:nvPr/>
        </p:nvSpPr>
        <p:spPr>
          <a:xfrm>
            <a:off x="510810" y="2123012"/>
            <a:ext cx="1685486" cy="2612745"/>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89" name="TextBox 488"/>
          <p:cNvSpPr txBox="1"/>
          <p:nvPr/>
        </p:nvSpPr>
        <p:spPr>
          <a:xfrm>
            <a:off x="1720046" y="3364854"/>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490" name="TextBox 489"/>
          <p:cNvSpPr txBox="1"/>
          <p:nvPr/>
        </p:nvSpPr>
        <p:spPr>
          <a:xfrm>
            <a:off x="1815296" y="385504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1" name="TextBox 490"/>
          <p:cNvSpPr txBox="1"/>
          <p:nvPr/>
        </p:nvSpPr>
        <p:spPr>
          <a:xfrm>
            <a:off x="2454645" y="1416644"/>
            <a:ext cx="32468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MD Controller Internal View (not exposed)</a:t>
            </a:r>
          </a:p>
        </p:txBody>
      </p:sp>
      <p:sp>
        <p:nvSpPr>
          <p:cNvPr id="492" name="Content Placeholder 196"/>
          <p:cNvSpPr txBox="1">
            <a:spLocks/>
          </p:cNvSpPr>
          <p:nvPr/>
        </p:nvSpPr>
        <p:spPr>
          <a:xfrm>
            <a:off x="198089" y="5142428"/>
            <a:ext cx="5274807" cy="22058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smtClean="0">
                <a:ln>
                  <a:noFill/>
                </a:ln>
                <a:solidFill>
                  <a:srgbClr val="FF0000"/>
                </a:solidFill>
                <a:effectLst/>
                <a:uLnTx/>
                <a:uFillTx/>
                <a:latin typeface="Arial"/>
                <a:ea typeface="+mn-ea"/>
                <a:cs typeface="+mn-cs"/>
              </a:rPr>
              <a:t>* An controller internal model may not be based on TAPI </a:t>
            </a:r>
          </a:p>
        </p:txBody>
      </p:sp>
      <p:sp>
        <p:nvSpPr>
          <p:cNvPr id="493" name="Oval 492"/>
          <p:cNvSpPr/>
          <p:nvPr/>
        </p:nvSpPr>
        <p:spPr>
          <a:xfrm>
            <a:off x="-24799" y="257110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4" name="Oval 493"/>
          <p:cNvSpPr/>
          <p:nvPr/>
        </p:nvSpPr>
        <p:spPr>
          <a:xfrm>
            <a:off x="-24799" y="281110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5" name="Oval 494"/>
          <p:cNvSpPr/>
          <p:nvPr/>
        </p:nvSpPr>
        <p:spPr>
          <a:xfrm>
            <a:off x="-24799" y="304610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6" name="Oval 495"/>
          <p:cNvSpPr/>
          <p:nvPr/>
        </p:nvSpPr>
        <p:spPr>
          <a:xfrm>
            <a:off x="8827905" y="256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7" name="Oval 496"/>
          <p:cNvSpPr/>
          <p:nvPr/>
        </p:nvSpPr>
        <p:spPr>
          <a:xfrm>
            <a:off x="8827905" y="280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8" name="Oval 497"/>
          <p:cNvSpPr/>
          <p:nvPr/>
        </p:nvSpPr>
        <p:spPr>
          <a:xfrm>
            <a:off x="8827905" y="303948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9" name="Rectangle 498"/>
          <p:cNvSpPr/>
          <p:nvPr/>
        </p:nvSpPr>
        <p:spPr>
          <a:xfrm>
            <a:off x="2120096" y="3902485"/>
            <a:ext cx="618685" cy="181160"/>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0" name="Rectangle 499"/>
          <p:cNvSpPr/>
          <p:nvPr/>
        </p:nvSpPr>
        <p:spPr>
          <a:xfrm>
            <a:off x="2115553" y="4221966"/>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1" name="Rectangle 500"/>
          <p:cNvSpPr/>
          <p:nvPr/>
        </p:nvSpPr>
        <p:spPr>
          <a:xfrm>
            <a:off x="4872382" y="4159844"/>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2" name="Rectangle 501"/>
          <p:cNvSpPr/>
          <p:nvPr/>
        </p:nvSpPr>
        <p:spPr>
          <a:xfrm>
            <a:off x="4863296" y="3890342"/>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3" name="Oval 502"/>
          <p:cNvSpPr/>
          <p:nvPr/>
        </p:nvSpPr>
        <p:spPr>
          <a:xfrm>
            <a:off x="-33885" y="23462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4" name="Oval 503"/>
          <p:cNvSpPr/>
          <p:nvPr/>
        </p:nvSpPr>
        <p:spPr>
          <a:xfrm>
            <a:off x="8839200" y="23396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5" name="Freeform 504"/>
          <p:cNvSpPr/>
          <p:nvPr/>
        </p:nvSpPr>
        <p:spPr>
          <a:xfrm>
            <a:off x="443696" y="2331044"/>
            <a:ext cx="1947863" cy="1638300"/>
          </a:xfrm>
          <a:custGeom>
            <a:avLst/>
            <a:gdLst>
              <a:gd name="connsiteX0" fmla="*/ 0 w 1947863"/>
              <a:gd name="connsiteY0" fmla="*/ 14287 h 1585912"/>
              <a:gd name="connsiteX1" fmla="*/ 1647825 w 1947863"/>
              <a:gd name="connsiteY1" fmla="*/ 261937 h 1585912"/>
              <a:gd name="connsiteX2" fmla="*/ 1800225 w 1947863"/>
              <a:gd name="connsiteY2" fmla="*/ 1585912 h 1585912"/>
            </a:gdLst>
            <a:ahLst/>
            <a:cxnLst>
              <a:cxn ang="0">
                <a:pos x="connsiteX0" y="connsiteY0"/>
              </a:cxn>
              <a:cxn ang="0">
                <a:pos x="connsiteX1" y="connsiteY1"/>
              </a:cxn>
              <a:cxn ang="0">
                <a:pos x="connsiteX2" y="connsiteY2"/>
              </a:cxn>
            </a:cxnLst>
            <a:rect l="l" t="t" r="r" b="b"/>
            <a:pathLst>
              <a:path w="1947863" h="1585912">
                <a:moveTo>
                  <a:pt x="0" y="14287"/>
                </a:moveTo>
                <a:cubicBezTo>
                  <a:pt x="673894" y="7143"/>
                  <a:pt x="1347788" y="0"/>
                  <a:pt x="1647825" y="261937"/>
                </a:cubicBezTo>
                <a:cubicBezTo>
                  <a:pt x="1947863" y="523875"/>
                  <a:pt x="1874044" y="1054893"/>
                  <a:pt x="1800225" y="1585912"/>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06" name="Oval 505"/>
          <p:cNvSpPr/>
          <p:nvPr/>
        </p:nvSpPr>
        <p:spPr>
          <a:xfrm>
            <a:off x="282210" y="234828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7" name="Freeform 506"/>
          <p:cNvSpPr/>
          <p:nvPr/>
        </p:nvSpPr>
        <p:spPr>
          <a:xfrm>
            <a:off x="2577296" y="3413719"/>
            <a:ext cx="2457450" cy="527050"/>
          </a:xfrm>
          <a:custGeom>
            <a:avLst/>
            <a:gdLst>
              <a:gd name="connsiteX0" fmla="*/ 0 w 2457450"/>
              <a:gd name="connsiteY0" fmla="*/ 527050 h 527050"/>
              <a:gd name="connsiteX1" fmla="*/ 952500 w 2457450"/>
              <a:gd name="connsiteY1" fmla="*/ 3175 h 527050"/>
              <a:gd name="connsiteX2" fmla="*/ 2457450 w 2457450"/>
              <a:gd name="connsiteY2" fmla="*/ 508000 h 527050"/>
            </a:gdLst>
            <a:ahLst/>
            <a:cxnLst>
              <a:cxn ang="0">
                <a:pos x="connsiteX0" y="connsiteY0"/>
              </a:cxn>
              <a:cxn ang="0">
                <a:pos x="connsiteX1" y="connsiteY1"/>
              </a:cxn>
              <a:cxn ang="0">
                <a:pos x="connsiteX2" y="connsiteY2"/>
              </a:cxn>
            </a:cxnLst>
            <a:rect l="l" t="t" r="r" b="b"/>
            <a:pathLst>
              <a:path w="2457450" h="527050">
                <a:moveTo>
                  <a:pt x="0" y="527050"/>
                </a:moveTo>
                <a:cubicBezTo>
                  <a:pt x="271462" y="266700"/>
                  <a:pt x="542925" y="6350"/>
                  <a:pt x="952500" y="3175"/>
                </a:cubicBezTo>
                <a:cubicBezTo>
                  <a:pt x="1362075" y="0"/>
                  <a:pt x="1909762" y="254000"/>
                  <a:pt x="2457450" y="50800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cxnSp>
        <p:nvCxnSpPr>
          <p:cNvPr id="508" name="Straight Connector 507"/>
          <p:cNvCxnSpPr>
            <a:stCxn id="525" idx="3"/>
            <a:endCxn id="509" idx="1"/>
          </p:cNvCxnSpPr>
          <p:nvPr/>
        </p:nvCxnSpPr>
        <p:spPr>
          <a:xfrm flipV="1">
            <a:off x="3111785" y="3870078"/>
            <a:ext cx="220406" cy="45386"/>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09" name="Rectangle 508"/>
          <p:cNvSpPr/>
          <p:nvPr/>
        </p:nvSpPr>
        <p:spPr>
          <a:xfrm>
            <a:off x="3332191" y="379938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0" name="Straight Connector 509"/>
          <p:cNvCxnSpPr>
            <a:stCxn id="511" idx="3"/>
            <a:endCxn id="524" idx="1"/>
          </p:cNvCxnSpPr>
          <p:nvPr/>
        </p:nvCxnSpPr>
        <p:spPr>
          <a:xfrm>
            <a:off x="4315518" y="3870078"/>
            <a:ext cx="161405" cy="9069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1" name="Rectangle 510"/>
          <p:cNvSpPr/>
          <p:nvPr/>
        </p:nvSpPr>
        <p:spPr>
          <a:xfrm>
            <a:off x="4174714" y="379938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2" name="Straight Connector 511"/>
          <p:cNvCxnSpPr>
            <a:stCxn id="514" idx="3"/>
            <a:endCxn id="513" idx="1"/>
          </p:cNvCxnSpPr>
          <p:nvPr/>
        </p:nvCxnSpPr>
        <p:spPr>
          <a:xfrm>
            <a:off x="6111213" y="4060079"/>
            <a:ext cx="157431" cy="75788"/>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3" name="Rectangle 512"/>
          <p:cNvSpPr/>
          <p:nvPr/>
        </p:nvSpPr>
        <p:spPr>
          <a:xfrm>
            <a:off x="6268644" y="4065176"/>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14" name="Rectangle 513"/>
          <p:cNvSpPr/>
          <p:nvPr/>
        </p:nvSpPr>
        <p:spPr>
          <a:xfrm>
            <a:off x="5970409" y="3989388"/>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5" name="Straight Connector 514"/>
          <p:cNvCxnSpPr>
            <a:stCxn id="517" idx="3"/>
            <a:endCxn id="516" idx="1"/>
          </p:cNvCxnSpPr>
          <p:nvPr/>
        </p:nvCxnSpPr>
        <p:spPr>
          <a:xfrm>
            <a:off x="6832900" y="4580272"/>
            <a:ext cx="259650" cy="7144"/>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6" name="Rectangle 515"/>
          <p:cNvSpPr/>
          <p:nvPr/>
        </p:nvSpPr>
        <p:spPr>
          <a:xfrm>
            <a:off x="7092550" y="451672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17" name="Rectangle 516"/>
          <p:cNvSpPr/>
          <p:nvPr/>
        </p:nvSpPr>
        <p:spPr>
          <a:xfrm>
            <a:off x="6692096" y="4509581"/>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8" name="Straight Connector 517"/>
          <p:cNvCxnSpPr>
            <a:stCxn id="520" idx="3"/>
            <a:endCxn id="519" idx="1"/>
          </p:cNvCxnSpPr>
          <p:nvPr/>
        </p:nvCxnSpPr>
        <p:spPr>
          <a:xfrm flipV="1">
            <a:off x="7714511" y="4141376"/>
            <a:ext cx="178316" cy="11175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9" name="Rectangle 518"/>
          <p:cNvSpPr/>
          <p:nvPr/>
        </p:nvSpPr>
        <p:spPr>
          <a:xfrm>
            <a:off x="7892827" y="407068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0" name="Rectangle 519"/>
          <p:cNvSpPr/>
          <p:nvPr/>
        </p:nvSpPr>
        <p:spPr>
          <a:xfrm>
            <a:off x="7573707" y="4182440"/>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1" name="Rectangle 520"/>
          <p:cNvSpPr/>
          <p:nvPr/>
        </p:nvSpPr>
        <p:spPr>
          <a:xfrm>
            <a:off x="7454096" y="249446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2" name="Freeform 521"/>
          <p:cNvSpPr/>
          <p:nvPr/>
        </p:nvSpPr>
        <p:spPr>
          <a:xfrm>
            <a:off x="3024971" y="3558182"/>
            <a:ext cx="1514475" cy="344487"/>
          </a:xfrm>
          <a:custGeom>
            <a:avLst/>
            <a:gdLst>
              <a:gd name="connsiteX0" fmla="*/ 0 w 1514475"/>
              <a:gd name="connsiteY0" fmla="*/ 277812 h 344487"/>
              <a:gd name="connsiteX1" fmla="*/ 790575 w 1514475"/>
              <a:gd name="connsiteY1" fmla="*/ 11112 h 344487"/>
              <a:gd name="connsiteX2" fmla="*/ 1514475 w 1514475"/>
              <a:gd name="connsiteY2" fmla="*/ 344487 h 344487"/>
            </a:gdLst>
            <a:ahLst/>
            <a:cxnLst>
              <a:cxn ang="0">
                <a:pos x="connsiteX0" y="connsiteY0"/>
              </a:cxn>
              <a:cxn ang="0">
                <a:pos x="connsiteX1" y="connsiteY1"/>
              </a:cxn>
              <a:cxn ang="0">
                <a:pos x="connsiteX2" y="connsiteY2"/>
              </a:cxn>
            </a:cxnLst>
            <a:rect l="l" t="t" r="r" b="b"/>
            <a:pathLst>
              <a:path w="1514475" h="344487">
                <a:moveTo>
                  <a:pt x="0" y="277812"/>
                </a:moveTo>
                <a:cubicBezTo>
                  <a:pt x="269081" y="138906"/>
                  <a:pt x="538163" y="0"/>
                  <a:pt x="790575" y="11112"/>
                </a:cubicBezTo>
                <a:cubicBezTo>
                  <a:pt x="1042987" y="22224"/>
                  <a:pt x="1278731" y="183355"/>
                  <a:pt x="1514475" y="344487"/>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3" name="Oval 522"/>
          <p:cNvSpPr/>
          <p:nvPr/>
        </p:nvSpPr>
        <p:spPr>
          <a:xfrm>
            <a:off x="2194249" y="290021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524" name="Rectangle 523"/>
          <p:cNvSpPr/>
          <p:nvPr/>
        </p:nvSpPr>
        <p:spPr>
          <a:xfrm>
            <a:off x="4476923" y="389008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5" name="Rectangle 524"/>
          <p:cNvSpPr/>
          <p:nvPr/>
        </p:nvSpPr>
        <p:spPr>
          <a:xfrm>
            <a:off x="2970981" y="384477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6" name="Rectangle 525"/>
          <p:cNvSpPr/>
          <p:nvPr/>
        </p:nvSpPr>
        <p:spPr>
          <a:xfrm>
            <a:off x="7770492" y="236914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7" name="Oval 526"/>
          <p:cNvSpPr/>
          <p:nvPr/>
        </p:nvSpPr>
        <p:spPr>
          <a:xfrm>
            <a:off x="3205147" y="334118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528" name="Oval 527"/>
          <p:cNvSpPr/>
          <p:nvPr/>
        </p:nvSpPr>
        <p:spPr>
          <a:xfrm>
            <a:off x="3670033" y="34740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sp>
        <p:nvSpPr>
          <p:cNvPr id="529" name="Freeform 528"/>
          <p:cNvSpPr/>
          <p:nvPr/>
        </p:nvSpPr>
        <p:spPr>
          <a:xfrm>
            <a:off x="1243796" y="1907181"/>
            <a:ext cx="6610350" cy="538163"/>
          </a:xfrm>
          <a:custGeom>
            <a:avLst/>
            <a:gdLst>
              <a:gd name="connsiteX0" fmla="*/ 0 w 6610350"/>
              <a:gd name="connsiteY0" fmla="*/ 538163 h 538163"/>
              <a:gd name="connsiteX1" fmla="*/ 3781425 w 6610350"/>
              <a:gd name="connsiteY1" fmla="*/ 14288 h 538163"/>
              <a:gd name="connsiteX2" fmla="*/ 6610350 w 6610350"/>
              <a:gd name="connsiteY2" fmla="*/ 452438 h 538163"/>
            </a:gdLst>
            <a:ahLst/>
            <a:cxnLst>
              <a:cxn ang="0">
                <a:pos x="connsiteX0" y="connsiteY0"/>
              </a:cxn>
              <a:cxn ang="0">
                <a:pos x="connsiteX1" y="connsiteY1"/>
              </a:cxn>
              <a:cxn ang="0">
                <a:pos x="connsiteX2" y="connsiteY2"/>
              </a:cxn>
            </a:cxnLst>
            <a:rect l="l" t="t" r="r" b="b"/>
            <a:pathLst>
              <a:path w="6610350" h="538163">
                <a:moveTo>
                  <a:pt x="0" y="538163"/>
                </a:moveTo>
                <a:cubicBezTo>
                  <a:pt x="1339850" y="283369"/>
                  <a:pt x="2679700" y="28576"/>
                  <a:pt x="3781425" y="14288"/>
                </a:cubicBezTo>
                <a:cubicBezTo>
                  <a:pt x="4883150" y="0"/>
                  <a:pt x="5746750" y="226219"/>
                  <a:pt x="6610350" y="452438"/>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  </a:t>
            </a:r>
            <a:endParaRPr kumimoji="0" lang="en-US" sz="1800" b="0" i="0" u="none" strike="noStrike" kern="0" cap="none" spc="0" normalizeH="0" baseline="0" noProof="0">
              <a:ln>
                <a:noFill/>
              </a:ln>
              <a:solidFill>
                <a:sysClr val="windowText" lastClr="000000"/>
              </a:solidFill>
              <a:effectLst/>
              <a:uLnTx/>
              <a:uFillTx/>
            </a:endParaRPr>
          </a:p>
        </p:txBody>
      </p:sp>
      <p:sp>
        <p:nvSpPr>
          <p:cNvPr id="530" name="Oval 529"/>
          <p:cNvSpPr/>
          <p:nvPr/>
        </p:nvSpPr>
        <p:spPr>
          <a:xfrm>
            <a:off x="3527296" y="194271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531" name="Freeform 530"/>
          <p:cNvSpPr/>
          <p:nvPr/>
        </p:nvSpPr>
        <p:spPr>
          <a:xfrm>
            <a:off x="5339546" y="2178644"/>
            <a:ext cx="3209925" cy="1771038"/>
          </a:xfrm>
          <a:custGeom>
            <a:avLst/>
            <a:gdLst>
              <a:gd name="connsiteX0" fmla="*/ 0 w 3209925"/>
              <a:gd name="connsiteY0" fmla="*/ 1689100 h 1689100"/>
              <a:gd name="connsiteX1" fmla="*/ 647700 w 3209925"/>
              <a:gd name="connsiteY1" fmla="*/ 250825 h 1689100"/>
              <a:gd name="connsiteX2" fmla="*/ 3209925 w 3209925"/>
              <a:gd name="connsiteY2" fmla="*/ 184150 h 1689100"/>
            </a:gdLst>
            <a:ahLst/>
            <a:cxnLst>
              <a:cxn ang="0">
                <a:pos x="connsiteX0" y="connsiteY0"/>
              </a:cxn>
              <a:cxn ang="0">
                <a:pos x="connsiteX1" y="connsiteY1"/>
              </a:cxn>
              <a:cxn ang="0">
                <a:pos x="connsiteX2" y="connsiteY2"/>
              </a:cxn>
            </a:cxnLst>
            <a:rect l="l" t="t" r="r" b="b"/>
            <a:pathLst>
              <a:path w="3209925" h="1689100">
                <a:moveTo>
                  <a:pt x="0" y="1689100"/>
                </a:moveTo>
                <a:cubicBezTo>
                  <a:pt x="56356" y="1095375"/>
                  <a:pt x="112712" y="501650"/>
                  <a:pt x="647700" y="250825"/>
                </a:cubicBezTo>
                <a:cubicBezTo>
                  <a:pt x="1182688" y="0"/>
                  <a:pt x="2196306" y="92075"/>
                  <a:pt x="3209925" y="18415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32" name="Oval 531"/>
          <p:cNvSpPr/>
          <p:nvPr/>
        </p:nvSpPr>
        <p:spPr>
          <a:xfrm>
            <a:off x="5701496" y="244643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533" name="Freeform 532"/>
          <p:cNvSpPr/>
          <p:nvPr/>
        </p:nvSpPr>
        <p:spPr>
          <a:xfrm>
            <a:off x="186521" y="1719857"/>
            <a:ext cx="8801100" cy="620712"/>
          </a:xfrm>
          <a:custGeom>
            <a:avLst/>
            <a:gdLst>
              <a:gd name="connsiteX0" fmla="*/ 0 w 8801100"/>
              <a:gd name="connsiteY0" fmla="*/ 620712 h 620712"/>
              <a:gd name="connsiteX1" fmla="*/ 5105400 w 8801100"/>
              <a:gd name="connsiteY1" fmla="*/ 1587 h 620712"/>
              <a:gd name="connsiteX2" fmla="*/ 8801100 w 8801100"/>
              <a:gd name="connsiteY2" fmla="*/ 611187 h 620712"/>
            </a:gdLst>
            <a:ahLst/>
            <a:cxnLst>
              <a:cxn ang="0">
                <a:pos x="connsiteX0" y="connsiteY0"/>
              </a:cxn>
              <a:cxn ang="0">
                <a:pos x="connsiteX1" y="connsiteY1"/>
              </a:cxn>
              <a:cxn ang="0">
                <a:pos x="connsiteX2" y="connsiteY2"/>
              </a:cxn>
            </a:cxnLst>
            <a:rect l="l" t="t" r="r" b="b"/>
            <a:pathLst>
              <a:path w="8801100" h="620712">
                <a:moveTo>
                  <a:pt x="0" y="620712"/>
                </a:moveTo>
                <a:cubicBezTo>
                  <a:pt x="1819275" y="311943"/>
                  <a:pt x="3638550" y="3174"/>
                  <a:pt x="5105400" y="1587"/>
                </a:cubicBezTo>
                <a:cubicBezTo>
                  <a:pt x="6572250" y="0"/>
                  <a:pt x="7686675" y="305593"/>
                  <a:pt x="8801100" y="611187"/>
                </a:cubicBezTo>
              </a:path>
            </a:pathLst>
          </a:custGeom>
          <a:noFill/>
          <a:ln w="5715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34" name="Oval 533"/>
          <p:cNvSpPr/>
          <p:nvPr/>
        </p:nvSpPr>
        <p:spPr>
          <a:xfrm>
            <a:off x="3506716" y="1708839"/>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2</a:t>
            </a:r>
          </a:p>
        </p:txBody>
      </p:sp>
      <p:sp>
        <p:nvSpPr>
          <p:cNvPr id="535" name="Freeform 534"/>
          <p:cNvSpPr/>
          <p:nvPr/>
        </p:nvSpPr>
        <p:spPr>
          <a:xfrm>
            <a:off x="6092021" y="4140794"/>
            <a:ext cx="1895475" cy="746125"/>
          </a:xfrm>
          <a:custGeom>
            <a:avLst/>
            <a:gdLst>
              <a:gd name="connsiteX0" fmla="*/ 0 w 1895475"/>
              <a:gd name="connsiteY0" fmla="*/ 0 h 746125"/>
              <a:gd name="connsiteX1" fmla="*/ 857250 w 1895475"/>
              <a:gd name="connsiteY1" fmla="*/ 733425 h 746125"/>
              <a:gd name="connsiteX2" fmla="*/ 1895475 w 1895475"/>
              <a:gd name="connsiteY2" fmla="*/ 76200 h 746125"/>
            </a:gdLst>
            <a:ahLst/>
            <a:cxnLst>
              <a:cxn ang="0">
                <a:pos x="connsiteX0" y="connsiteY0"/>
              </a:cxn>
              <a:cxn ang="0">
                <a:pos x="connsiteX1" y="connsiteY1"/>
              </a:cxn>
              <a:cxn ang="0">
                <a:pos x="connsiteX2" y="connsiteY2"/>
              </a:cxn>
            </a:cxnLst>
            <a:rect l="l" t="t" r="r" b="b"/>
            <a:pathLst>
              <a:path w="1895475" h="746125">
                <a:moveTo>
                  <a:pt x="0" y="0"/>
                </a:moveTo>
                <a:cubicBezTo>
                  <a:pt x="270669" y="360362"/>
                  <a:pt x="541338" y="720725"/>
                  <a:pt x="857250" y="733425"/>
                </a:cubicBezTo>
                <a:cubicBezTo>
                  <a:pt x="1173162" y="746125"/>
                  <a:pt x="1534318" y="411162"/>
                  <a:pt x="1895475" y="76200"/>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6" name="Oval 535"/>
          <p:cNvSpPr/>
          <p:nvPr/>
        </p:nvSpPr>
        <p:spPr>
          <a:xfrm>
            <a:off x="6895240" y="47694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37" name="Oval 536"/>
          <p:cNvSpPr/>
          <p:nvPr/>
        </p:nvSpPr>
        <p:spPr>
          <a:xfrm>
            <a:off x="7656836" y="2536581"/>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38" name="Oval 537"/>
          <p:cNvSpPr/>
          <p:nvPr/>
        </p:nvSpPr>
        <p:spPr>
          <a:xfrm>
            <a:off x="3957983" y="299036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539" name="Freeform 538"/>
          <p:cNvSpPr/>
          <p:nvPr/>
        </p:nvSpPr>
        <p:spPr>
          <a:xfrm>
            <a:off x="1352162" y="3759794"/>
            <a:ext cx="386934" cy="234691"/>
          </a:xfrm>
          <a:custGeom>
            <a:avLst/>
            <a:gdLst>
              <a:gd name="connsiteX0" fmla="*/ 0 w 400050"/>
              <a:gd name="connsiteY0" fmla="*/ 0 h 323850"/>
              <a:gd name="connsiteX1" fmla="*/ 104775 w 400050"/>
              <a:gd name="connsiteY1" fmla="*/ 285750 h 323850"/>
              <a:gd name="connsiteX2" fmla="*/ 400050 w 400050"/>
              <a:gd name="connsiteY2" fmla="*/ 228600 h 323850"/>
            </a:gdLst>
            <a:ahLst/>
            <a:cxnLst>
              <a:cxn ang="0">
                <a:pos x="connsiteX0" y="connsiteY0"/>
              </a:cxn>
              <a:cxn ang="0">
                <a:pos x="connsiteX1" y="connsiteY1"/>
              </a:cxn>
              <a:cxn ang="0">
                <a:pos x="connsiteX2" y="connsiteY2"/>
              </a:cxn>
            </a:cxnLst>
            <a:rect l="l" t="t" r="r" b="b"/>
            <a:pathLst>
              <a:path w="400050" h="323850">
                <a:moveTo>
                  <a:pt x="0" y="0"/>
                </a:moveTo>
                <a:cubicBezTo>
                  <a:pt x="19050" y="123825"/>
                  <a:pt x="38100" y="247650"/>
                  <a:pt x="104775" y="285750"/>
                </a:cubicBezTo>
                <a:cubicBezTo>
                  <a:pt x="171450" y="323850"/>
                  <a:pt x="285750" y="276225"/>
                  <a:pt x="400050" y="228600"/>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0" name="Oval 539"/>
          <p:cNvSpPr/>
          <p:nvPr/>
        </p:nvSpPr>
        <p:spPr>
          <a:xfrm>
            <a:off x="1380551" y="386665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541" name="Rectangle 540"/>
          <p:cNvSpPr/>
          <p:nvPr/>
        </p:nvSpPr>
        <p:spPr>
          <a:xfrm>
            <a:off x="1281896" y="363746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2" name="Freeform 541"/>
          <p:cNvSpPr/>
          <p:nvPr/>
        </p:nvSpPr>
        <p:spPr>
          <a:xfrm>
            <a:off x="1129493" y="2531069"/>
            <a:ext cx="161927" cy="695325"/>
          </a:xfrm>
          <a:custGeom>
            <a:avLst/>
            <a:gdLst>
              <a:gd name="connsiteX0" fmla="*/ 128587 w 271462"/>
              <a:gd name="connsiteY0" fmla="*/ 0 h 695325"/>
              <a:gd name="connsiteX1" fmla="*/ 23812 w 271462"/>
              <a:gd name="connsiteY1" fmla="*/ 390525 h 695325"/>
              <a:gd name="connsiteX2" fmla="*/ 271462 w 271462"/>
              <a:gd name="connsiteY2" fmla="*/ 695325 h 695325"/>
            </a:gdLst>
            <a:ahLst/>
            <a:cxnLst>
              <a:cxn ang="0">
                <a:pos x="connsiteX0" y="connsiteY0"/>
              </a:cxn>
              <a:cxn ang="0">
                <a:pos x="connsiteX1" y="connsiteY1"/>
              </a:cxn>
              <a:cxn ang="0">
                <a:pos x="connsiteX2" y="connsiteY2"/>
              </a:cxn>
            </a:cxnLst>
            <a:rect l="l" t="t" r="r" b="b"/>
            <a:pathLst>
              <a:path w="271462" h="695325">
                <a:moveTo>
                  <a:pt x="128587" y="0"/>
                </a:moveTo>
                <a:cubicBezTo>
                  <a:pt x="64293" y="137319"/>
                  <a:pt x="0" y="274638"/>
                  <a:pt x="23812" y="390525"/>
                </a:cubicBezTo>
                <a:cubicBezTo>
                  <a:pt x="47624" y="506412"/>
                  <a:pt x="159543" y="600868"/>
                  <a:pt x="271462" y="695325"/>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3" name="Oval 542"/>
          <p:cNvSpPr/>
          <p:nvPr/>
        </p:nvSpPr>
        <p:spPr>
          <a:xfrm>
            <a:off x="1008386" y="28365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544" name="Rectangle 543"/>
          <p:cNvSpPr/>
          <p:nvPr/>
        </p:nvSpPr>
        <p:spPr>
          <a:xfrm>
            <a:off x="1674492" y="384083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5" name="Rectangle 544"/>
          <p:cNvSpPr/>
          <p:nvPr/>
        </p:nvSpPr>
        <p:spPr>
          <a:xfrm>
            <a:off x="1129494" y="241533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6" name="Rectangle 545"/>
          <p:cNvSpPr/>
          <p:nvPr/>
        </p:nvSpPr>
        <p:spPr>
          <a:xfrm>
            <a:off x="1281896" y="3149581"/>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7" name="Freeform 546"/>
          <p:cNvSpPr/>
          <p:nvPr/>
        </p:nvSpPr>
        <p:spPr>
          <a:xfrm>
            <a:off x="7520771" y="2373907"/>
            <a:ext cx="247650" cy="128587"/>
          </a:xfrm>
          <a:custGeom>
            <a:avLst/>
            <a:gdLst>
              <a:gd name="connsiteX0" fmla="*/ 0 w 247650"/>
              <a:gd name="connsiteY0" fmla="*/ 128587 h 128587"/>
              <a:gd name="connsiteX1" fmla="*/ 76200 w 247650"/>
              <a:gd name="connsiteY1" fmla="*/ 14287 h 128587"/>
              <a:gd name="connsiteX2" fmla="*/ 247650 w 247650"/>
              <a:gd name="connsiteY2" fmla="*/ 42862 h 128587"/>
            </a:gdLst>
            <a:ahLst/>
            <a:cxnLst>
              <a:cxn ang="0">
                <a:pos x="connsiteX0" y="connsiteY0"/>
              </a:cxn>
              <a:cxn ang="0">
                <a:pos x="connsiteX1" y="connsiteY1"/>
              </a:cxn>
              <a:cxn ang="0">
                <a:pos x="connsiteX2" y="connsiteY2"/>
              </a:cxn>
            </a:cxnLst>
            <a:rect l="l" t="t" r="r" b="b"/>
            <a:pathLst>
              <a:path w="247650" h="128587">
                <a:moveTo>
                  <a:pt x="0" y="128587"/>
                </a:moveTo>
                <a:cubicBezTo>
                  <a:pt x="17462" y="78581"/>
                  <a:pt x="34925" y="28575"/>
                  <a:pt x="76200" y="14287"/>
                </a:cubicBezTo>
                <a:cubicBezTo>
                  <a:pt x="117475" y="0"/>
                  <a:pt x="182562" y="21431"/>
                  <a:pt x="247650" y="42862"/>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Slide Number Placeholder 158"/>
          <p:cNvSpPr>
            <a:spLocks noGrp="1"/>
          </p:cNvSpPr>
          <p:nvPr>
            <p:ph type="sldNum" sz="quarter" idx="4"/>
          </p:nvPr>
        </p:nvSpPr>
        <p:spPr/>
        <p:txBody>
          <a:bodyPr/>
          <a:lstStyle/>
          <a:p>
            <a:fld id="{95FB27F1-C2FE-E646-9E41-8F3092BBAFAE}" type="slidenum">
              <a:rPr lang="en-US" smtClean="0"/>
              <a:pPr/>
              <a:t>51</a:t>
            </a:fld>
            <a:endParaRPr lang="en-US"/>
          </a:p>
        </p:txBody>
      </p:sp>
      <p:sp>
        <p:nvSpPr>
          <p:cNvPr id="160" name="Footer Placeholder 15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6087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4"/>
                                        </p:tgtEl>
                                        <p:attrNameLst>
                                          <p:attrName>style.visibility</p:attrName>
                                        </p:attrNameLst>
                                      </p:cBhvr>
                                      <p:to>
                                        <p:strVal val="visible"/>
                                      </p:to>
                                    </p:set>
                                    <p:anim calcmode="lin" valueType="num">
                                      <p:cBhvr additive="base">
                                        <p:cTn id="7" dur="500" fill="hold"/>
                                        <p:tgtEl>
                                          <p:spTgt spid="534"/>
                                        </p:tgtEl>
                                        <p:attrNameLst>
                                          <p:attrName>ppt_x</p:attrName>
                                        </p:attrNameLst>
                                      </p:cBhvr>
                                      <p:tavLst>
                                        <p:tav tm="0">
                                          <p:val>
                                            <p:strVal val="#ppt_x"/>
                                          </p:val>
                                        </p:tav>
                                        <p:tav tm="100000">
                                          <p:val>
                                            <p:strVal val="#ppt_x"/>
                                          </p:val>
                                        </p:tav>
                                      </p:tavLst>
                                    </p:anim>
                                    <p:anim calcmode="lin" valueType="num">
                                      <p:cBhvr additive="base">
                                        <p:cTn id="8" dur="500" fill="hold"/>
                                        <p:tgtEl>
                                          <p:spTgt spid="5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5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23"/>
                                        </p:tgtEl>
                                        <p:attrNameLst>
                                          <p:attrName>style.visibility</p:attrName>
                                        </p:attrNameLst>
                                      </p:cBhvr>
                                      <p:to>
                                        <p:strVal val="visible"/>
                                      </p:to>
                                    </p:set>
                                    <p:anim calcmode="lin" valueType="num">
                                      <p:cBhvr additive="base">
                                        <p:cTn id="16" dur="500" fill="hold"/>
                                        <p:tgtEl>
                                          <p:spTgt spid="523"/>
                                        </p:tgtEl>
                                        <p:attrNameLst>
                                          <p:attrName>ppt_x</p:attrName>
                                        </p:attrNameLst>
                                      </p:cBhvr>
                                      <p:tavLst>
                                        <p:tav tm="0">
                                          <p:val>
                                            <p:strVal val="#ppt_x"/>
                                          </p:val>
                                        </p:tav>
                                        <p:tav tm="100000">
                                          <p:val>
                                            <p:strVal val="#ppt_x"/>
                                          </p:val>
                                        </p:tav>
                                      </p:tavLst>
                                    </p:anim>
                                    <p:anim calcmode="lin" valueType="num">
                                      <p:cBhvr additive="base">
                                        <p:cTn id="17" dur="500" fill="hold"/>
                                        <p:tgtEl>
                                          <p:spTgt spid="523"/>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5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0"/>
                                        </p:tgtEl>
                                        <p:attrNameLst>
                                          <p:attrName>style.visibility</p:attrName>
                                        </p:attrNameLst>
                                      </p:cBhvr>
                                      <p:to>
                                        <p:strVal val="visible"/>
                                      </p:to>
                                    </p:set>
                                    <p:anim calcmode="lin" valueType="num">
                                      <p:cBhvr additive="base">
                                        <p:cTn id="25" dur="500" fill="hold"/>
                                        <p:tgtEl>
                                          <p:spTgt spid="540"/>
                                        </p:tgtEl>
                                        <p:attrNameLst>
                                          <p:attrName>ppt_x</p:attrName>
                                        </p:attrNameLst>
                                      </p:cBhvr>
                                      <p:tavLst>
                                        <p:tav tm="0">
                                          <p:val>
                                            <p:strVal val="#ppt_x"/>
                                          </p:val>
                                        </p:tav>
                                        <p:tav tm="100000">
                                          <p:val>
                                            <p:strVal val="#ppt_x"/>
                                          </p:val>
                                        </p:tav>
                                      </p:tavLst>
                                    </p:anim>
                                    <p:anim calcmode="lin" valueType="num">
                                      <p:cBhvr additive="base">
                                        <p:cTn id="26" dur="500" fill="hold"/>
                                        <p:tgtEl>
                                          <p:spTgt spid="540"/>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53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541"/>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544"/>
                                        </p:tgtEl>
                                        <p:attrNameLst>
                                          <p:attrName>style.visibility</p:attrName>
                                        </p:attrNameLst>
                                      </p:cBhvr>
                                      <p:to>
                                        <p:strVal val="visible"/>
                                      </p:to>
                                    </p:set>
                                  </p:childTnLst>
                                </p:cTn>
                              </p:par>
                              <p:par>
                                <p:cTn id="36" presetID="2" presetClass="entr" presetSubtype="4" fill="hold" nodeType="withEffect">
                                  <p:stCondLst>
                                    <p:cond delay="0"/>
                                  </p:stCondLst>
                                  <p:childTnLst>
                                    <p:set>
                                      <p:cBhvr>
                                        <p:cTn id="37" dur="1" fill="hold">
                                          <p:stCondLst>
                                            <p:cond delay="0"/>
                                          </p:stCondLst>
                                        </p:cTn>
                                        <p:tgtEl>
                                          <p:spTgt spid="543"/>
                                        </p:tgtEl>
                                        <p:attrNameLst>
                                          <p:attrName>style.visibility</p:attrName>
                                        </p:attrNameLst>
                                      </p:cBhvr>
                                      <p:to>
                                        <p:strVal val="visible"/>
                                      </p:to>
                                    </p:set>
                                    <p:anim calcmode="lin" valueType="num">
                                      <p:cBhvr additive="base">
                                        <p:cTn id="38" dur="2000" fill="hold"/>
                                        <p:tgtEl>
                                          <p:spTgt spid="543"/>
                                        </p:tgtEl>
                                        <p:attrNameLst>
                                          <p:attrName>ppt_x</p:attrName>
                                        </p:attrNameLst>
                                      </p:cBhvr>
                                      <p:tavLst>
                                        <p:tav tm="0">
                                          <p:val>
                                            <p:strVal val="#ppt_x"/>
                                          </p:val>
                                        </p:tav>
                                        <p:tav tm="100000">
                                          <p:val>
                                            <p:strVal val="#ppt_x"/>
                                          </p:val>
                                        </p:tav>
                                      </p:tavLst>
                                    </p:anim>
                                    <p:anim calcmode="lin" valueType="num">
                                      <p:cBhvr additive="base">
                                        <p:cTn id="39" dur="2000" fill="hold"/>
                                        <p:tgtEl>
                                          <p:spTgt spid="543"/>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542"/>
                                        </p:tgtEl>
                                        <p:attrNameLst>
                                          <p:attrName>style.visibility</p:attrName>
                                        </p:attrNameLst>
                                      </p:cBhvr>
                                      <p:to>
                                        <p:strVal val="visible"/>
                                      </p:to>
                                    </p:set>
                                  </p:childTnLst>
                                </p:cTn>
                              </p:par>
                            </p:childTnLst>
                          </p:cTn>
                        </p:par>
                        <p:par>
                          <p:cTn id="43" fill="hold">
                            <p:stCondLst>
                              <p:cond delay="2500"/>
                            </p:stCondLst>
                            <p:childTnLst>
                              <p:par>
                                <p:cTn id="44" presetID="1" presetClass="entr" presetSubtype="0" fill="hold" nodeType="afterEffect">
                                  <p:stCondLst>
                                    <p:cond delay="0"/>
                                  </p:stCondLst>
                                  <p:childTnLst>
                                    <p:set>
                                      <p:cBhvr>
                                        <p:cTn id="45" dur="1" fill="hold">
                                          <p:stCondLst>
                                            <p:cond delay="0"/>
                                          </p:stCondLst>
                                        </p:cTn>
                                        <p:tgtEl>
                                          <p:spTgt spid="545"/>
                                        </p:tgtEl>
                                        <p:attrNameLst>
                                          <p:attrName>style.visibility</p:attrName>
                                        </p:attrNameLst>
                                      </p:cBhvr>
                                      <p:to>
                                        <p:strVal val="visible"/>
                                      </p:to>
                                    </p:set>
                                  </p:childTnLst>
                                </p:cTn>
                              </p:par>
                            </p:childTnLst>
                          </p:cTn>
                        </p:par>
                        <p:par>
                          <p:cTn id="46" fill="hold">
                            <p:stCondLst>
                              <p:cond delay="2500"/>
                            </p:stCondLst>
                            <p:childTnLst>
                              <p:par>
                                <p:cTn id="47" presetID="1" presetClass="entr" presetSubtype="0" fill="hold" nodeType="afterEffect">
                                  <p:stCondLst>
                                    <p:cond delay="0"/>
                                  </p:stCondLst>
                                  <p:childTnLst>
                                    <p:set>
                                      <p:cBhvr>
                                        <p:cTn id="48" dur="1" fill="hold">
                                          <p:stCondLst>
                                            <p:cond delay="0"/>
                                          </p:stCondLst>
                                        </p:cTn>
                                        <p:tgtEl>
                                          <p:spTgt spid="5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500" fill="hold"/>
                                        <p:tgtEl>
                                          <p:spTgt spid="527"/>
                                        </p:tgtEl>
                                        <p:attrNameLst>
                                          <p:attrName>ppt_x</p:attrName>
                                        </p:attrNameLst>
                                      </p:cBhvr>
                                      <p:tavLst>
                                        <p:tav tm="0">
                                          <p:val>
                                            <p:strVal val="#ppt_x"/>
                                          </p:val>
                                        </p:tav>
                                        <p:tav tm="100000">
                                          <p:val>
                                            <p:strVal val="#ppt_x"/>
                                          </p:val>
                                        </p:tav>
                                      </p:tavLst>
                                    </p:anim>
                                    <p:anim calcmode="lin" valueType="num">
                                      <p:cBhvr additive="base">
                                        <p:cTn id="54" dur="500" fill="hold"/>
                                        <p:tgtEl>
                                          <p:spTgt spid="527"/>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50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528"/>
                                        </p:tgtEl>
                                        <p:attrNameLst>
                                          <p:attrName>style.visibility</p:attrName>
                                        </p:attrNameLst>
                                      </p:cBhvr>
                                      <p:to>
                                        <p:strVal val="visible"/>
                                      </p:to>
                                    </p:set>
                                    <p:anim calcmode="lin" valueType="num">
                                      <p:cBhvr additive="base">
                                        <p:cTn id="62" dur="500" fill="hold"/>
                                        <p:tgtEl>
                                          <p:spTgt spid="528"/>
                                        </p:tgtEl>
                                        <p:attrNameLst>
                                          <p:attrName>ppt_x</p:attrName>
                                        </p:attrNameLst>
                                      </p:cBhvr>
                                      <p:tavLst>
                                        <p:tav tm="0">
                                          <p:val>
                                            <p:strVal val="#ppt_x"/>
                                          </p:val>
                                        </p:tav>
                                        <p:tav tm="100000">
                                          <p:val>
                                            <p:strVal val="#ppt_x"/>
                                          </p:val>
                                        </p:tav>
                                      </p:tavLst>
                                    </p:anim>
                                    <p:anim calcmode="lin" valueType="num">
                                      <p:cBhvr additive="base">
                                        <p:cTn id="63" dur="500" fill="hold"/>
                                        <p:tgtEl>
                                          <p:spTgt spid="528"/>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525"/>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509"/>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508"/>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511"/>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524"/>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510"/>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5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32"/>
                                        </p:tgtEl>
                                        <p:attrNameLst>
                                          <p:attrName>style.visibility</p:attrName>
                                        </p:attrNameLst>
                                      </p:cBhvr>
                                      <p:to>
                                        <p:strVal val="visible"/>
                                      </p:to>
                                    </p:set>
                                    <p:anim calcmode="lin" valueType="num">
                                      <p:cBhvr additive="base">
                                        <p:cTn id="89" dur="500" fill="hold"/>
                                        <p:tgtEl>
                                          <p:spTgt spid="532"/>
                                        </p:tgtEl>
                                        <p:attrNameLst>
                                          <p:attrName>ppt_x</p:attrName>
                                        </p:attrNameLst>
                                      </p:cBhvr>
                                      <p:tavLst>
                                        <p:tav tm="0">
                                          <p:val>
                                            <p:strVal val="#ppt_x"/>
                                          </p:val>
                                        </p:tav>
                                        <p:tav tm="100000">
                                          <p:val>
                                            <p:strVal val="#ppt_x"/>
                                          </p:val>
                                        </p:tav>
                                      </p:tavLst>
                                    </p:anim>
                                    <p:anim calcmode="lin" valueType="num">
                                      <p:cBhvr additive="base">
                                        <p:cTn id="90" dur="500" fill="hold"/>
                                        <p:tgtEl>
                                          <p:spTgt spid="532"/>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53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536"/>
                                        </p:tgtEl>
                                        <p:attrNameLst>
                                          <p:attrName>style.visibility</p:attrName>
                                        </p:attrNameLst>
                                      </p:cBhvr>
                                      <p:to>
                                        <p:strVal val="visible"/>
                                      </p:to>
                                    </p:set>
                                    <p:anim calcmode="lin" valueType="num">
                                      <p:cBhvr additive="base">
                                        <p:cTn id="98" dur="500" fill="hold"/>
                                        <p:tgtEl>
                                          <p:spTgt spid="536"/>
                                        </p:tgtEl>
                                        <p:attrNameLst>
                                          <p:attrName>ppt_x</p:attrName>
                                        </p:attrNameLst>
                                      </p:cBhvr>
                                      <p:tavLst>
                                        <p:tav tm="0">
                                          <p:val>
                                            <p:strVal val="#ppt_x"/>
                                          </p:val>
                                        </p:tav>
                                        <p:tav tm="100000">
                                          <p:val>
                                            <p:strVal val="#ppt_x"/>
                                          </p:val>
                                        </p:tav>
                                      </p:tavLst>
                                    </p:anim>
                                    <p:anim calcmode="lin" valueType="num">
                                      <p:cBhvr additive="base">
                                        <p:cTn id="99" dur="500" fill="hold"/>
                                        <p:tgtEl>
                                          <p:spTgt spid="536"/>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535"/>
                                        </p:tgtEl>
                                        <p:attrNameLst>
                                          <p:attrName>style.visibility</p:attrName>
                                        </p:attrNameLst>
                                      </p:cBhvr>
                                      <p:to>
                                        <p:strVal val="visibl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513"/>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514"/>
                                        </p:tgtEl>
                                        <p:attrNameLst>
                                          <p:attrName>style.visibility</p:attrName>
                                        </p:attrNameLst>
                                      </p:cBhvr>
                                      <p:to>
                                        <p:strVal val="visible"/>
                                      </p:to>
                                    </p:set>
                                  </p:childTnLst>
                                </p:cTn>
                              </p:par>
                            </p:childTnLst>
                          </p:cTn>
                        </p:par>
                        <p:par>
                          <p:cTn id="109" fill="hold">
                            <p:stCondLst>
                              <p:cond delay="500"/>
                            </p:stCondLst>
                            <p:childTnLst>
                              <p:par>
                                <p:cTn id="110" presetID="1" presetClass="entr" presetSubtype="0" fill="hold" nodeType="afterEffect">
                                  <p:stCondLst>
                                    <p:cond delay="0"/>
                                  </p:stCondLst>
                                  <p:childTnLst>
                                    <p:set>
                                      <p:cBhvr>
                                        <p:cTn id="111" dur="1" fill="hold">
                                          <p:stCondLst>
                                            <p:cond delay="0"/>
                                          </p:stCondLst>
                                        </p:cTn>
                                        <p:tgtEl>
                                          <p:spTgt spid="512"/>
                                        </p:tgtEl>
                                        <p:attrNameLst>
                                          <p:attrName>style.visibility</p:attrName>
                                        </p:attrNameLst>
                                      </p:cBhvr>
                                      <p:to>
                                        <p:strVal val="visible"/>
                                      </p:to>
                                    </p:se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519"/>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0"/>
                                          </p:stCondLst>
                                        </p:cTn>
                                        <p:tgtEl>
                                          <p:spTgt spid="520"/>
                                        </p:tgtEl>
                                        <p:attrNameLst>
                                          <p:attrName>style.visibility</p:attrName>
                                        </p:attrNameLst>
                                      </p:cBhvr>
                                      <p:to>
                                        <p:strVal val="visible"/>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518"/>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0"/>
                                          </p:stCondLst>
                                        </p:cTn>
                                        <p:tgtEl>
                                          <p:spTgt spid="516"/>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517"/>
                                        </p:tgtEl>
                                        <p:attrNameLst>
                                          <p:attrName>style.visibility</p:attrName>
                                        </p:attrNameLst>
                                      </p:cBhvr>
                                      <p:to>
                                        <p:strVal val="visible"/>
                                      </p:to>
                                    </p:set>
                                  </p:childTnLst>
                                </p:cTn>
                              </p:par>
                            </p:childTnLst>
                          </p:cTn>
                        </p:par>
                        <p:par>
                          <p:cTn id="127" fill="hold">
                            <p:stCondLst>
                              <p:cond delay="500"/>
                            </p:stCondLst>
                            <p:childTnLst>
                              <p:par>
                                <p:cTn id="128" presetID="1" presetClass="entr" presetSubtype="0" fill="hold" nodeType="afterEffect">
                                  <p:stCondLst>
                                    <p:cond delay="0"/>
                                  </p:stCondLst>
                                  <p:childTnLst>
                                    <p:set>
                                      <p:cBhvr>
                                        <p:cTn id="129" dur="1" fill="hold">
                                          <p:stCondLst>
                                            <p:cond delay="0"/>
                                          </p:stCondLst>
                                        </p:cTn>
                                        <p:tgtEl>
                                          <p:spTgt spid="515"/>
                                        </p:tgtEl>
                                        <p:attrNameLst>
                                          <p:attrName>style.visibility</p:attrName>
                                        </p:attrNameLst>
                                      </p:cBhvr>
                                      <p:to>
                                        <p:strVal val="visible"/>
                                      </p:to>
                                    </p:se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537"/>
                                        </p:tgtEl>
                                        <p:attrNameLst>
                                          <p:attrName>style.visibility</p:attrName>
                                        </p:attrNameLst>
                                      </p:cBhvr>
                                      <p:to>
                                        <p:strVal val="visible"/>
                                      </p:to>
                                    </p:set>
                                    <p:anim calcmode="lin" valueType="num">
                                      <p:cBhvr additive="base">
                                        <p:cTn id="133" dur="2000" fill="hold"/>
                                        <p:tgtEl>
                                          <p:spTgt spid="537"/>
                                        </p:tgtEl>
                                        <p:attrNameLst>
                                          <p:attrName>ppt_x</p:attrName>
                                        </p:attrNameLst>
                                      </p:cBhvr>
                                      <p:tavLst>
                                        <p:tav tm="0">
                                          <p:val>
                                            <p:strVal val="#ppt_x"/>
                                          </p:val>
                                        </p:tav>
                                        <p:tav tm="100000">
                                          <p:val>
                                            <p:strVal val="#ppt_x"/>
                                          </p:val>
                                        </p:tav>
                                      </p:tavLst>
                                    </p:anim>
                                    <p:anim calcmode="lin" valueType="num">
                                      <p:cBhvr additive="base">
                                        <p:cTn id="134" dur="2000" fill="hold"/>
                                        <p:tgtEl>
                                          <p:spTgt spid="537"/>
                                        </p:tgtEl>
                                        <p:attrNameLst>
                                          <p:attrName>ppt_y</p:attrName>
                                        </p:attrNameLst>
                                      </p:cBhvr>
                                      <p:tavLst>
                                        <p:tav tm="0">
                                          <p:val>
                                            <p:strVal val="1+#ppt_h/2"/>
                                          </p:val>
                                        </p:tav>
                                        <p:tav tm="100000">
                                          <p:val>
                                            <p:strVal val="#ppt_y"/>
                                          </p:val>
                                        </p:tav>
                                      </p:tavLst>
                                    </p:anim>
                                  </p:childTnLst>
                                </p:cTn>
                              </p:par>
                            </p:childTnLst>
                          </p:cTn>
                        </p:par>
                        <p:par>
                          <p:cTn id="135" fill="hold">
                            <p:stCondLst>
                              <p:cond delay="2500"/>
                            </p:stCondLst>
                            <p:childTnLst>
                              <p:par>
                                <p:cTn id="136" presetID="1" presetClass="entr" presetSubtype="0" fill="hold" grpId="0" nodeType="afterEffect">
                                  <p:stCondLst>
                                    <p:cond delay="0"/>
                                  </p:stCondLst>
                                  <p:childTnLst>
                                    <p:set>
                                      <p:cBhvr>
                                        <p:cTn id="137" dur="1" fill="hold">
                                          <p:stCondLst>
                                            <p:cond delay="0"/>
                                          </p:stCondLst>
                                        </p:cTn>
                                        <p:tgtEl>
                                          <p:spTgt spid="547"/>
                                        </p:tgtEl>
                                        <p:attrNameLst>
                                          <p:attrName>style.visibility</p:attrName>
                                        </p:attrNameLst>
                                      </p:cBhvr>
                                      <p:to>
                                        <p:strVal val="visible"/>
                                      </p:to>
                                    </p:set>
                                  </p:childTnLst>
                                </p:cTn>
                              </p:par>
                            </p:childTnLst>
                          </p:cTn>
                        </p:par>
                        <p:par>
                          <p:cTn id="138" fill="hold">
                            <p:stCondLst>
                              <p:cond delay="2500"/>
                            </p:stCondLst>
                            <p:childTnLst>
                              <p:par>
                                <p:cTn id="139" presetID="1" presetClass="entr" presetSubtype="0" fill="hold" grpId="0" nodeType="after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childTnLst>
                          </p:cTn>
                        </p:par>
                        <p:par>
                          <p:cTn id="141" fill="hold">
                            <p:stCondLst>
                              <p:cond delay="2500"/>
                            </p:stCondLst>
                            <p:childTnLst>
                              <p:par>
                                <p:cTn id="142" presetID="1" presetClass="entr" presetSubtype="0" fill="hold" grpId="0" nodeType="afterEffect">
                                  <p:stCondLst>
                                    <p:cond delay="0"/>
                                  </p:stCondLst>
                                  <p:childTnLst>
                                    <p:set>
                                      <p:cBhvr>
                                        <p:cTn id="143" dur="1" fill="hold">
                                          <p:stCondLst>
                                            <p:cond delay="0"/>
                                          </p:stCondLst>
                                        </p:cTn>
                                        <p:tgtEl>
                                          <p:spTgt spid="526"/>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538"/>
                                        </p:tgtEl>
                                        <p:attrNameLst>
                                          <p:attrName>style.visibility</p:attrName>
                                        </p:attrNameLst>
                                      </p:cBhvr>
                                      <p:to>
                                        <p:strVal val="visible"/>
                                      </p:to>
                                    </p:set>
                                    <p:anim calcmode="lin" valueType="num">
                                      <p:cBhvr additive="base">
                                        <p:cTn id="148" dur="500" fill="hold"/>
                                        <p:tgtEl>
                                          <p:spTgt spid="538"/>
                                        </p:tgtEl>
                                        <p:attrNameLst>
                                          <p:attrName>ppt_x</p:attrName>
                                        </p:attrNameLst>
                                      </p:cBhvr>
                                      <p:tavLst>
                                        <p:tav tm="0">
                                          <p:val>
                                            <p:strVal val="#ppt_x"/>
                                          </p:val>
                                        </p:tav>
                                        <p:tav tm="100000">
                                          <p:val>
                                            <p:strVal val="#ppt_x"/>
                                          </p:val>
                                        </p:tav>
                                      </p:tavLst>
                                    </p:anim>
                                    <p:anim calcmode="lin" valueType="num">
                                      <p:cBhvr additive="base">
                                        <p:cTn id="149" dur="500" fill="hold"/>
                                        <p:tgtEl>
                                          <p:spTgt spid="538"/>
                                        </p:tgtEl>
                                        <p:attrNameLst>
                                          <p:attrName>ppt_y</p:attrName>
                                        </p:attrNameLst>
                                      </p:cBhvr>
                                      <p:tavLst>
                                        <p:tav tm="0">
                                          <p:val>
                                            <p:strVal val="1+#ppt_h/2"/>
                                          </p:val>
                                        </p:tav>
                                        <p:tav tm="100000">
                                          <p:val>
                                            <p:strVal val="#ppt_y"/>
                                          </p:val>
                                        </p:tav>
                                      </p:tavLst>
                                    </p:anim>
                                  </p:childTnLst>
                                </p:cTn>
                              </p:par>
                            </p:childTnLst>
                          </p:cTn>
                        </p:par>
                        <p:par>
                          <p:cTn id="150" fill="hold">
                            <p:stCondLst>
                              <p:cond delay="500"/>
                            </p:stCondLst>
                            <p:childTnLst>
                              <p:par>
                                <p:cTn id="151" presetID="1" presetClass="entr" presetSubtype="0" fill="hold" nodeType="afterEffect">
                                  <p:stCondLst>
                                    <p:cond delay="0"/>
                                  </p:stCondLst>
                                  <p:childTnLst>
                                    <p:set>
                                      <p:cBhvr>
                                        <p:cTn id="152" dur="1" fill="hold">
                                          <p:stCondLst>
                                            <p:cond delay="0"/>
                                          </p:stCondLst>
                                        </p:cTn>
                                        <p:tgtEl>
                                          <p:spTgt spid="394"/>
                                        </p:tgtEl>
                                        <p:attrNameLst>
                                          <p:attrName>style.visibility</p:attrName>
                                        </p:attrNameLst>
                                      </p:cBhvr>
                                      <p:to>
                                        <p:strVal val="visible"/>
                                      </p:to>
                                    </p:set>
                                  </p:childTnLst>
                                </p:cTn>
                              </p:par>
                            </p:childTnLst>
                          </p:cTn>
                        </p:par>
                        <p:par>
                          <p:cTn id="153" fill="hold">
                            <p:stCondLst>
                              <p:cond delay="500"/>
                            </p:stCondLst>
                            <p:childTnLst>
                              <p:par>
                                <p:cTn id="154" presetID="2" presetClass="entr" presetSubtype="4" fill="hold" grpId="0" nodeType="afterEffect">
                                  <p:stCondLst>
                                    <p:cond delay="0"/>
                                  </p:stCondLst>
                                  <p:childTnLst>
                                    <p:set>
                                      <p:cBhvr>
                                        <p:cTn id="155" dur="1" fill="hold">
                                          <p:stCondLst>
                                            <p:cond delay="0"/>
                                          </p:stCondLst>
                                        </p:cTn>
                                        <p:tgtEl>
                                          <p:spTgt spid="530"/>
                                        </p:tgtEl>
                                        <p:attrNameLst>
                                          <p:attrName>style.visibility</p:attrName>
                                        </p:attrNameLst>
                                      </p:cBhvr>
                                      <p:to>
                                        <p:strVal val="visible"/>
                                      </p:to>
                                    </p:set>
                                    <p:anim calcmode="lin" valueType="num">
                                      <p:cBhvr additive="base">
                                        <p:cTn id="156" dur="2000" fill="hold"/>
                                        <p:tgtEl>
                                          <p:spTgt spid="530"/>
                                        </p:tgtEl>
                                        <p:attrNameLst>
                                          <p:attrName>ppt_x</p:attrName>
                                        </p:attrNameLst>
                                      </p:cBhvr>
                                      <p:tavLst>
                                        <p:tav tm="0">
                                          <p:val>
                                            <p:strVal val="#ppt_x"/>
                                          </p:val>
                                        </p:tav>
                                        <p:tav tm="100000">
                                          <p:val>
                                            <p:strVal val="#ppt_x"/>
                                          </p:val>
                                        </p:tav>
                                      </p:tavLst>
                                    </p:anim>
                                    <p:anim calcmode="lin" valueType="num">
                                      <p:cBhvr additive="base">
                                        <p:cTn id="157" dur="2000" fill="hold"/>
                                        <p:tgtEl>
                                          <p:spTgt spid="530"/>
                                        </p:tgtEl>
                                        <p:attrNameLst>
                                          <p:attrName>ppt_y</p:attrName>
                                        </p:attrNameLst>
                                      </p:cBhvr>
                                      <p:tavLst>
                                        <p:tav tm="0">
                                          <p:val>
                                            <p:strVal val="1+#ppt_h/2"/>
                                          </p:val>
                                        </p:tav>
                                        <p:tav tm="100000">
                                          <p:val>
                                            <p:strVal val="#ppt_y"/>
                                          </p:val>
                                        </p:tav>
                                      </p:tavLst>
                                    </p:anim>
                                  </p:childTnLst>
                                </p:cTn>
                              </p:par>
                            </p:childTnLst>
                          </p:cTn>
                        </p:par>
                        <p:par>
                          <p:cTn id="158" fill="hold">
                            <p:stCondLst>
                              <p:cond delay="2500"/>
                            </p:stCondLst>
                            <p:childTnLst>
                              <p:par>
                                <p:cTn id="159" presetID="1" presetClass="entr" presetSubtype="0" fill="hold" grpId="0" nodeType="afterEffect">
                                  <p:stCondLst>
                                    <p:cond delay="0"/>
                                  </p:stCondLst>
                                  <p:childTnLst>
                                    <p:set>
                                      <p:cBhvr>
                                        <p:cTn id="160"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animBg="1"/>
      <p:bldP spid="507" grpId="0" animBg="1"/>
      <p:bldP spid="509" grpId="0" animBg="1"/>
      <p:bldP spid="511" grpId="0" animBg="1"/>
      <p:bldP spid="513" grpId="0" animBg="1"/>
      <p:bldP spid="514" grpId="0" animBg="1"/>
      <p:bldP spid="516" grpId="0" animBg="1"/>
      <p:bldP spid="517"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2" grpId="0" animBg="1"/>
      <p:bldP spid="5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DC1/Context1 view</a:t>
            </a:r>
            <a:endParaRPr lang="en-US"/>
          </a:p>
        </p:txBody>
      </p:sp>
      <p:sp>
        <p:nvSpPr>
          <p:cNvPr id="305" name="Rectangle 304"/>
          <p:cNvSpPr/>
          <p:nvPr/>
        </p:nvSpPr>
        <p:spPr>
          <a:xfrm>
            <a:off x="2593008" y="1504951"/>
            <a:ext cx="2066487" cy="29718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06" name="Oval 305"/>
          <p:cNvSpPr/>
          <p:nvPr/>
        </p:nvSpPr>
        <p:spPr>
          <a:xfrm>
            <a:off x="3048000" y="3198617"/>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307" name="Oval 306"/>
          <p:cNvSpPr/>
          <p:nvPr/>
        </p:nvSpPr>
        <p:spPr>
          <a:xfrm>
            <a:off x="3036705" y="1962150"/>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sp>
        <p:nvSpPr>
          <p:cNvPr id="308" name="Oval 307"/>
          <p:cNvSpPr/>
          <p:nvPr/>
        </p:nvSpPr>
        <p:spPr>
          <a:xfrm>
            <a:off x="2525895" y="220420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9" name="Oval 308"/>
          <p:cNvSpPr/>
          <p:nvPr/>
        </p:nvSpPr>
        <p:spPr>
          <a:xfrm>
            <a:off x="4507095" y="380360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0" name="Oval 309"/>
          <p:cNvSpPr/>
          <p:nvPr/>
        </p:nvSpPr>
        <p:spPr>
          <a:xfrm>
            <a:off x="2525895" y="244420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1" name="Oval 310"/>
          <p:cNvSpPr/>
          <p:nvPr/>
        </p:nvSpPr>
        <p:spPr>
          <a:xfrm>
            <a:off x="2525895" y="267920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2" name="TextBox 311"/>
          <p:cNvSpPr txBox="1"/>
          <p:nvPr/>
        </p:nvSpPr>
        <p:spPr>
          <a:xfrm>
            <a:off x="3048001" y="220420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3" name="TextBox 312"/>
          <p:cNvSpPr txBox="1"/>
          <p:nvPr/>
        </p:nvSpPr>
        <p:spPr>
          <a:xfrm>
            <a:off x="3287894" y="200469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TextBox 313"/>
          <p:cNvSpPr txBox="1"/>
          <p:nvPr/>
        </p:nvSpPr>
        <p:spPr>
          <a:xfrm>
            <a:off x="4126096" y="381625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5" name="TextBox 314"/>
          <p:cNvSpPr txBox="1"/>
          <p:nvPr/>
        </p:nvSpPr>
        <p:spPr>
          <a:xfrm>
            <a:off x="3048001" y="267920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6" name="TextBox 315"/>
          <p:cNvSpPr txBox="1"/>
          <p:nvPr/>
        </p:nvSpPr>
        <p:spPr>
          <a:xfrm>
            <a:off x="2971801" y="244465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17" name="Straight Connector 316"/>
          <p:cNvCxnSpPr>
            <a:stCxn id="313" idx="2"/>
            <a:endCxn id="412" idx="6"/>
          </p:cNvCxnSpPr>
          <p:nvPr/>
        </p:nvCxnSpPr>
        <p:spPr>
          <a:xfrm flipH="1" flipV="1">
            <a:off x="2821609" y="2055590"/>
            <a:ext cx="4662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18" name="Straight Connector 317"/>
          <p:cNvCxnSpPr>
            <a:stCxn id="312" idx="2"/>
            <a:endCxn id="308" idx="6"/>
          </p:cNvCxnSpPr>
          <p:nvPr/>
        </p:nvCxnSpPr>
        <p:spPr>
          <a:xfrm flipH="1">
            <a:off x="2830695" y="2267756"/>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19" name="Straight Connector 318"/>
          <p:cNvCxnSpPr>
            <a:stCxn id="316" idx="2"/>
            <a:endCxn id="310" idx="6"/>
          </p:cNvCxnSpPr>
          <p:nvPr/>
        </p:nvCxnSpPr>
        <p:spPr>
          <a:xfrm flipH="1">
            <a:off x="2830695" y="2508203"/>
            <a:ext cx="141106"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20" name="Straight Connector 319"/>
          <p:cNvCxnSpPr>
            <a:stCxn id="411" idx="2"/>
            <a:endCxn id="325" idx="6"/>
          </p:cNvCxnSpPr>
          <p:nvPr/>
        </p:nvCxnSpPr>
        <p:spPr>
          <a:xfrm flipH="1">
            <a:off x="4354694" y="3625897"/>
            <a:ext cx="141106"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21" name="Straight Connector 320"/>
          <p:cNvCxnSpPr>
            <a:stCxn id="309" idx="2"/>
            <a:endCxn id="314" idx="6"/>
          </p:cNvCxnSpPr>
          <p:nvPr/>
        </p:nvCxnSpPr>
        <p:spPr>
          <a:xfrm flipH="1">
            <a:off x="4278495" y="3879803"/>
            <a:ext cx="228600"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22" name="Straight Connector 321"/>
          <p:cNvCxnSpPr>
            <a:stCxn id="311" idx="6"/>
            <a:endCxn id="315" idx="2"/>
          </p:cNvCxnSpPr>
          <p:nvPr/>
        </p:nvCxnSpPr>
        <p:spPr>
          <a:xfrm flipV="1">
            <a:off x="2830695" y="2742755"/>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3" name="Oval 322"/>
          <p:cNvSpPr/>
          <p:nvPr/>
        </p:nvSpPr>
        <p:spPr>
          <a:xfrm>
            <a:off x="2821609" y="1754118"/>
            <a:ext cx="1685486" cy="272263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24" name="TextBox 323"/>
          <p:cNvSpPr txBox="1"/>
          <p:nvPr/>
        </p:nvSpPr>
        <p:spPr>
          <a:xfrm>
            <a:off x="3516495" y="1733550"/>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325" name="TextBox 324"/>
          <p:cNvSpPr txBox="1"/>
          <p:nvPr/>
        </p:nvSpPr>
        <p:spPr>
          <a:xfrm>
            <a:off x="4202295" y="356235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2514600" y="1456551"/>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Context-1</a:t>
            </a:r>
          </a:p>
        </p:txBody>
      </p:sp>
      <p:sp>
        <p:nvSpPr>
          <p:cNvPr id="327" name="TextBox 326"/>
          <p:cNvSpPr txBox="1"/>
          <p:nvPr/>
        </p:nvSpPr>
        <p:spPr>
          <a:xfrm>
            <a:off x="3593268" y="29104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8" name="TextBox 327"/>
          <p:cNvSpPr txBox="1"/>
          <p:nvPr/>
        </p:nvSpPr>
        <p:spPr>
          <a:xfrm>
            <a:off x="3593268" y="31277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29" name="Straight Connector 328"/>
          <p:cNvCxnSpPr>
            <a:stCxn id="327" idx="4"/>
            <a:endCxn id="328" idx="0"/>
          </p:cNvCxnSpPr>
          <p:nvPr/>
        </p:nvCxnSpPr>
        <p:spPr>
          <a:xfrm>
            <a:off x="3663534" y="3040253"/>
            <a:ext cx="0" cy="87504"/>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30" name="TextBox 329"/>
          <p:cNvSpPr txBox="1"/>
          <p:nvPr/>
        </p:nvSpPr>
        <p:spPr>
          <a:xfrm>
            <a:off x="228600" y="461152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331" name="Straight Connector 330"/>
          <p:cNvCxnSpPr/>
          <p:nvPr/>
        </p:nvCxnSpPr>
        <p:spPr>
          <a:xfrm>
            <a:off x="8365238" y="2235288"/>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332" name="Straight Connector 331"/>
          <p:cNvCxnSpPr>
            <a:endCxn id="357" idx="3"/>
          </p:cNvCxnSpPr>
          <p:nvPr/>
        </p:nvCxnSpPr>
        <p:spPr>
          <a:xfrm flipH="1">
            <a:off x="6732180" y="3419756"/>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33" name="Oval 332"/>
          <p:cNvSpPr/>
          <p:nvPr/>
        </p:nvSpPr>
        <p:spPr>
          <a:xfrm>
            <a:off x="6096000" y="2080957"/>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34" name="Rectangle 333"/>
          <p:cNvSpPr/>
          <p:nvPr/>
        </p:nvSpPr>
        <p:spPr>
          <a:xfrm>
            <a:off x="7651822" y="2550249"/>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35" name="Rectangle 334"/>
          <p:cNvSpPr/>
          <p:nvPr/>
        </p:nvSpPr>
        <p:spPr>
          <a:xfrm>
            <a:off x="6217252" y="2504699"/>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36" name="Rectangle 335"/>
          <p:cNvSpPr/>
          <p:nvPr/>
        </p:nvSpPr>
        <p:spPr>
          <a:xfrm>
            <a:off x="6951146" y="2856320"/>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37" name="Rectangle 336"/>
          <p:cNvSpPr/>
          <p:nvPr/>
        </p:nvSpPr>
        <p:spPr>
          <a:xfrm>
            <a:off x="6951146" y="2202554"/>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38" name="Straight Connector 337"/>
          <p:cNvCxnSpPr>
            <a:stCxn id="359" idx="6"/>
            <a:endCxn id="377" idx="3"/>
          </p:cNvCxnSpPr>
          <p:nvPr/>
        </p:nvCxnSpPr>
        <p:spPr>
          <a:xfrm flipV="1">
            <a:off x="6737422" y="2453978"/>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39" name="Straight Connector 338"/>
          <p:cNvCxnSpPr>
            <a:stCxn id="376" idx="4"/>
            <a:endCxn id="361" idx="0"/>
          </p:cNvCxnSpPr>
          <p:nvPr/>
        </p:nvCxnSpPr>
        <p:spPr>
          <a:xfrm>
            <a:off x="7185172" y="2575763"/>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40" name="Straight Connector 339"/>
          <p:cNvCxnSpPr>
            <a:stCxn id="364" idx="3"/>
            <a:endCxn id="362" idx="6"/>
          </p:cNvCxnSpPr>
          <p:nvPr/>
        </p:nvCxnSpPr>
        <p:spPr>
          <a:xfrm flipH="1">
            <a:off x="7478374" y="2896143"/>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41" name="Straight Connector 340"/>
          <p:cNvCxnSpPr>
            <a:stCxn id="378" idx="5"/>
            <a:endCxn id="363" idx="2"/>
          </p:cNvCxnSpPr>
          <p:nvPr/>
        </p:nvCxnSpPr>
        <p:spPr>
          <a:xfrm>
            <a:off x="7439354" y="2476585"/>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42" name="Rectangle 341"/>
          <p:cNvSpPr/>
          <p:nvPr/>
        </p:nvSpPr>
        <p:spPr>
          <a:xfrm>
            <a:off x="5336288" y="2774055"/>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43" name="Straight Connector 342"/>
          <p:cNvCxnSpPr>
            <a:stCxn id="351" idx="6"/>
            <a:endCxn id="352" idx="2"/>
          </p:cNvCxnSpPr>
          <p:nvPr/>
        </p:nvCxnSpPr>
        <p:spPr>
          <a:xfrm flipV="1">
            <a:off x="5863435" y="2822154"/>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44" name="Rectangle 343"/>
          <p:cNvSpPr/>
          <p:nvPr/>
        </p:nvSpPr>
        <p:spPr>
          <a:xfrm>
            <a:off x="7243202" y="3652909"/>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45" name="Straight Connector 344"/>
          <p:cNvCxnSpPr>
            <a:stCxn id="371" idx="0"/>
            <a:endCxn id="368" idx="0"/>
          </p:cNvCxnSpPr>
          <p:nvPr/>
        </p:nvCxnSpPr>
        <p:spPr>
          <a:xfrm flipH="1" flipV="1">
            <a:off x="7319402" y="3155055"/>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46" name="TextBox 345"/>
          <p:cNvSpPr txBox="1"/>
          <p:nvPr/>
        </p:nvSpPr>
        <p:spPr>
          <a:xfrm>
            <a:off x="6596890" y="27586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7" name="Rectangle 346"/>
          <p:cNvSpPr/>
          <p:nvPr/>
        </p:nvSpPr>
        <p:spPr>
          <a:xfrm>
            <a:off x="5336288" y="2343192"/>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48" name="Rectangle 347"/>
          <p:cNvSpPr/>
          <p:nvPr/>
        </p:nvSpPr>
        <p:spPr>
          <a:xfrm>
            <a:off x="6709802" y="3652909"/>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49" name="Straight Connector 348"/>
          <p:cNvCxnSpPr>
            <a:stCxn id="369" idx="0"/>
            <a:endCxn id="370" idx="0"/>
          </p:cNvCxnSpPr>
          <p:nvPr/>
        </p:nvCxnSpPr>
        <p:spPr>
          <a:xfrm flipH="1">
            <a:off x="6917915" y="3166246"/>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50" name="Straight Connector 349"/>
          <p:cNvCxnSpPr>
            <a:stCxn id="365" idx="2"/>
            <a:endCxn id="358" idx="6"/>
          </p:cNvCxnSpPr>
          <p:nvPr/>
        </p:nvCxnSpPr>
        <p:spPr>
          <a:xfrm flipH="1" flipV="1">
            <a:off x="5863435" y="2533694"/>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51" name="TextBox 350"/>
          <p:cNvSpPr txBox="1"/>
          <p:nvPr/>
        </p:nvSpPr>
        <p:spPr>
          <a:xfrm>
            <a:off x="5723541" y="2908410"/>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2" name="TextBox 351"/>
          <p:cNvSpPr txBox="1"/>
          <p:nvPr/>
        </p:nvSpPr>
        <p:spPr>
          <a:xfrm>
            <a:off x="6137725" y="275860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3" name="Oval 352"/>
          <p:cNvSpPr/>
          <p:nvPr/>
        </p:nvSpPr>
        <p:spPr>
          <a:xfrm>
            <a:off x="6917915" y="334810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4" name="Oval 353"/>
          <p:cNvSpPr/>
          <p:nvPr/>
        </p:nvSpPr>
        <p:spPr>
          <a:xfrm>
            <a:off x="7342998" y="334810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55" name="Straight Connector 354"/>
          <p:cNvCxnSpPr>
            <a:stCxn id="356" idx="2"/>
          </p:cNvCxnSpPr>
          <p:nvPr/>
        </p:nvCxnSpPr>
        <p:spPr>
          <a:xfrm>
            <a:off x="6034885" y="2202555"/>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56" name="TextBox 355"/>
          <p:cNvSpPr txBox="1"/>
          <p:nvPr/>
        </p:nvSpPr>
        <p:spPr>
          <a:xfrm>
            <a:off x="5761932" y="195633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57" name="TextBox 356"/>
          <p:cNvSpPr txBox="1"/>
          <p:nvPr/>
        </p:nvSpPr>
        <p:spPr>
          <a:xfrm>
            <a:off x="6186274" y="3296645"/>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58" name="TextBox 357"/>
          <p:cNvSpPr txBox="1"/>
          <p:nvPr/>
        </p:nvSpPr>
        <p:spPr>
          <a:xfrm>
            <a:off x="5723541" y="246569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9" name="TextBox 358"/>
          <p:cNvSpPr txBox="1"/>
          <p:nvPr/>
        </p:nvSpPr>
        <p:spPr>
          <a:xfrm>
            <a:off x="6596890" y="251563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0" name="TextBox 359"/>
          <p:cNvSpPr txBox="1"/>
          <p:nvPr/>
        </p:nvSpPr>
        <p:spPr>
          <a:xfrm>
            <a:off x="6880880" y="287702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1" name="TextBox 360"/>
          <p:cNvSpPr txBox="1"/>
          <p:nvPr/>
        </p:nvSpPr>
        <p:spPr>
          <a:xfrm>
            <a:off x="7114906" y="27682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2" name="TextBox 361"/>
          <p:cNvSpPr txBox="1"/>
          <p:nvPr/>
        </p:nvSpPr>
        <p:spPr>
          <a:xfrm>
            <a:off x="7337842" y="29206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3" name="TextBox 362"/>
          <p:cNvSpPr txBox="1"/>
          <p:nvPr/>
        </p:nvSpPr>
        <p:spPr>
          <a:xfrm>
            <a:off x="7602136" y="258053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4" name="TextBox 363"/>
          <p:cNvSpPr txBox="1"/>
          <p:nvPr/>
        </p:nvSpPr>
        <p:spPr>
          <a:xfrm>
            <a:off x="7587490" y="278535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5" name="TextBox 364"/>
          <p:cNvSpPr txBox="1"/>
          <p:nvPr/>
        </p:nvSpPr>
        <p:spPr>
          <a:xfrm>
            <a:off x="6137727" y="25009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6" name="TextBox 365"/>
          <p:cNvSpPr txBox="1"/>
          <p:nvPr/>
        </p:nvSpPr>
        <p:spPr>
          <a:xfrm>
            <a:off x="8043674" y="256450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7" name="TextBox 366"/>
          <p:cNvSpPr txBox="1"/>
          <p:nvPr/>
        </p:nvSpPr>
        <p:spPr>
          <a:xfrm>
            <a:off x="8043674" y="28071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8" name="TextBox 367"/>
          <p:cNvSpPr txBox="1"/>
          <p:nvPr/>
        </p:nvSpPr>
        <p:spPr>
          <a:xfrm>
            <a:off x="7243202" y="315505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9" name="TextBox 368"/>
          <p:cNvSpPr txBox="1"/>
          <p:nvPr/>
        </p:nvSpPr>
        <p:spPr>
          <a:xfrm>
            <a:off x="7014603" y="316624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0" name="TextBox 369"/>
          <p:cNvSpPr txBox="1"/>
          <p:nvPr/>
        </p:nvSpPr>
        <p:spPr>
          <a:xfrm>
            <a:off x="6847968" y="358490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1" name="TextBox 370"/>
          <p:cNvSpPr txBox="1"/>
          <p:nvPr/>
        </p:nvSpPr>
        <p:spPr>
          <a:xfrm>
            <a:off x="7419198" y="3592457"/>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2" name="TextBox 371"/>
          <p:cNvSpPr txBox="1"/>
          <p:nvPr/>
        </p:nvSpPr>
        <p:spPr>
          <a:xfrm>
            <a:off x="6772626" y="1831735"/>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373" name="Oval 372"/>
          <p:cNvSpPr/>
          <p:nvPr/>
        </p:nvSpPr>
        <p:spPr>
          <a:xfrm>
            <a:off x="5945888" y="24393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4" name="Oval 373"/>
          <p:cNvSpPr/>
          <p:nvPr/>
        </p:nvSpPr>
        <p:spPr>
          <a:xfrm>
            <a:off x="5945888" y="283315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75" name="Straight Connector 374"/>
          <p:cNvCxnSpPr>
            <a:stCxn id="346" idx="6"/>
            <a:endCxn id="360" idx="2"/>
          </p:cNvCxnSpPr>
          <p:nvPr/>
        </p:nvCxnSpPr>
        <p:spPr>
          <a:xfrm>
            <a:off x="6737422" y="2823505"/>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76" name="TextBox 375"/>
          <p:cNvSpPr txBox="1"/>
          <p:nvPr/>
        </p:nvSpPr>
        <p:spPr>
          <a:xfrm>
            <a:off x="7114906" y="244597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7" name="TextBox 376"/>
          <p:cNvSpPr txBox="1"/>
          <p:nvPr/>
        </p:nvSpPr>
        <p:spPr>
          <a:xfrm>
            <a:off x="6880880" y="23431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8" name="TextBox 377"/>
          <p:cNvSpPr txBox="1"/>
          <p:nvPr/>
        </p:nvSpPr>
        <p:spPr>
          <a:xfrm>
            <a:off x="7319402" y="236580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9" name="TextBox 378"/>
          <p:cNvSpPr txBox="1"/>
          <p:nvPr/>
        </p:nvSpPr>
        <p:spPr>
          <a:xfrm>
            <a:off x="6316761" y="1504594"/>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cxnSp>
        <p:nvCxnSpPr>
          <p:cNvPr id="380" name="Straight Connector 379"/>
          <p:cNvCxnSpPr>
            <a:stCxn id="366" idx="6"/>
          </p:cNvCxnSpPr>
          <p:nvPr/>
        </p:nvCxnSpPr>
        <p:spPr>
          <a:xfrm>
            <a:off x="8196073" y="2628052"/>
            <a:ext cx="416814" cy="1737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81" name="Straight Connector 380"/>
          <p:cNvCxnSpPr>
            <a:stCxn id="367" idx="6"/>
          </p:cNvCxnSpPr>
          <p:nvPr/>
        </p:nvCxnSpPr>
        <p:spPr>
          <a:xfrm>
            <a:off x="8196073" y="2870734"/>
            <a:ext cx="416814" cy="3202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382" name="Oval 381"/>
          <p:cNvSpPr/>
          <p:nvPr/>
        </p:nvSpPr>
        <p:spPr>
          <a:xfrm>
            <a:off x="8289038" y="256593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83" name="Oval 382"/>
          <p:cNvSpPr/>
          <p:nvPr/>
        </p:nvSpPr>
        <p:spPr>
          <a:xfrm>
            <a:off x="8289038" y="281215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84" name="Group 152"/>
          <p:cNvGrpSpPr/>
          <p:nvPr/>
        </p:nvGrpSpPr>
        <p:grpSpPr>
          <a:xfrm>
            <a:off x="533400" y="1581150"/>
            <a:ext cx="1939057" cy="2914710"/>
            <a:chOff x="533400" y="1657350"/>
            <a:chExt cx="1939057" cy="2914710"/>
          </a:xfrm>
        </p:grpSpPr>
        <p:sp>
          <p:nvSpPr>
            <p:cNvPr id="385" name="Oval 384"/>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86" name="TextBox 385"/>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387" name="Oval 386"/>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88" name="TextBox 387"/>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389" name="Oval 388"/>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90" name="TextBox 389"/>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391" name="Straight Connector 390"/>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392" name="TextBox 391"/>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393" name="Straight Connector 392"/>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94" name="TextBox 393"/>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395" name="Straight Connector 394"/>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96" name="TextBox 395"/>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97" name="Oval 396"/>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98" name="Oval 397"/>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99" name="TextBox 398"/>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400" name="TextBox 399"/>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401" name="TextBox 400"/>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402" name="Rectangle 401"/>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403" name="Straight Connector 402"/>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404" name="Straight Connector 403"/>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05" name="TextBox 404"/>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406" name="Straight Connector 405"/>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407" name="TextBox 406"/>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408" name="TextBox 407"/>
          <p:cNvSpPr txBox="1"/>
          <p:nvPr/>
        </p:nvSpPr>
        <p:spPr>
          <a:xfrm>
            <a:off x="8092285" y="2004696"/>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409" name="Freeform 408"/>
          <p:cNvSpPr/>
          <p:nvPr/>
        </p:nvSpPr>
        <p:spPr>
          <a:xfrm>
            <a:off x="2776537" y="2014609"/>
            <a:ext cx="1947863" cy="1638300"/>
          </a:xfrm>
          <a:custGeom>
            <a:avLst/>
            <a:gdLst>
              <a:gd name="connsiteX0" fmla="*/ 0 w 1947863"/>
              <a:gd name="connsiteY0" fmla="*/ 14287 h 1585912"/>
              <a:gd name="connsiteX1" fmla="*/ 1647825 w 1947863"/>
              <a:gd name="connsiteY1" fmla="*/ 261937 h 1585912"/>
              <a:gd name="connsiteX2" fmla="*/ 1800225 w 1947863"/>
              <a:gd name="connsiteY2" fmla="*/ 1585912 h 1585912"/>
            </a:gdLst>
            <a:ahLst/>
            <a:cxnLst>
              <a:cxn ang="0">
                <a:pos x="connsiteX0" y="connsiteY0"/>
              </a:cxn>
              <a:cxn ang="0">
                <a:pos x="connsiteX1" y="connsiteY1"/>
              </a:cxn>
              <a:cxn ang="0">
                <a:pos x="connsiteX2" y="connsiteY2"/>
              </a:cxn>
            </a:cxnLst>
            <a:rect l="l" t="t" r="r" b="b"/>
            <a:pathLst>
              <a:path w="1947863" h="1585912">
                <a:moveTo>
                  <a:pt x="0" y="14287"/>
                </a:moveTo>
                <a:cubicBezTo>
                  <a:pt x="673894" y="7143"/>
                  <a:pt x="1347788" y="0"/>
                  <a:pt x="1647825" y="261937"/>
                </a:cubicBezTo>
                <a:cubicBezTo>
                  <a:pt x="1947863" y="523875"/>
                  <a:pt x="1874044" y="1054893"/>
                  <a:pt x="1800225" y="1585912"/>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410" name="Oval 409"/>
          <p:cNvSpPr/>
          <p:nvPr/>
        </p:nvSpPr>
        <p:spPr>
          <a:xfrm>
            <a:off x="4572162" y="258377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411" name="Oval 410"/>
          <p:cNvSpPr/>
          <p:nvPr/>
        </p:nvSpPr>
        <p:spPr>
          <a:xfrm>
            <a:off x="4495800" y="354969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2" name="Oval 411"/>
          <p:cNvSpPr/>
          <p:nvPr/>
        </p:nvSpPr>
        <p:spPr>
          <a:xfrm>
            <a:off x="2516809" y="197939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3" name="TextBox 412"/>
          <p:cNvSpPr txBox="1"/>
          <p:nvPr/>
        </p:nvSpPr>
        <p:spPr>
          <a:xfrm>
            <a:off x="6400800" y="2670557"/>
            <a:ext cx="140532" cy="129793"/>
          </a:xfrm>
          <a:prstGeom prst="ellipse">
            <a:avLst/>
          </a:prstGeom>
          <a:solidFill>
            <a:srgbClr val="FFFFFF">
              <a:lumMod val="65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4" name="Straight Connector 413"/>
          <p:cNvCxnSpPr>
            <a:stCxn id="365" idx="5"/>
            <a:endCxn id="413" idx="1"/>
          </p:cNvCxnSpPr>
          <p:nvPr/>
        </p:nvCxnSpPr>
        <p:spPr>
          <a:xfrm>
            <a:off x="6267808" y="2609440"/>
            <a:ext cx="153572" cy="8012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415" name="Straight Connector 414"/>
          <p:cNvCxnSpPr>
            <a:stCxn id="413" idx="7"/>
            <a:endCxn id="359" idx="3"/>
          </p:cNvCxnSpPr>
          <p:nvPr/>
        </p:nvCxnSpPr>
        <p:spPr>
          <a:xfrm flipV="1">
            <a:off x="6520752" y="2626422"/>
            <a:ext cx="96718" cy="63143"/>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416" name="Straight Connector 415"/>
          <p:cNvCxnSpPr>
            <a:stCxn id="378" idx="1"/>
            <a:endCxn id="377" idx="6"/>
          </p:cNvCxnSpPr>
          <p:nvPr/>
        </p:nvCxnSpPr>
        <p:spPr>
          <a:xfrm flipH="1">
            <a:off x="7021412" y="2384808"/>
            <a:ext cx="318570" cy="23282"/>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417" name="Straight Connector 416"/>
          <p:cNvCxnSpPr>
            <a:stCxn id="363" idx="6"/>
            <a:endCxn id="366" idx="2"/>
          </p:cNvCxnSpPr>
          <p:nvPr/>
        </p:nvCxnSpPr>
        <p:spPr>
          <a:xfrm flipV="1">
            <a:off x="7742668" y="2628052"/>
            <a:ext cx="301006" cy="17378"/>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418" name="Oval 417"/>
          <p:cNvSpPr/>
          <p:nvPr/>
        </p:nvSpPr>
        <p:spPr>
          <a:xfrm>
            <a:off x="6553200" y="2204506"/>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4</a:t>
            </a:r>
          </a:p>
        </p:txBody>
      </p:sp>
      <p:sp>
        <p:nvSpPr>
          <p:cNvPr id="419" name="Freeform 418"/>
          <p:cNvSpPr/>
          <p:nvPr/>
        </p:nvSpPr>
        <p:spPr>
          <a:xfrm>
            <a:off x="3381375" y="2238375"/>
            <a:ext cx="228600" cy="600075"/>
          </a:xfrm>
          <a:custGeom>
            <a:avLst/>
            <a:gdLst>
              <a:gd name="connsiteX0" fmla="*/ 0 w 228600"/>
              <a:gd name="connsiteY0" fmla="*/ 0 h 600075"/>
              <a:gd name="connsiteX1" fmla="*/ 66675 w 228600"/>
              <a:gd name="connsiteY1" fmla="*/ 409575 h 600075"/>
              <a:gd name="connsiteX2" fmla="*/ 228600 w 228600"/>
              <a:gd name="connsiteY2" fmla="*/ 600075 h 600075"/>
            </a:gdLst>
            <a:ahLst/>
            <a:cxnLst>
              <a:cxn ang="0">
                <a:pos x="connsiteX0" y="connsiteY0"/>
              </a:cxn>
              <a:cxn ang="0">
                <a:pos x="connsiteX1" y="connsiteY1"/>
              </a:cxn>
              <a:cxn ang="0">
                <a:pos x="connsiteX2" y="connsiteY2"/>
              </a:cxn>
            </a:cxnLst>
            <a:rect l="l" t="t" r="r" b="b"/>
            <a:pathLst>
              <a:path w="228600" h="600075">
                <a:moveTo>
                  <a:pt x="0" y="0"/>
                </a:moveTo>
                <a:cubicBezTo>
                  <a:pt x="14287" y="154781"/>
                  <a:pt x="28575" y="309563"/>
                  <a:pt x="66675" y="409575"/>
                </a:cubicBezTo>
                <a:cubicBezTo>
                  <a:pt x="104775" y="509587"/>
                  <a:pt x="166687" y="554831"/>
                  <a:pt x="228600" y="600075"/>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419"/>
          <p:cNvSpPr/>
          <p:nvPr/>
        </p:nvSpPr>
        <p:spPr>
          <a:xfrm>
            <a:off x="3676650" y="3381375"/>
            <a:ext cx="409575" cy="249237"/>
          </a:xfrm>
          <a:custGeom>
            <a:avLst/>
            <a:gdLst>
              <a:gd name="connsiteX0" fmla="*/ 0 w 409575"/>
              <a:gd name="connsiteY0" fmla="*/ 0 h 249237"/>
              <a:gd name="connsiteX1" fmla="*/ 142875 w 409575"/>
              <a:gd name="connsiteY1" fmla="*/ 209550 h 249237"/>
              <a:gd name="connsiteX2" fmla="*/ 409575 w 409575"/>
              <a:gd name="connsiteY2" fmla="*/ 238125 h 249237"/>
            </a:gdLst>
            <a:ahLst/>
            <a:cxnLst>
              <a:cxn ang="0">
                <a:pos x="connsiteX0" y="connsiteY0"/>
              </a:cxn>
              <a:cxn ang="0">
                <a:pos x="connsiteX1" y="connsiteY1"/>
              </a:cxn>
              <a:cxn ang="0">
                <a:pos x="connsiteX2" y="connsiteY2"/>
              </a:cxn>
            </a:cxnLst>
            <a:rect l="l" t="t" r="r" b="b"/>
            <a:pathLst>
              <a:path w="409575" h="249237">
                <a:moveTo>
                  <a:pt x="0" y="0"/>
                </a:moveTo>
                <a:cubicBezTo>
                  <a:pt x="37306" y="84931"/>
                  <a:pt x="74613" y="169863"/>
                  <a:pt x="142875" y="209550"/>
                </a:cubicBezTo>
                <a:cubicBezTo>
                  <a:pt x="211137" y="249237"/>
                  <a:pt x="310356" y="243681"/>
                  <a:pt x="409575" y="238125"/>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Oval 420"/>
          <p:cNvSpPr/>
          <p:nvPr/>
        </p:nvSpPr>
        <p:spPr>
          <a:xfrm>
            <a:off x="3352800" y="24676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422" name="Oval 421"/>
          <p:cNvSpPr/>
          <p:nvPr/>
        </p:nvSpPr>
        <p:spPr>
          <a:xfrm>
            <a:off x="3733800" y="34582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423" name="Rectangle 422"/>
          <p:cNvSpPr/>
          <p:nvPr/>
        </p:nvSpPr>
        <p:spPr>
          <a:xfrm>
            <a:off x="4052405" y="352439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4" name="Rectangle 423"/>
          <p:cNvSpPr/>
          <p:nvPr/>
        </p:nvSpPr>
        <p:spPr>
          <a:xfrm>
            <a:off x="3606062" y="3257550"/>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5" name="Rectangle 424"/>
          <p:cNvSpPr/>
          <p:nvPr/>
        </p:nvSpPr>
        <p:spPr>
          <a:xfrm>
            <a:off x="3305289" y="2108734"/>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6" name="Rectangle 425"/>
          <p:cNvSpPr/>
          <p:nvPr/>
        </p:nvSpPr>
        <p:spPr>
          <a:xfrm>
            <a:off x="3589407" y="277405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125" name="Slide Number Placeholder 124"/>
          <p:cNvSpPr>
            <a:spLocks noGrp="1"/>
          </p:cNvSpPr>
          <p:nvPr>
            <p:ph type="sldNum" sz="quarter" idx="4"/>
          </p:nvPr>
        </p:nvSpPr>
        <p:spPr/>
        <p:txBody>
          <a:bodyPr/>
          <a:lstStyle/>
          <a:p>
            <a:fld id="{95FB27F1-C2FE-E646-9E41-8F3092BBAFAE}" type="slidenum">
              <a:rPr lang="en-US" smtClean="0"/>
              <a:pPr/>
              <a:t>52</a:t>
            </a:fld>
            <a:endParaRPr lang="en-US"/>
          </a:p>
        </p:txBody>
      </p:sp>
      <p:sp>
        <p:nvSpPr>
          <p:cNvPr id="126" name="Footer Placeholder 12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53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500" fill="hold"/>
                                        <p:tgtEl>
                                          <p:spTgt spid="410"/>
                                        </p:tgtEl>
                                        <p:attrNameLst>
                                          <p:attrName>ppt_x</p:attrName>
                                        </p:attrNameLst>
                                      </p:cBhvr>
                                      <p:tavLst>
                                        <p:tav tm="0">
                                          <p:val>
                                            <p:strVal val="#ppt_x"/>
                                          </p:val>
                                        </p:tav>
                                        <p:tav tm="100000">
                                          <p:val>
                                            <p:strVal val="#ppt_x"/>
                                          </p:val>
                                        </p:tav>
                                      </p:tavLst>
                                    </p:anim>
                                    <p:anim calcmode="lin" valueType="num">
                                      <p:cBhvr additive="base">
                                        <p:cTn id="8" dur="500" fill="hold"/>
                                        <p:tgtEl>
                                          <p:spTgt spid="4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0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18"/>
                                        </p:tgtEl>
                                        <p:attrNameLst>
                                          <p:attrName>style.visibility</p:attrName>
                                        </p:attrNameLst>
                                      </p:cBhvr>
                                      <p:to>
                                        <p:strVal val="visible"/>
                                      </p:to>
                                    </p:set>
                                    <p:anim calcmode="lin" valueType="num">
                                      <p:cBhvr additive="base">
                                        <p:cTn id="16" dur="500" fill="hold"/>
                                        <p:tgtEl>
                                          <p:spTgt spid="418"/>
                                        </p:tgtEl>
                                        <p:attrNameLst>
                                          <p:attrName>ppt_x</p:attrName>
                                        </p:attrNameLst>
                                      </p:cBhvr>
                                      <p:tavLst>
                                        <p:tav tm="0">
                                          <p:val>
                                            <p:strVal val="#ppt_x"/>
                                          </p:val>
                                        </p:tav>
                                        <p:tav tm="100000">
                                          <p:val>
                                            <p:strVal val="#ppt_x"/>
                                          </p:val>
                                        </p:tav>
                                      </p:tavLst>
                                    </p:anim>
                                    <p:anim calcmode="lin" valueType="num">
                                      <p:cBhvr additive="base">
                                        <p:cTn id="17" dur="500" fill="hold"/>
                                        <p:tgtEl>
                                          <p:spTgt spid="41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15"/>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416"/>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414"/>
                                        </p:tgtEl>
                                        <p:attrNameLst>
                                          <p:attrName>style.visibility</p:attrName>
                                        </p:attrNameLst>
                                      </p:cBhvr>
                                      <p:to>
                                        <p:strVal val="visible"/>
                                      </p:to>
                                    </p:set>
                                    <p:anim calcmode="lin" valueType="num">
                                      <p:cBhvr additive="base">
                                        <p:cTn id="30" dur="1000" fill="hold"/>
                                        <p:tgtEl>
                                          <p:spTgt spid="414"/>
                                        </p:tgtEl>
                                        <p:attrNameLst>
                                          <p:attrName>ppt_x</p:attrName>
                                        </p:attrNameLst>
                                      </p:cBhvr>
                                      <p:tavLst>
                                        <p:tav tm="0">
                                          <p:val>
                                            <p:strVal val="#ppt_x"/>
                                          </p:val>
                                        </p:tav>
                                        <p:tav tm="100000">
                                          <p:val>
                                            <p:strVal val="#ppt_x"/>
                                          </p:val>
                                        </p:tav>
                                      </p:tavLst>
                                    </p:anim>
                                    <p:anim calcmode="lin" valueType="num">
                                      <p:cBhvr additive="base">
                                        <p:cTn id="31" dur="1000" fill="hold"/>
                                        <p:tgtEl>
                                          <p:spTgt spid="4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22"/>
                                        </p:tgtEl>
                                        <p:attrNameLst>
                                          <p:attrName>style.visibility</p:attrName>
                                        </p:attrNameLst>
                                      </p:cBhvr>
                                      <p:to>
                                        <p:strVal val="visible"/>
                                      </p:to>
                                    </p:set>
                                    <p:anim calcmode="lin" valueType="num">
                                      <p:cBhvr additive="base">
                                        <p:cTn id="36" dur="500" fill="hold"/>
                                        <p:tgtEl>
                                          <p:spTgt spid="422"/>
                                        </p:tgtEl>
                                        <p:attrNameLst>
                                          <p:attrName>ppt_x</p:attrName>
                                        </p:attrNameLst>
                                      </p:cBhvr>
                                      <p:tavLst>
                                        <p:tav tm="0">
                                          <p:val>
                                            <p:strVal val="#ppt_x"/>
                                          </p:val>
                                        </p:tav>
                                        <p:tav tm="100000">
                                          <p:val>
                                            <p:strVal val="#ppt_x"/>
                                          </p:val>
                                        </p:tav>
                                      </p:tavLst>
                                    </p:anim>
                                    <p:anim calcmode="lin" valueType="num">
                                      <p:cBhvr additive="base">
                                        <p:cTn id="37" dur="500" fill="hold"/>
                                        <p:tgtEl>
                                          <p:spTgt spid="422"/>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420"/>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42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423"/>
                                        </p:tgtEl>
                                        <p:attrNameLst>
                                          <p:attrName>style.visibility</p:attrName>
                                        </p:attrNameLst>
                                      </p:cBhvr>
                                      <p:to>
                                        <p:strVal val="visible"/>
                                      </p:to>
                                    </p:se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421"/>
                                        </p:tgtEl>
                                        <p:attrNameLst>
                                          <p:attrName>style.visibility</p:attrName>
                                        </p:attrNameLst>
                                      </p:cBhvr>
                                      <p:to>
                                        <p:strVal val="visible"/>
                                      </p:to>
                                    </p:set>
                                    <p:anim calcmode="lin" valueType="num">
                                      <p:cBhvr additive="base">
                                        <p:cTn id="50" dur="2000" fill="hold"/>
                                        <p:tgtEl>
                                          <p:spTgt spid="421"/>
                                        </p:tgtEl>
                                        <p:attrNameLst>
                                          <p:attrName>ppt_x</p:attrName>
                                        </p:attrNameLst>
                                      </p:cBhvr>
                                      <p:tavLst>
                                        <p:tav tm="0">
                                          <p:val>
                                            <p:strVal val="#ppt_x"/>
                                          </p:val>
                                        </p:tav>
                                        <p:tav tm="100000">
                                          <p:val>
                                            <p:strVal val="#ppt_x"/>
                                          </p:val>
                                        </p:tav>
                                      </p:tavLst>
                                    </p:anim>
                                    <p:anim calcmode="lin" valueType="num">
                                      <p:cBhvr additive="base">
                                        <p:cTn id="51" dur="2000" fill="hold"/>
                                        <p:tgtEl>
                                          <p:spTgt spid="421"/>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419"/>
                                        </p:tgtEl>
                                        <p:attrNameLst>
                                          <p:attrName>style.visibility</p:attrName>
                                        </p:attrNameLst>
                                      </p:cBhvr>
                                      <p:to>
                                        <p:strVal val="visible"/>
                                      </p:to>
                                    </p:set>
                                  </p:childTnLst>
                                </p:cTn>
                              </p:par>
                            </p:childTnLst>
                          </p:cTn>
                        </p:par>
                        <p:par>
                          <p:cTn id="55" fill="hold">
                            <p:stCondLst>
                              <p:cond delay="2500"/>
                            </p:stCondLst>
                            <p:childTnLst>
                              <p:par>
                                <p:cTn id="56" presetID="1" presetClass="entr" presetSubtype="0" fill="hold" nodeType="afterEffect">
                                  <p:stCondLst>
                                    <p:cond delay="0"/>
                                  </p:stCondLst>
                                  <p:childTnLst>
                                    <p:set>
                                      <p:cBhvr>
                                        <p:cTn id="57" dur="1" fill="hold">
                                          <p:stCondLst>
                                            <p:cond delay="0"/>
                                          </p:stCondLst>
                                        </p:cTn>
                                        <p:tgtEl>
                                          <p:spTgt spid="425"/>
                                        </p:tgtEl>
                                        <p:attrNameLst>
                                          <p:attrName>style.visibility</p:attrName>
                                        </p:attrNameLst>
                                      </p:cBhvr>
                                      <p:to>
                                        <p:strVal val="visible"/>
                                      </p:to>
                                    </p:set>
                                  </p:childTnLst>
                                </p:cTn>
                              </p:par>
                            </p:childTnLst>
                          </p:cTn>
                        </p:par>
                        <p:par>
                          <p:cTn id="58" fill="hold">
                            <p:stCondLst>
                              <p:cond delay="2500"/>
                            </p:stCondLst>
                            <p:childTnLst>
                              <p:par>
                                <p:cTn id="59" presetID="1" presetClass="entr" presetSubtype="0" fill="hold" nodeType="afterEffect">
                                  <p:stCondLst>
                                    <p:cond delay="0"/>
                                  </p:stCondLst>
                                  <p:childTnLst>
                                    <p:set>
                                      <p:cBhvr>
                                        <p:cTn id="60"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p:bldP spid="410" grpId="0" animBg="1"/>
      <p:bldP spid="418" grpId="0" animBg="1"/>
      <p:bldP spid="419" grpId="0" animBg="1"/>
      <p:bldP spid="420" grpId="0" animBg="1"/>
      <p:bldP spid="421" grpId="0" animBg="1"/>
      <p:bldP spid="4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DC2/Context2 view</a:t>
            </a:r>
            <a:endParaRPr lang="en-US"/>
          </a:p>
        </p:txBody>
      </p:sp>
      <p:sp>
        <p:nvSpPr>
          <p:cNvPr id="252" name="Rectangle 251"/>
          <p:cNvSpPr/>
          <p:nvPr/>
        </p:nvSpPr>
        <p:spPr>
          <a:xfrm>
            <a:off x="2666999" y="1581150"/>
            <a:ext cx="2743201" cy="2859849"/>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53" name="Oval 252"/>
          <p:cNvSpPr/>
          <p:nvPr/>
        </p:nvSpPr>
        <p:spPr>
          <a:xfrm>
            <a:off x="4267200" y="336898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254" name="Oval 253"/>
          <p:cNvSpPr/>
          <p:nvPr/>
        </p:nvSpPr>
        <p:spPr>
          <a:xfrm>
            <a:off x="3671788" y="395958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255" name="Oval 254"/>
          <p:cNvSpPr/>
          <p:nvPr/>
        </p:nvSpPr>
        <p:spPr>
          <a:xfrm>
            <a:off x="2514600" y="376466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6" name="Oval 255"/>
          <p:cNvSpPr/>
          <p:nvPr/>
        </p:nvSpPr>
        <p:spPr>
          <a:xfrm>
            <a:off x="2514600" y="352310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7" name="Oval 256"/>
          <p:cNvSpPr/>
          <p:nvPr/>
        </p:nvSpPr>
        <p:spPr>
          <a:xfrm>
            <a:off x="5257800" y="376466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8" name="Oval 257"/>
          <p:cNvSpPr/>
          <p:nvPr/>
        </p:nvSpPr>
        <p:spPr>
          <a:xfrm>
            <a:off x="5257800" y="356912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9" name="Oval 258"/>
          <p:cNvSpPr/>
          <p:nvPr/>
        </p:nvSpPr>
        <p:spPr>
          <a:xfrm>
            <a:off x="3106044" y="330161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60" name="TextBox 259"/>
          <p:cNvSpPr txBox="1"/>
          <p:nvPr/>
        </p:nvSpPr>
        <p:spPr>
          <a:xfrm>
            <a:off x="3683655" y="339178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1" name="TextBox 260"/>
          <p:cNvSpPr txBox="1"/>
          <p:nvPr/>
        </p:nvSpPr>
        <p:spPr>
          <a:xfrm>
            <a:off x="3565209" y="359173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2" name="TextBox 261"/>
          <p:cNvSpPr txBox="1"/>
          <p:nvPr/>
        </p:nvSpPr>
        <p:spPr>
          <a:xfrm>
            <a:off x="4281846" y="35942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3" name="TextBox 262"/>
          <p:cNvSpPr txBox="1"/>
          <p:nvPr/>
        </p:nvSpPr>
        <p:spPr>
          <a:xfrm>
            <a:off x="4267200" y="338821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4" name="TextBox 263"/>
          <p:cNvSpPr txBox="1"/>
          <p:nvPr/>
        </p:nvSpPr>
        <p:spPr>
          <a:xfrm>
            <a:off x="4126668" y="391706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5" name="TextBox 264"/>
          <p:cNvSpPr txBox="1"/>
          <p:nvPr/>
        </p:nvSpPr>
        <p:spPr>
          <a:xfrm>
            <a:off x="3739734" y="394022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66" name="Straight Connector 265"/>
          <p:cNvCxnSpPr>
            <a:stCxn id="261" idx="4"/>
            <a:endCxn id="265" idx="1"/>
          </p:cNvCxnSpPr>
          <p:nvPr/>
        </p:nvCxnSpPr>
        <p:spPr>
          <a:xfrm>
            <a:off x="3635475" y="3721525"/>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7" name="Straight Connector 266"/>
          <p:cNvCxnSpPr>
            <a:stCxn id="264" idx="7"/>
            <a:endCxn id="262" idx="4"/>
          </p:cNvCxnSpPr>
          <p:nvPr/>
        </p:nvCxnSpPr>
        <p:spPr>
          <a:xfrm flipV="1">
            <a:off x="4246620" y="3724004"/>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8" name="Straight Connector 267"/>
          <p:cNvCxnSpPr>
            <a:stCxn id="260" idx="6"/>
            <a:endCxn id="263" idx="2"/>
          </p:cNvCxnSpPr>
          <p:nvPr/>
        </p:nvCxnSpPr>
        <p:spPr>
          <a:xfrm flipV="1">
            <a:off x="3824187" y="3453115"/>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69" name="TextBox 268"/>
          <p:cNvSpPr txBox="1"/>
          <p:nvPr/>
        </p:nvSpPr>
        <p:spPr>
          <a:xfrm>
            <a:off x="3051600" y="345279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0" name="TextBox 269"/>
          <p:cNvSpPr txBox="1"/>
          <p:nvPr/>
        </p:nvSpPr>
        <p:spPr>
          <a:xfrm>
            <a:off x="3671788" y="414566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1" name="TextBox 270"/>
          <p:cNvSpPr txBox="1"/>
          <p:nvPr/>
        </p:nvSpPr>
        <p:spPr>
          <a:xfrm>
            <a:off x="4850745" y="350204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2" name="TextBox 271"/>
          <p:cNvSpPr txBox="1"/>
          <p:nvPr/>
        </p:nvSpPr>
        <p:spPr>
          <a:xfrm>
            <a:off x="4191001" y="412869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73" name="Straight Connector 272"/>
          <p:cNvCxnSpPr>
            <a:stCxn id="270" idx="2"/>
            <a:endCxn id="255" idx="6"/>
          </p:cNvCxnSpPr>
          <p:nvPr/>
        </p:nvCxnSpPr>
        <p:spPr>
          <a:xfrm flipH="1" flipV="1">
            <a:off x="2819400" y="3840867"/>
            <a:ext cx="852388" cy="36834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74" name="Straight Connector 273"/>
          <p:cNvCxnSpPr>
            <a:stCxn id="269" idx="2"/>
            <a:endCxn id="256" idx="6"/>
          </p:cNvCxnSpPr>
          <p:nvPr/>
        </p:nvCxnSpPr>
        <p:spPr>
          <a:xfrm flipH="1">
            <a:off x="2819400" y="3516346"/>
            <a:ext cx="232200"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75" name="Straight Connector 274"/>
          <p:cNvCxnSpPr>
            <a:stCxn id="257" idx="2"/>
            <a:endCxn id="272" idx="6"/>
          </p:cNvCxnSpPr>
          <p:nvPr/>
        </p:nvCxnSpPr>
        <p:spPr>
          <a:xfrm flipH="1">
            <a:off x="4343400" y="3840867"/>
            <a:ext cx="914400" cy="35137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76" name="Straight Connector 275"/>
          <p:cNvCxnSpPr>
            <a:stCxn id="258" idx="2"/>
            <a:endCxn id="271" idx="6"/>
          </p:cNvCxnSpPr>
          <p:nvPr/>
        </p:nvCxnSpPr>
        <p:spPr>
          <a:xfrm flipH="1" flipV="1">
            <a:off x="5003144" y="3565596"/>
            <a:ext cx="254656" cy="79729"/>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77" name="TextBox 276"/>
          <p:cNvSpPr txBox="1"/>
          <p:nvPr/>
        </p:nvSpPr>
        <p:spPr>
          <a:xfrm>
            <a:off x="3810000" y="3611487"/>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278" name="Oval 277"/>
          <p:cNvSpPr/>
          <p:nvPr/>
        </p:nvSpPr>
        <p:spPr>
          <a:xfrm>
            <a:off x="2895600" y="3078867"/>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79" name="TextBox 278"/>
          <p:cNvSpPr txBox="1"/>
          <p:nvPr/>
        </p:nvSpPr>
        <p:spPr>
          <a:xfrm>
            <a:off x="2686281" y="1608951"/>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Context-2</a:t>
            </a:r>
          </a:p>
        </p:txBody>
      </p:sp>
      <p:sp>
        <p:nvSpPr>
          <p:cNvPr id="280" name="TextBox 279"/>
          <p:cNvSpPr txBox="1"/>
          <p:nvPr/>
        </p:nvSpPr>
        <p:spPr>
          <a:xfrm>
            <a:off x="228600" y="461152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281" name="Straight Connector 280"/>
          <p:cNvCxnSpPr/>
          <p:nvPr/>
        </p:nvCxnSpPr>
        <p:spPr>
          <a:xfrm>
            <a:off x="6150652" y="2552551"/>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282" name="Straight Connector 281"/>
          <p:cNvCxnSpPr/>
          <p:nvPr/>
        </p:nvCxnSpPr>
        <p:spPr>
          <a:xfrm>
            <a:off x="8518213" y="2612255"/>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283" name="Oval 282"/>
          <p:cNvSpPr/>
          <p:nvPr/>
        </p:nvSpPr>
        <p:spPr>
          <a:xfrm>
            <a:off x="6248400" y="2415460"/>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84" name="Rectangle 283"/>
          <p:cNvSpPr/>
          <p:nvPr/>
        </p:nvSpPr>
        <p:spPr>
          <a:xfrm>
            <a:off x="7732562" y="2749891"/>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85" name="Rectangle 284"/>
          <p:cNvSpPr/>
          <p:nvPr/>
        </p:nvSpPr>
        <p:spPr>
          <a:xfrm>
            <a:off x="6462748" y="2747191"/>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286" name="Rectangle 285"/>
          <p:cNvSpPr/>
          <p:nvPr/>
        </p:nvSpPr>
        <p:spPr>
          <a:xfrm>
            <a:off x="7084916" y="318799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87" name="Straight Connector 286"/>
          <p:cNvCxnSpPr>
            <a:stCxn id="292" idx="6"/>
            <a:endCxn id="295" idx="2"/>
          </p:cNvCxnSpPr>
          <p:nvPr/>
        </p:nvCxnSpPr>
        <p:spPr>
          <a:xfrm>
            <a:off x="6988852" y="2836138"/>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88" name="Straight Connector 287"/>
          <p:cNvCxnSpPr>
            <a:stCxn id="290" idx="5"/>
            <a:endCxn id="293" idx="2"/>
          </p:cNvCxnSpPr>
          <p:nvPr/>
        </p:nvCxnSpPr>
        <p:spPr>
          <a:xfrm>
            <a:off x="6827740" y="3174079"/>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89" name="Straight Connector 288"/>
          <p:cNvCxnSpPr>
            <a:stCxn id="296" idx="3"/>
            <a:endCxn id="294" idx="6"/>
          </p:cNvCxnSpPr>
          <p:nvPr/>
        </p:nvCxnSpPr>
        <p:spPr>
          <a:xfrm flipH="1">
            <a:off x="7612783" y="3186656"/>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90" name="TextBox 289"/>
          <p:cNvSpPr txBox="1"/>
          <p:nvPr/>
        </p:nvSpPr>
        <p:spPr>
          <a:xfrm>
            <a:off x="6707788" y="306329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1" name="TextBox 290"/>
          <p:cNvSpPr txBox="1"/>
          <p:nvPr/>
        </p:nvSpPr>
        <p:spPr>
          <a:xfrm>
            <a:off x="6383221" y="287377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2" name="TextBox 291"/>
          <p:cNvSpPr txBox="1"/>
          <p:nvPr/>
        </p:nvSpPr>
        <p:spPr>
          <a:xfrm>
            <a:off x="6848320" y="277124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3" name="TextBox 292"/>
          <p:cNvSpPr txBox="1"/>
          <p:nvPr/>
        </p:nvSpPr>
        <p:spPr>
          <a:xfrm>
            <a:off x="7035230" y="31836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4" name="TextBox 293"/>
          <p:cNvSpPr txBox="1"/>
          <p:nvPr/>
        </p:nvSpPr>
        <p:spPr>
          <a:xfrm>
            <a:off x="7472251" y="319308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5" name="TextBox 294"/>
          <p:cNvSpPr txBox="1"/>
          <p:nvPr/>
        </p:nvSpPr>
        <p:spPr>
          <a:xfrm>
            <a:off x="7682561" y="277124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6" name="TextBox 295"/>
          <p:cNvSpPr txBox="1"/>
          <p:nvPr/>
        </p:nvSpPr>
        <p:spPr>
          <a:xfrm>
            <a:off x="7823093" y="30758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7" name="TextBox 296"/>
          <p:cNvSpPr txBox="1"/>
          <p:nvPr/>
        </p:nvSpPr>
        <p:spPr>
          <a:xfrm>
            <a:off x="7008716" y="341890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8" name="TextBox 297"/>
          <p:cNvSpPr txBox="1"/>
          <p:nvPr/>
        </p:nvSpPr>
        <p:spPr>
          <a:xfrm>
            <a:off x="8124417" y="287377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9" name="TextBox 298"/>
          <p:cNvSpPr txBox="1"/>
          <p:nvPr/>
        </p:nvSpPr>
        <p:spPr>
          <a:xfrm>
            <a:off x="7482702" y="34199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0" name="TextBox 299"/>
          <p:cNvSpPr txBox="1"/>
          <p:nvPr/>
        </p:nvSpPr>
        <p:spPr>
          <a:xfrm>
            <a:off x="6282857" y="1637058"/>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sp>
        <p:nvSpPr>
          <p:cNvPr id="301" name="TextBox 300"/>
          <p:cNvSpPr txBox="1"/>
          <p:nvPr/>
        </p:nvSpPr>
        <p:spPr>
          <a:xfrm>
            <a:off x="6848320" y="2142351"/>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cxnSp>
        <p:nvCxnSpPr>
          <p:cNvPr id="302" name="Straight Connector 301"/>
          <p:cNvCxnSpPr/>
          <p:nvPr/>
        </p:nvCxnSpPr>
        <p:spPr>
          <a:xfrm>
            <a:off x="5999607" y="2935483"/>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03" name="Straight Connector 302"/>
          <p:cNvCxnSpPr>
            <a:endCxn id="297" idx="1"/>
          </p:cNvCxnSpPr>
          <p:nvPr/>
        </p:nvCxnSpPr>
        <p:spPr>
          <a:xfrm>
            <a:off x="5999607" y="3193087"/>
            <a:ext cx="1031427" cy="244432"/>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04" name="Straight Connector 303"/>
          <p:cNvCxnSpPr>
            <a:endCxn id="298" idx="6"/>
          </p:cNvCxnSpPr>
          <p:nvPr/>
        </p:nvCxnSpPr>
        <p:spPr>
          <a:xfrm flipH="1" flipV="1">
            <a:off x="8276816" y="2937319"/>
            <a:ext cx="409984" cy="1139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05" name="Straight Connector 304"/>
          <p:cNvCxnSpPr>
            <a:stCxn id="299" idx="6"/>
          </p:cNvCxnSpPr>
          <p:nvPr/>
        </p:nvCxnSpPr>
        <p:spPr>
          <a:xfrm flipV="1">
            <a:off x="7635101" y="3174080"/>
            <a:ext cx="1051699" cy="3094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306" name="Oval 305"/>
          <p:cNvSpPr/>
          <p:nvPr/>
        </p:nvSpPr>
        <p:spPr>
          <a:xfrm>
            <a:off x="6074452" y="288319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7" name="Oval 306"/>
          <p:cNvSpPr/>
          <p:nvPr/>
        </p:nvSpPr>
        <p:spPr>
          <a:xfrm>
            <a:off x="6074452" y="312941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8" name="Oval 307"/>
          <p:cNvSpPr/>
          <p:nvPr/>
        </p:nvSpPr>
        <p:spPr>
          <a:xfrm>
            <a:off x="8442013" y="288319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9" name="Oval 308"/>
          <p:cNvSpPr/>
          <p:nvPr/>
        </p:nvSpPr>
        <p:spPr>
          <a:xfrm>
            <a:off x="8429216" y="312941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10" name="Group 110"/>
          <p:cNvGrpSpPr/>
          <p:nvPr/>
        </p:nvGrpSpPr>
        <p:grpSpPr>
          <a:xfrm>
            <a:off x="533400" y="1581150"/>
            <a:ext cx="1939057" cy="2914710"/>
            <a:chOff x="533400" y="1657350"/>
            <a:chExt cx="1939057" cy="2914710"/>
          </a:xfrm>
        </p:grpSpPr>
        <p:sp>
          <p:nvSpPr>
            <p:cNvPr id="311" name="Oval 310"/>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12" name="TextBox 311"/>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313" name="Oval 312"/>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14" name="TextBox 313"/>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315" name="Oval 314"/>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16" name="TextBox 315"/>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317" name="Straight Connector 316"/>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318" name="TextBox 317"/>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319" name="Straight Connector 318"/>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20" name="TextBox 319"/>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321" name="Straight Connector 320"/>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2" name="TextBox 321"/>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23" name="Oval 322"/>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24" name="Oval 323"/>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25" name="TextBox 324"/>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327" name="TextBox 326"/>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328" name="Rectangle 327"/>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29" name="Straight Connector 328"/>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330" name="Straight Connector 329"/>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31" name="TextBox 330"/>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332" name="Straight Connector 331"/>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333" name="TextBox 332"/>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334" name="TextBox 333"/>
          <p:cNvSpPr txBox="1"/>
          <p:nvPr/>
        </p:nvSpPr>
        <p:spPr>
          <a:xfrm>
            <a:off x="8245260" y="2341777"/>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335" name="TextBox 334"/>
          <p:cNvSpPr txBox="1"/>
          <p:nvPr/>
        </p:nvSpPr>
        <p:spPr>
          <a:xfrm>
            <a:off x="5916842" y="2309737"/>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336" name="Freeform 335"/>
          <p:cNvSpPr/>
          <p:nvPr/>
        </p:nvSpPr>
        <p:spPr>
          <a:xfrm>
            <a:off x="2819400" y="3028950"/>
            <a:ext cx="2514600" cy="570358"/>
          </a:xfrm>
          <a:custGeom>
            <a:avLst/>
            <a:gdLst>
              <a:gd name="connsiteX0" fmla="*/ 0 w 2457450"/>
              <a:gd name="connsiteY0" fmla="*/ 527050 h 527050"/>
              <a:gd name="connsiteX1" fmla="*/ 952500 w 2457450"/>
              <a:gd name="connsiteY1" fmla="*/ 3175 h 527050"/>
              <a:gd name="connsiteX2" fmla="*/ 2457450 w 2457450"/>
              <a:gd name="connsiteY2" fmla="*/ 508000 h 527050"/>
            </a:gdLst>
            <a:ahLst/>
            <a:cxnLst>
              <a:cxn ang="0">
                <a:pos x="connsiteX0" y="connsiteY0"/>
              </a:cxn>
              <a:cxn ang="0">
                <a:pos x="connsiteX1" y="connsiteY1"/>
              </a:cxn>
              <a:cxn ang="0">
                <a:pos x="connsiteX2" y="connsiteY2"/>
              </a:cxn>
            </a:cxnLst>
            <a:rect l="l" t="t" r="r" b="b"/>
            <a:pathLst>
              <a:path w="2457450" h="527050">
                <a:moveTo>
                  <a:pt x="0" y="527050"/>
                </a:moveTo>
                <a:cubicBezTo>
                  <a:pt x="271462" y="266700"/>
                  <a:pt x="542925" y="6350"/>
                  <a:pt x="952500" y="3175"/>
                </a:cubicBezTo>
                <a:cubicBezTo>
                  <a:pt x="1362075" y="0"/>
                  <a:pt x="1909762" y="254000"/>
                  <a:pt x="2457450" y="50800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cxnSp>
        <p:nvCxnSpPr>
          <p:cNvPr id="337" name="Straight Connector 336"/>
          <p:cNvCxnSpPr>
            <a:stCxn id="348" idx="3"/>
            <a:endCxn id="338" idx="1"/>
          </p:cNvCxnSpPr>
          <p:nvPr/>
        </p:nvCxnSpPr>
        <p:spPr>
          <a:xfrm flipV="1">
            <a:off x="3341204" y="3445655"/>
            <a:ext cx="195286" cy="52651"/>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338" name="Rectangle 337"/>
          <p:cNvSpPr/>
          <p:nvPr/>
        </p:nvSpPr>
        <p:spPr>
          <a:xfrm>
            <a:off x="3536490" y="3374964"/>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39" name="Straight Connector 338"/>
          <p:cNvCxnSpPr>
            <a:stCxn id="340" idx="3"/>
            <a:endCxn id="347" idx="1"/>
          </p:cNvCxnSpPr>
          <p:nvPr/>
        </p:nvCxnSpPr>
        <p:spPr>
          <a:xfrm>
            <a:off x="4548536" y="3462479"/>
            <a:ext cx="170491" cy="9088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340" name="Rectangle 339"/>
          <p:cNvSpPr/>
          <p:nvPr/>
        </p:nvSpPr>
        <p:spPr>
          <a:xfrm>
            <a:off x="4407732" y="3391788"/>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41" name="Oval 340"/>
          <p:cNvSpPr/>
          <p:nvPr/>
        </p:nvSpPr>
        <p:spPr>
          <a:xfrm>
            <a:off x="3536490" y="295275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342" name="Freeform 341"/>
          <p:cNvSpPr/>
          <p:nvPr/>
        </p:nvSpPr>
        <p:spPr>
          <a:xfrm>
            <a:off x="3286125" y="3181350"/>
            <a:ext cx="1514475" cy="344487"/>
          </a:xfrm>
          <a:custGeom>
            <a:avLst/>
            <a:gdLst>
              <a:gd name="connsiteX0" fmla="*/ 0 w 1514475"/>
              <a:gd name="connsiteY0" fmla="*/ 277812 h 344487"/>
              <a:gd name="connsiteX1" fmla="*/ 790575 w 1514475"/>
              <a:gd name="connsiteY1" fmla="*/ 11112 h 344487"/>
              <a:gd name="connsiteX2" fmla="*/ 1514475 w 1514475"/>
              <a:gd name="connsiteY2" fmla="*/ 344487 h 344487"/>
            </a:gdLst>
            <a:ahLst/>
            <a:cxnLst>
              <a:cxn ang="0">
                <a:pos x="connsiteX0" y="connsiteY0"/>
              </a:cxn>
              <a:cxn ang="0">
                <a:pos x="connsiteX1" y="connsiteY1"/>
              </a:cxn>
              <a:cxn ang="0">
                <a:pos x="connsiteX2" y="connsiteY2"/>
              </a:cxn>
            </a:cxnLst>
            <a:rect l="l" t="t" r="r" b="b"/>
            <a:pathLst>
              <a:path w="1514475" h="344487">
                <a:moveTo>
                  <a:pt x="0" y="277812"/>
                </a:moveTo>
                <a:cubicBezTo>
                  <a:pt x="269081" y="138906"/>
                  <a:pt x="538163" y="0"/>
                  <a:pt x="790575" y="11112"/>
                </a:cubicBezTo>
                <a:cubicBezTo>
                  <a:pt x="1042987" y="22224"/>
                  <a:pt x="1278731" y="183355"/>
                  <a:pt x="1514475" y="344487"/>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Oval 342"/>
          <p:cNvSpPr/>
          <p:nvPr/>
        </p:nvSpPr>
        <p:spPr>
          <a:xfrm>
            <a:off x="3810000" y="310515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cxnSp>
        <p:nvCxnSpPr>
          <p:cNvPr id="344" name="Straight Connector 343"/>
          <p:cNvCxnSpPr>
            <a:stCxn id="291" idx="7"/>
            <a:endCxn id="292" idx="3"/>
          </p:cNvCxnSpPr>
          <p:nvPr/>
        </p:nvCxnSpPr>
        <p:spPr>
          <a:xfrm flipV="1">
            <a:off x="6513302" y="2882026"/>
            <a:ext cx="355598" cy="10358"/>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345" name="Straight Connector 344"/>
          <p:cNvCxnSpPr>
            <a:stCxn id="295" idx="6"/>
            <a:endCxn id="298" idx="1"/>
          </p:cNvCxnSpPr>
          <p:nvPr/>
        </p:nvCxnSpPr>
        <p:spPr>
          <a:xfrm>
            <a:off x="7823093" y="2836138"/>
            <a:ext cx="323642" cy="56246"/>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346" name="Oval 345"/>
          <p:cNvSpPr/>
          <p:nvPr/>
        </p:nvSpPr>
        <p:spPr>
          <a:xfrm>
            <a:off x="7175762" y="252148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7</a:t>
            </a:r>
          </a:p>
        </p:txBody>
      </p:sp>
      <p:sp>
        <p:nvSpPr>
          <p:cNvPr id="347" name="Rectangle 346"/>
          <p:cNvSpPr/>
          <p:nvPr/>
        </p:nvSpPr>
        <p:spPr>
          <a:xfrm>
            <a:off x="4719027" y="348267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48" name="Rectangle 347"/>
          <p:cNvSpPr/>
          <p:nvPr/>
        </p:nvSpPr>
        <p:spPr>
          <a:xfrm>
            <a:off x="3200400" y="342761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100" name="Slide Number Placeholder 99"/>
          <p:cNvSpPr>
            <a:spLocks noGrp="1"/>
          </p:cNvSpPr>
          <p:nvPr>
            <p:ph type="sldNum" sz="quarter" idx="4"/>
          </p:nvPr>
        </p:nvSpPr>
        <p:spPr/>
        <p:txBody>
          <a:bodyPr/>
          <a:lstStyle/>
          <a:p>
            <a:fld id="{95FB27F1-C2FE-E646-9E41-8F3092BBAFAE}" type="slidenum">
              <a:rPr lang="en-US" smtClean="0"/>
              <a:pPr/>
              <a:t>53</a:t>
            </a:fld>
            <a:endParaRPr lang="en-US"/>
          </a:p>
        </p:txBody>
      </p:sp>
      <p:sp>
        <p:nvSpPr>
          <p:cNvPr id="101" name="Footer Placeholder 10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04327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 calcmode="lin" valueType="num">
                                      <p:cBhvr additive="base">
                                        <p:cTn id="7" dur="500" fill="hold"/>
                                        <p:tgtEl>
                                          <p:spTgt spid="341"/>
                                        </p:tgtEl>
                                        <p:attrNameLst>
                                          <p:attrName>ppt_x</p:attrName>
                                        </p:attrNameLst>
                                      </p:cBhvr>
                                      <p:tavLst>
                                        <p:tav tm="0">
                                          <p:val>
                                            <p:strVal val="#ppt_x"/>
                                          </p:val>
                                        </p:tav>
                                        <p:tav tm="100000">
                                          <p:val>
                                            <p:strVal val="#ppt_x"/>
                                          </p:val>
                                        </p:tav>
                                      </p:tavLst>
                                    </p:anim>
                                    <p:anim calcmode="lin" valueType="num">
                                      <p:cBhvr additive="base">
                                        <p:cTn id="8" dur="500" fill="hold"/>
                                        <p:tgtEl>
                                          <p:spTgt spid="3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46"/>
                                        </p:tgtEl>
                                        <p:attrNameLst>
                                          <p:attrName>style.visibility</p:attrName>
                                        </p:attrNameLst>
                                      </p:cBhvr>
                                      <p:to>
                                        <p:strVal val="visible"/>
                                      </p:to>
                                    </p:set>
                                    <p:anim calcmode="lin" valueType="num">
                                      <p:cBhvr additive="base">
                                        <p:cTn id="16" dur="500" fill="hold"/>
                                        <p:tgtEl>
                                          <p:spTgt spid="346"/>
                                        </p:tgtEl>
                                        <p:attrNameLst>
                                          <p:attrName>ppt_x</p:attrName>
                                        </p:attrNameLst>
                                      </p:cBhvr>
                                      <p:tavLst>
                                        <p:tav tm="0">
                                          <p:val>
                                            <p:strVal val="#ppt_x"/>
                                          </p:val>
                                        </p:tav>
                                        <p:tav tm="100000">
                                          <p:val>
                                            <p:strVal val="#ppt_x"/>
                                          </p:val>
                                        </p:tav>
                                      </p:tavLst>
                                    </p:anim>
                                    <p:anim calcmode="lin" valueType="num">
                                      <p:cBhvr additive="base">
                                        <p:cTn id="17" dur="500" fill="hold"/>
                                        <p:tgtEl>
                                          <p:spTgt spid="34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44"/>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3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43"/>
                                        </p:tgtEl>
                                        <p:attrNameLst>
                                          <p:attrName>style.visibility</p:attrName>
                                        </p:attrNameLst>
                                      </p:cBhvr>
                                      <p:to>
                                        <p:strVal val="visible"/>
                                      </p:to>
                                    </p:set>
                                    <p:anim calcmode="lin" valueType="num">
                                      <p:cBhvr additive="base">
                                        <p:cTn id="28" dur="500" fill="hold"/>
                                        <p:tgtEl>
                                          <p:spTgt spid="343"/>
                                        </p:tgtEl>
                                        <p:attrNameLst>
                                          <p:attrName>ppt_x</p:attrName>
                                        </p:attrNameLst>
                                      </p:cBhvr>
                                      <p:tavLst>
                                        <p:tav tm="0">
                                          <p:val>
                                            <p:strVal val="#ppt_x"/>
                                          </p:val>
                                        </p:tav>
                                        <p:tav tm="100000">
                                          <p:val>
                                            <p:strVal val="#ppt_x"/>
                                          </p:val>
                                        </p:tav>
                                      </p:tavLst>
                                    </p:anim>
                                    <p:anim calcmode="lin" valueType="num">
                                      <p:cBhvr additive="base">
                                        <p:cTn id="29" dur="500" fill="hold"/>
                                        <p:tgtEl>
                                          <p:spTgt spid="34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48"/>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33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37"/>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40"/>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47"/>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339"/>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8" grpId="0" animBg="1"/>
      <p:bldP spid="340" grpId="0" animBg="1"/>
      <p:bldP spid="341" grpId="0" animBg="1"/>
      <p:bldP spid="342" grpId="0" animBg="1"/>
      <p:bldP spid="343" grpId="0" animBg="1"/>
      <p:bldP spid="346" grpId="0" animBg="1"/>
      <p:bldP spid="347" grpId="0" animBg="1"/>
      <p:bldP spid="3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DC3/Context3 view</a:t>
            </a:r>
            <a:endParaRPr lang="en-US"/>
          </a:p>
        </p:txBody>
      </p:sp>
      <p:sp>
        <p:nvSpPr>
          <p:cNvPr id="405" name="Rectangle 404"/>
          <p:cNvSpPr/>
          <p:nvPr/>
        </p:nvSpPr>
        <p:spPr>
          <a:xfrm>
            <a:off x="2041856" y="1524220"/>
            <a:ext cx="3581399" cy="2869317"/>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406" name="Oval 405"/>
          <p:cNvSpPr/>
          <p:nvPr/>
        </p:nvSpPr>
        <p:spPr>
          <a:xfrm>
            <a:off x="4338251" y="3529953"/>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407" name="Oval 406"/>
          <p:cNvSpPr/>
          <p:nvPr/>
        </p:nvSpPr>
        <p:spPr>
          <a:xfrm>
            <a:off x="3496661" y="393633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408" name="Oval 407"/>
          <p:cNvSpPr/>
          <p:nvPr/>
        </p:nvSpPr>
        <p:spPr>
          <a:xfrm>
            <a:off x="3505327" y="3069378"/>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409" name="Oval 408"/>
          <p:cNvSpPr/>
          <p:nvPr/>
        </p:nvSpPr>
        <p:spPr>
          <a:xfrm>
            <a:off x="5482151" y="187893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0" name="Oval 409"/>
          <p:cNvSpPr/>
          <p:nvPr/>
        </p:nvSpPr>
        <p:spPr>
          <a:xfrm>
            <a:off x="5470856" y="212394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1" name="Oval 410"/>
          <p:cNvSpPr/>
          <p:nvPr/>
        </p:nvSpPr>
        <p:spPr>
          <a:xfrm>
            <a:off x="5470856" y="238585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2" name="Oval 411"/>
          <p:cNvSpPr/>
          <p:nvPr/>
        </p:nvSpPr>
        <p:spPr>
          <a:xfrm>
            <a:off x="5470856" y="26272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3" name="Oval 412"/>
          <p:cNvSpPr/>
          <p:nvPr/>
        </p:nvSpPr>
        <p:spPr>
          <a:xfrm>
            <a:off x="2762172" y="34650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14" name="TextBox 413"/>
          <p:cNvSpPr txBox="1"/>
          <p:nvPr/>
        </p:nvSpPr>
        <p:spPr>
          <a:xfrm>
            <a:off x="3221337" y="370802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3221337" y="34650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6" name="TextBox 415"/>
          <p:cNvSpPr txBox="1"/>
          <p:nvPr/>
        </p:nvSpPr>
        <p:spPr>
          <a:xfrm>
            <a:off x="3505327" y="395482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7" name="TextBox 416"/>
          <p:cNvSpPr txBox="1"/>
          <p:nvPr/>
        </p:nvSpPr>
        <p:spPr>
          <a:xfrm>
            <a:off x="3739353" y="38460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8" name="TextBox 417"/>
          <p:cNvSpPr txBox="1"/>
          <p:nvPr/>
        </p:nvSpPr>
        <p:spPr>
          <a:xfrm>
            <a:off x="4002445" y="39441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9" name="TextBox 418"/>
          <p:cNvSpPr txBox="1"/>
          <p:nvPr/>
        </p:nvSpPr>
        <p:spPr>
          <a:xfrm>
            <a:off x="4352897" y="35423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0" name="TextBox 419"/>
          <p:cNvSpPr txBox="1"/>
          <p:nvPr/>
        </p:nvSpPr>
        <p:spPr>
          <a:xfrm>
            <a:off x="4338251" y="37472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1" name="TextBox 420"/>
          <p:cNvSpPr txBox="1"/>
          <p:nvPr/>
        </p:nvSpPr>
        <p:spPr>
          <a:xfrm>
            <a:off x="4107114" y="320817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2" name="TextBox 421"/>
          <p:cNvSpPr txBox="1"/>
          <p:nvPr/>
        </p:nvSpPr>
        <p:spPr>
          <a:xfrm>
            <a:off x="3466098" y="31934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3" name="TextBox 422"/>
          <p:cNvSpPr txBox="1"/>
          <p:nvPr/>
        </p:nvSpPr>
        <p:spPr>
          <a:xfrm>
            <a:off x="3753658" y="336778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24" name="Straight Connector 423"/>
          <p:cNvCxnSpPr>
            <a:stCxn id="415" idx="7"/>
            <a:endCxn id="422" idx="3"/>
          </p:cNvCxnSpPr>
          <p:nvPr/>
        </p:nvCxnSpPr>
        <p:spPr>
          <a:xfrm flipV="1">
            <a:off x="3341289" y="3304276"/>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5" name="Straight Connector 424"/>
          <p:cNvCxnSpPr>
            <a:stCxn id="423" idx="4"/>
            <a:endCxn id="417" idx="0"/>
          </p:cNvCxnSpPr>
          <p:nvPr/>
        </p:nvCxnSpPr>
        <p:spPr>
          <a:xfrm flipH="1">
            <a:off x="3809619" y="3497575"/>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6" name="Straight Connector 425"/>
          <p:cNvCxnSpPr>
            <a:stCxn id="420" idx="3"/>
            <a:endCxn id="418" idx="7"/>
          </p:cNvCxnSpPr>
          <p:nvPr/>
        </p:nvCxnSpPr>
        <p:spPr>
          <a:xfrm flipH="1">
            <a:off x="4122397" y="3857988"/>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7" name="Straight Connector 426"/>
          <p:cNvCxnSpPr>
            <a:stCxn id="421" idx="5"/>
            <a:endCxn id="419" idx="1"/>
          </p:cNvCxnSpPr>
          <p:nvPr/>
        </p:nvCxnSpPr>
        <p:spPr>
          <a:xfrm>
            <a:off x="4227066" y="3318955"/>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8" name="Straight Connector 427"/>
          <p:cNvCxnSpPr>
            <a:stCxn id="414" idx="5"/>
            <a:endCxn id="416" idx="1"/>
          </p:cNvCxnSpPr>
          <p:nvPr/>
        </p:nvCxnSpPr>
        <p:spPr>
          <a:xfrm>
            <a:off x="3341289" y="3818813"/>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29" name="Oval 428"/>
          <p:cNvSpPr/>
          <p:nvPr/>
        </p:nvSpPr>
        <p:spPr>
          <a:xfrm>
            <a:off x="3509331" y="239267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430" name="Oval 429"/>
          <p:cNvSpPr/>
          <p:nvPr/>
        </p:nvSpPr>
        <p:spPr>
          <a:xfrm>
            <a:off x="4247646" y="1906829"/>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31" name="TextBox 430"/>
          <p:cNvSpPr txBox="1"/>
          <p:nvPr/>
        </p:nvSpPr>
        <p:spPr>
          <a:xfrm>
            <a:off x="4318688" y="218418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2" name="TextBox 431"/>
          <p:cNvSpPr txBox="1"/>
          <p:nvPr/>
        </p:nvSpPr>
        <p:spPr>
          <a:xfrm>
            <a:off x="4754992" y="214690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3" name="TextBox 432"/>
          <p:cNvSpPr txBox="1"/>
          <p:nvPr/>
        </p:nvSpPr>
        <p:spPr>
          <a:xfrm>
            <a:off x="2768910" y="373089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4" name="TextBox 433"/>
          <p:cNvSpPr txBox="1"/>
          <p:nvPr/>
        </p:nvSpPr>
        <p:spPr>
          <a:xfrm>
            <a:off x="2762172" y="352077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5" name="TextBox 434"/>
          <p:cNvSpPr txBox="1"/>
          <p:nvPr/>
        </p:nvSpPr>
        <p:spPr>
          <a:xfrm>
            <a:off x="4050201" y="264658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6" name="TextBox 435"/>
          <p:cNvSpPr txBox="1"/>
          <p:nvPr/>
        </p:nvSpPr>
        <p:spPr>
          <a:xfrm>
            <a:off x="4066777" y="24111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37" name="Straight Connector 436"/>
          <p:cNvCxnSpPr>
            <a:stCxn id="451" idx="6"/>
            <a:endCxn id="409" idx="2"/>
          </p:cNvCxnSpPr>
          <p:nvPr/>
        </p:nvCxnSpPr>
        <p:spPr>
          <a:xfrm flipV="1">
            <a:off x="4907391" y="1955137"/>
            <a:ext cx="574760" cy="1523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8" name="Straight Connector 437"/>
          <p:cNvCxnSpPr>
            <a:stCxn id="432" idx="6"/>
            <a:endCxn id="410" idx="2"/>
          </p:cNvCxnSpPr>
          <p:nvPr/>
        </p:nvCxnSpPr>
        <p:spPr>
          <a:xfrm flipV="1">
            <a:off x="4907391" y="2200149"/>
            <a:ext cx="563465" cy="1030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9" name="Straight Connector 438"/>
          <p:cNvCxnSpPr>
            <a:stCxn id="436" idx="6"/>
            <a:endCxn id="411" idx="2"/>
          </p:cNvCxnSpPr>
          <p:nvPr/>
        </p:nvCxnSpPr>
        <p:spPr>
          <a:xfrm flipV="1">
            <a:off x="4219176" y="2462056"/>
            <a:ext cx="125168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40" name="Straight Connector 439"/>
          <p:cNvCxnSpPr>
            <a:stCxn id="448" idx="6"/>
            <a:endCxn id="434" idx="2"/>
          </p:cNvCxnSpPr>
          <p:nvPr/>
        </p:nvCxnSpPr>
        <p:spPr>
          <a:xfrm flipV="1">
            <a:off x="2209800" y="3584322"/>
            <a:ext cx="552372" cy="1052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41" name="Straight Connector 440"/>
          <p:cNvCxnSpPr>
            <a:stCxn id="449" idx="6"/>
            <a:endCxn id="433" idx="2"/>
          </p:cNvCxnSpPr>
          <p:nvPr/>
        </p:nvCxnSpPr>
        <p:spPr>
          <a:xfrm flipV="1">
            <a:off x="2209800" y="3794441"/>
            <a:ext cx="55911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42" name="Straight Connector 441"/>
          <p:cNvCxnSpPr>
            <a:stCxn id="412" idx="2"/>
            <a:endCxn id="435" idx="6"/>
          </p:cNvCxnSpPr>
          <p:nvPr/>
        </p:nvCxnSpPr>
        <p:spPr>
          <a:xfrm flipH="1">
            <a:off x="4202600" y="2703454"/>
            <a:ext cx="1268256" cy="66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43" name="TextBox 442"/>
          <p:cNvSpPr txBox="1"/>
          <p:nvPr/>
        </p:nvSpPr>
        <p:spPr>
          <a:xfrm>
            <a:off x="3753658" y="26974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4" name="TextBox 443"/>
          <p:cNvSpPr txBox="1"/>
          <p:nvPr/>
        </p:nvSpPr>
        <p:spPr>
          <a:xfrm>
            <a:off x="3753658" y="30445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45" name="Straight Connector 444"/>
          <p:cNvCxnSpPr>
            <a:stCxn id="443" idx="4"/>
            <a:endCxn id="444" idx="0"/>
          </p:cNvCxnSpPr>
          <p:nvPr/>
        </p:nvCxnSpPr>
        <p:spPr>
          <a:xfrm>
            <a:off x="3823924" y="2827267"/>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446" name="Straight Connector 445"/>
          <p:cNvCxnSpPr>
            <a:stCxn id="431" idx="4"/>
            <a:endCxn id="447" idx="0"/>
          </p:cNvCxnSpPr>
          <p:nvPr/>
        </p:nvCxnSpPr>
        <p:spPr>
          <a:xfrm>
            <a:off x="4388954" y="2313976"/>
            <a:ext cx="417580" cy="1183599"/>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47" name="TextBox 446"/>
          <p:cNvSpPr txBox="1"/>
          <p:nvPr/>
        </p:nvSpPr>
        <p:spPr>
          <a:xfrm>
            <a:off x="4736268" y="349757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8" name="Oval 447"/>
          <p:cNvSpPr/>
          <p:nvPr/>
        </p:nvSpPr>
        <p:spPr>
          <a:xfrm>
            <a:off x="1905000" y="351865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9" name="Oval 448"/>
          <p:cNvSpPr/>
          <p:nvPr/>
        </p:nvSpPr>
        <p:spPr>
          <a:xfrm>
            <a:off x="1905000" y="373089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0" name="Oval 449"/>
          <p:cNvSpPr/>
          <p:nvPr/>
        </p:nvSpPr>
        <p:spPr>
          <a:xfrm>
            <a:off x="2194255" y="1670905"/>
            <a:ext cx="3276601" cy="267519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51" name="TextBox 450"/>
          <p:cNvSpPr txBox="1"/>
          <p:nvPr/>
        </p:nvSpPr>
        <p:spPr>
          <a:xfrm>
            <a:off x="4754992" y="190682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2" name="TextBox 451"/>
          <p:cNvSpPr txBox="1"/>
          <p:nvPr/>
        </p:nvSpPr>
        <p:spPr>
          <a:xfrm>
            <a:off x="2281751" y="3049738"/>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53" name="TextBox 452"/>
          <p:cNvSpPr txBox="1"/>
          <p:nvPr/>
        </p:nvSpPr>
        <p:spPr>
          <a:xfrm>
            <a:off x="2057400" y="1504950"/>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Context-3</a:t>
            </a:r>
          </a:p>
        </p:txBody>
      </p:sp>
      <p:sp>
        <p:nvSpPr>
          <p:cNvPr id="454" name="TextBox 453"/>
          <p:cNvSpPr txBox="1"/>
          <p:nvPr/>
        </p:nvSpPr>
        <p:spPr>
          <a:xfrm>
            <a:off x="228600" y="461152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455" name="Straight Connector 454"/>
          <p:cNvCxnSpPr/>
          <p:nvPr/>
        </p:nvCxnSpPr>
        <p:spPr>
          <a:xfrm>
            <a:off x="6032597" y="2557632"/>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456" name="Straight Connector 455"/>
          <p:cNvCxnSpPr/>
          <p:nvPr/>
        </p:nvCxnSpPr>
        <p:spPr>
          <a:xfrm>
            <a:off x="6661420" y="3682396"/>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57" name="Oval 456"/>
          <p:cNvSpPr/>
          <p:nvPr/>
        </p:nvSpPr>
        <p:spPr>
          <a:xfrm flipH="1">
            <a:off x="6115050" y="2343597"/>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58" name="Rectangle 457"/>
          <p:cNvSpPr/>
          <p:nvPr/>
        </p:nvSpPr>
        <p:spPr>
          <a:xfrm flipH="1">
            <a:off x="6284214" y="2812889"/>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59" name="Rectangle 458"/>
          <p:cNvSpPr/>
          <p:nvPr/>
        </p:nvSpPr>
        <p:spPr>
          <a:xfrm flipH="1">
            <a:off x="7730998" y="2767339"/>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60" name="Rectangle 459"/>
          <p:cNvSpPr/>
          <p:nvPr/>
        </p:nvSpPr>
        <p:spPr>
          <a:xfrm flipH="1">
            <a:off x="6984890" y="3118960"/>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61" name="Rectangle 460"/>
          <p:cNvSpPr/>
          <p:nvPr/>
        </p:nvSpPr>
        <p:spPr>
          <a:xfrm flipH="1">
            <a:off x="7001676" y="2465194"/>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62" name="Straight Connector 461"/>
          <p:cNvCxnSpPr>
            <a:stCxn id="483" idx="6"/>
            <a:endCxn id="504" idx="3"/>
          </p:cNvCxnSpPr>
          <p:nvPr/>
        </p:nvCxnSpPr>
        <p:spPr>
          <a:xfrm flipH="1" flipV="1">
            <a:off x="7491268" y="2734202"/>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3" name="Straight Connector 462"/>
          <p:cNvCxnSpPr>
            <a:stCxn id="502" idx="4"/>
            <a:endCxn id="485" idx="0"/>
          </p:cNvCxnSpPr>
          <p:nvPr/>
        </p:nvCxnSpPr>
        <p:spPr>
          <a:xfrm>
            <a:off x="7218916" y="2827145"/>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4" name="Straight Connector 463"/>
          <p:cNvCxnSpPr>
            <a:stCxn id="488" idx="2"/>
            <a:endCxn id="486" idx="6"/>
          </p:cNvCxnSpPr>
          <p:nvPr/>
        </p:nvCxnSpPr>
        <p:spPr>
          <a:xfrm>
            <a:off x="6816598" y="3112895"/>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5" name="Straight Connector 464"/>
          <p:cNvCxnSpPr>
            <a:stCxn id="503" idx="5"/>
            <a:endCxn id="487" idx="2"/>
          </p:cNvCxnSpPr>
          <p:nvPr/>
        </p:nvCxnSpPr>
        <p:spPr>
          <a:xfrm flipH="1">
            <a:off x="6801952" y="2739225"/>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66" name="Rectangle 465"/>
          <p:cNvSpPr/>
          <p:nvPr/>
        </p:nvSpPr>
        <p:spPr>
          <a:xfrm flipH="1">
            <a:off x="8610600" y="3036695"/>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67" name="Straight Connector 466"/>
          <p:cNvCxnSpPr>
            <a:stCxn id="475" idx="6"/>
            <a:endCxn id="476" idx="2"/>
          </p:cNvCxnSpPr>
          <p:nvPr/>
        </p:nvCxnSpPr>
        <p:spPr>
          <a:xfrm flipH="1" flipV="1">
            <a:off x="8266363" y="3084794"/>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68" name="Rectangle 467"/>
          <p:cNvSpPr/>
          <p:nvPr/>
        </p:nvSpPr>
        <p:spPr>
          <a:xfrm flipH="1">
            <a:off x="6703686" y="3915549"/>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69" name="Straight Connector 468"/>
          <p:cNvCxnSpPr>
            <a:stCxn id="495" idx="0"/>
            <a:endCxn id="492" idx="0"/>
          </p:cNvCxnSpPr>
          <p:nvPr/>
        </p:nvCxnSpPr>
        <p:spPr>
          <a:xfrm flipV="1">
            <a:off x="6914943" y="3417695"/>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70" name="TextBox 469"/>
          <p:cNvSpPr txBox="1"/>
          <p:nvPr/>
        </p:nvSpPr>
        <p:spPr>
          <a:xfrm flipH="1">
            <a:off x="7666666" y="30212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1" name="Rectangle 470"/>
          <p:cNvSpPr/>
          <p:nvPr/>
        </p:nvSpPr>
        <p:spPr>
          <a:xfrm flipH="1">
            <a:off x="8610600" y="2605832"/>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72" name="Rectangle 471"/>
          <p:cNvSpPr/>
          <p:nvPr/>
        </p:nvSpPr>
        <p:spPr>
          <a:xfrm flipH="1">
            <a:off x="7237086" y="3915549"/>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73" name="Straight Connector 472"/>
          <p:cNvCxnSpPr>
            <a:stCxn id="493" idx="0"/>
            <a:endCxn id="494" idx="0"/>
          </p:cNvCxnSpPr>
          <p:nvPr/>
        </p:nvCxnSpPr>
        <p:spPr>
          <a:xfrm>
            <a:off x="7313285" y="3428886"/>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74" name="Straight Connector 473"/>
          <p:cNvCxnSpPr>
            <a:stCxn id="489" idx="2"/>
            <a:endCxn id="482" idx="6"/>
          </p:cNvCxnSpPr>
          <p:nvPr/>
        </p:nvCxnSpPr>
        <p:spPr>
          <a:xfrm flipV="1">
            <a:off x="8266361" y="2796334"/>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75" name="TextBox 474"/>
          <p:cNvSpPr txBox="1"/>
          <p:nvPr/>
        </p:nvSpPr>
        <p:spPr>
          <a:xfrm flipH="1">
            <a:off x="8540653" y="3171050"/>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6" name="TextBox 475"/>
          <p:cNvSpPr txBox="1"/>
          <p:nvPr/>
        </p:nvSpPr>
        <p:spPr>
          <a:xfrm flipH="1">
            <a:off x="8113964" y="302124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7" name="Oval 476"/>
          <p:cNvSpPr/>
          <p:nvPr/>
        </p:nvSpPr>
        <p:spPr>
          <a:xfrm flipH="1">
            <a:off x="7333773" y="36107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8" name="Oval 477"/>
          <p:cNvSpPr/>
          <p:nvPr/>
        </p:nvSpPr>
        <p:spPr>
          <a:xfrm flipH="1">
            <a:off x="6908690" y="36107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79" name="Straight Connector 478"/>
          <p:cNvCxnSpPr>
            <a:stCxn id="480" idx="2"/>
          </p:cNvCxnSpPr>
          <p:nvPr/>
        </p:nvCxnSpPr>
        <p:spPr>
          <a:xfrm flipH="1">
            <a:off x="8369203" y="2465195"/>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80" name="TextBox 479"/>
          <p:cNvSpPr txBox="1"/>
          <p:nvPr/>
        </p:nvSpPr>
        <p:spPr>
          <a:xfrm flipH="1">
            <a:off x="8096250" y="221897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81" name="TextBox 480"/>
          <p:cNvSpPr txBox="1"/>
          <p:nvPr/>
        </p:nvSpPr>
        <p:spPr>
          <a:xfrm flipH="1">
            <a:off x="7671908" y="3559285"/>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82" name="TextBox 481"/>
          <p:cNvSpPr txBox="1"/>
          <p:nvPr/>
        </p:nvSpPr>
        <p:spPr>
          <a:xfrm flipH="1">
            <a:off x="8540653" y="272833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3" name="TextBox 482"/>
          <p:cNvSpPr txBox="1"/>
          <p:nvPr/>
        </p:nvSpPr>
        <p:spPr>
          <a:xfrm flipH="1">
            <a:off x="7666666" y="277827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4" name="TextBox 483"/>
          <p:cNvSpPr txBox="1"/>
          <p:nvPr/>
        </p:nvSpPr>
        <p:spPr>
          <a:xfrm flipH="1">
            <a:off x="7382676" y="313966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5" name="TextBox 484"/>
          <p:cNvSpPr txBox="1"/>
          <p:nvPr/>
        </p:nvSpPr>
        <p:spPr>
          <a:xfrm flipH="1">
            <a:off x="7148650" y="303089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6" name="TextBox 485"/>
          <p:cNvSpPr txBox="1"/>
          <p:nvPr/>
        </p:nvSpPr>
        <p:spPr>
          <a:xfrm flipH="1">
            <a:off x="6925714" y="318329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7" name="TextBox 486"/>
          <p:cNvSpPr txBox="1"/>
          <p:nvPr/>
        </p:nvSpPr>
        <p:spPr>
          <a:xfrm flipH="1">
            <a:off x="6661420" y="28431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8" name="TextBox 487"/>
          <p:cNvSpPr txBox="1"/>
          <p:nvPr/>
        </p:nvSpPr>
        <p:spPr>
          <a:xfrm flipH="1">
            <a:off x="6676066" y="304799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9" name="TextBox 488"/>
          <p:cNvSpPr txBox="1"/>
          <p:nvPr/>
        </p:nvSpPr>
        <p:spPr>
          <a:xfrm flipH="1">
            <a:off x="8113962" y="276359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0" name="TextBox 489"/>
          <p:cNvSpPr txBox="1"/>
          <p:nvPr/>
        </p:nvSpPr>
        <p:spPr>
          <a:xfrm flipH="1">
            <a:off x="6208014" y="283237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1" name="TextBox 490"/>
          <p:cNvSpPr txBox="1"/>
          <p:nvPr/>
        </p:nvSpPr>
        <p:spPr>
          <a:xfrm flipH="1">
            <a:off x="6208014" y="30572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2" name="TextBox 491"/>
          <p:cNvSpPr txBox="1"/>
          <p:nvPr/>
        </p:nvSpPr>
        <p:spPr>
          <a:xfrm flipH="1">
            <a:off x="7008487" y="341769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3" name="TextBox 492"/>
          <p:cNvSpPr txBox="1"/>
          <p:nvPr/>
        </p:nvSpPr>
        <p:spPr>
          <a:xfrm flipH="1">
            <a:off x="7237086" y="342888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4" name="TextBox 493"/>
          <p:cNvSpPr txBox="1"/>
          <p:nvPr/>
        </p:nvSpPr>
        <p:spPr>
          <a:xfrm flipH="1">
            <a:off x="7416226" y="384754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5" name="TextBox 494"/>
          <p:cNvSpPr txBox="1"/>
          <p:nvPr/>
        </p:nvSpPr>
        <p:spPr>
          <a:xfrm flipH="1">
            <a:off x="6844996" y="3855097"/>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6" name="Oval 495"/>
          <p:cNvSpPr/>
          <p:nvPr/>
        </p:nvSpPr>
        <p:spPr>
          <a:xfrm flipH="1">
            <a:off x="8305800" y="270198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7" name="Oval 496"/>
          <p:cNvSpPr/>
          <p:nvPr/>
        </p:nvSpPr>
        <p:spPr>
          <a:xfrm flipH="1">
            <a:off x="8305800" y="309579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98" name="Straight Connector 497"/>
          <p:cNvCxnSpPr>
            <a:stCxn id="470" idx="6"/>
            <a:endCxn id="484" idx="2"/>
          </p:cNvCxnSpPr>
          <p:nvPr/>
        </p:nvCxnSpPr>
        <p:spPr>
          <a:xfrm flipH="1">
            <a:off x="7523208" y="3086145"/>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99" name="Straight Connector 498"/>
          <p:cNvCxnSpPr>
            <a:endCxn id="490" idx="6"/>
          </p:cNvCxnSpPr>
          <p:nvPr/>
        </p:nvCxnSpPr>
        <p:spPr>
          <a:xfrm>
            <a:off x="5791200" y="2882696"/>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00" name="Oval 499"/>
          <p:cNvSpPr/>
          <p:nvPr/>
        </p:nvSpPr>
        <p:spPr>
          <a:xfrm>
            <a:off x="5956397" y="282857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1" name="TextBox 500"/>
          <p:cNvSpPr txBox="1"/>
          <p:nvPr/>
        </p:nvSpPr>
        <p:spPr>
          <a:xfrm>
            <a:off x="6765994" y="2115508"/>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502" name="TextBox 501"/>
          <p:cNvSpPr txBox="1"/>
          <p:nvPr/>
        </p:nvSpPr>
        <p:spPr>
          <a:xfrm flipH="1">
            <a:off x="7148650" y="26973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03" name="TextBox 502"/>
          <p:cNvSpPr txBox="1"/>
          <p:nvPr/>
        </p:nvSpPr>
        <p:spPr>
          <a:xfrm flipH="1">
            <a:off x="6925714" y="26284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04" name="TextBox 503"/>
          <p:cNvSpPr txBox="1"/>
          <p:nvPr/>
        </p:nvSpPr>
        <p:spPr>
          <a:xfrm flipH="1">
            <a:off x="7371316" y="262341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505" name="Straight Connector 504"/>
          <p:cNvCxnSpPr>
            <a:endCxn id="491" idx="6"/>
          </p:cNvCxnSpPr>
          <p:nvPr/>
        </p:nvCxnSpPr>
        <p:spPr>
          <a:xfrm flipV="1">
            <a:off x="5791200" y="3120805"/>
            <a:ext cx="416814" cy="50245"/>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06" name="Oval 505"/>
          <p:cNvSpPr/>
          <p:nvPr/>
        </p:nvSpPr>
        <p:spPr>
          <a:xfrm>
            <a:off x="5943600" y="307479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7" name="TextBox 506"/>
          <p:cNvSpPr txBox="1"/>
          <p:nvPr/>
        </p:nvSpPr>
        <p:spPr>
          <a:xfrm>
            <a:off x="6394266" y="1629830"/>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grpSp>
        <p:nvGrpSpPr>
          <p:cNvPr id="508" name="Group 200"/>
          <p:cNvGrpSpPr/>
          <p:nvPr/>
        </p:nvGrpSpPr>
        <p:grpSpPr>
          <a:xfrm>
            <a:off x="228600" y="1553349"/>
            <a:ext cx="1939057" cy="2914710"/>
            <a:chOff x="533400" y="1657350"/>
            <a:chExt cx="1939057" cy="2914710"/>
          </a:xfrm>
        </p:grpSpPr>
        <p:sp>
          <p:nvSpPr>
            <p:cNvPr id="509" name="Oval 508"/>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10" name="TextBox 509"/>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511" name="Oval 510"/>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12" name="TextBox 511"/>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513" name="Oval 512"/>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14" name="TextBox 513"/>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515" name="Straight Connector 514"/>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516" name="TextBox 515"/>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517" name="Straight Connector 516"/>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518" name="TextBox 517"/>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519" name="Straight Connector 518"/>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520" name="TextBox 519"/>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521" name="Oval 520"/>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522" name="Oval 521"/>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523" name="TextBox 522"/>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524" name="TextBox 523"/>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525" name="TextBox 524"/>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526" name="Rectangle 525"/>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27" name="Straight Connector 526"/>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528" name="Straight Connector 527"/>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529" name="TextBox 528"/>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530" name="Straight Connector 529"/>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531" name="TextBox 530"/>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532" name="TextBox 531"/>
          <p:cNvSpPr txBox="1"/>
          <p:nvPr/>
        </p:nvSpPr>
        <p:spPr>
          <a:xfrm>
            <a:off x="5786951" y="233761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cxnSp>
        <p:nvCxnSpPr>
          <p:cNvPr id="533" name="Straight Connector 532"/>
          <p:cNvCxnSpPr>
            <a:stCxn id="548" idx="3"/>
            <a:endCxn id="534" idx="1"/>
          </p:cNvCxnSpPr>
          <p:nvPr/>
        </p:nvCxnSpPr>
        <p:spPr>
          <a:xfrm>
            <a:off x="3046071" y="3577178"/>
            <a:ext cx="87029" cy="136537"/>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34" name="Rectangle 533"/>
          <p:cNvSpPr/>
          <p:nvPr/>
        </p:nvSpPr>
        <p:spPr>
          <a:xfrm>
            <a:off x="3133100" y="3643024"/>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35" name="Straight Connector 534"/>
          <p:cNvCxnSpPr>
            <a:stCxn id="537" idx="3"/>
            <a:endCxn id="536" idx="1"/>
          </p:cNvCxnSpPr>
          <p:nvPr/>
        </p:nvCxnSpPr>
        <p:spPr>
          <a:xfrm flipV="1">
            <a:off x="3697356" y="4121924"/>
            <a:ext cx="228617" cy="16716"/>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36" name="Rectangle 535"/>
          <p:cNvSpPr/>
          <p:nvPr/>
        </p:nvSpPr>
        <p:spPr>
          <a:xfrm>
            <a:off x="3925973" y="405123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37" name="Rectangle 536"/>
          <p:cNvSpPr/>
          <p:nvPr/>
        </p:nvSpPr>
        <p:spPr>
          <a:xfrm>
            <a:off x="3556552" y="406794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38" name="Straight Connector 537"/>
          <p:cNvCxnSpPr>
            <a:stCxn id="539" idx="3"/>
            <a:endCxn id="547" idx="1"/>
          </p:cNvCxnSpPr>
          <p:nvPr/>
        </p:nvCxnSpPr>
        <p:spPr>
          <a:xfrm flipV="1">
            <a:off x="4600024" y="3695047"/>
            <a:ext cx="181526" cy="89359"/>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39" name="Rectangle 538"/>
          <p:cNvSpPr/>
          <p:nvPr/>
        </p:nvSpPr>
        <p:spPr>
          <a:xfrm>
            <a:off x="4459220" y="371371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0" name="Rectangle 539"/>
          <p:cNvSpPr/>
          <p:nvPr/>
        </p:nvSpPr>
        <p:spPr>
          <a:xfrm>
            <a:off x="4282495" y="204962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1" name="Rectangle 540"/>
          <p:cNvSpPr/>
          <p:nvPr/>
        </p:nvSpPr>
        <p:spPr>
          <a:xfrm>
            <a:off x="4640746" y="190682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2" name="Freeform 541"/>
          <p:cNvSpPr/>
          <p:nvPr/>
        </p:nvSpPr>
        <p:spPr>
          <a:xfrm>
            <a:off x="2133600" y="1742921"/>
            <a:ext cx="3348551" cy="1771038"/>
          </a:xfrm>
          <a:custGeom>
            <a:avLst/>
            <a:gdLst>
              <a:gd name="connsiteX0" fmla="*/ 0 w 3209925"/>
              <a:gd name="connsiteY0" fmla="*/ 1689100 h 1689100"/>
              <a:gd name="connsiteX1" fmla="*/ 647700 w 3209925"/>
              <a:gd name="connsiteY1" fmla="*/ 250825 h 1689100"/>
              <a:gd name="connsiteX2" fmla="*/ 3209925 w 3209925"/>
              <a:gd name="connsiteY2" fmla="*/ 184150 h 1689100"/>
            </a:gdLst>
            <a:ahLst/>
            <a:cxnLst>
              <a:cxn ang="0">
                <a:pos x="connsiteX0" y="connsiteY0"/>
              </a:cxn>
              <a:cxn ang="0">
                <a:pos x="connsiteX1" y="connsiteY1"/>
              </a:cxn>
              <a:cxn ang="0">
                <a:pos x="connsiteX2" y="connsiteY2"/>
              </a:cxn>
            </a:cxnLst>
            <a:rect l="l" t="t" r="r" b="b"/>
            <a:pathLst>
              <a:path w="3209925" h="1689100">
                <a:moveTo>
                  <a:pt x="0" y="1689100"/>
                </a:moveTo>
                <a:cubicBezTo>
                  <a:pt x="56356" y="1095375"/>
                  <a:pt x="112712" y="501650"/>
                  <a:pt x="647700" y="250825"/>
                </a:cubicBezTo>
                <a:cubicBezTo>
                  <a:pt x="1182688" y="0"/>
                  <a:pt x="2196306" y="92075"/>
                  <a:pt x="3209925" y="18415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43" name="Oval 542"/>
          <p:cNvSpPr/>
          <p:nvPr/>
        </p:nvSpPr>
        <p:spPr>
          <a:xfrm>
            <a:off x="2495550" y="201070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544" name="Freeform 543"/>
          <p:cNvSpPr/>
          <p:nvPr/>
        </p:nvSpPr>
        <p:spPr>
          <a:xfrm>
            <a:off x="2981325" y="3620404"/>
            <a:ext cx="1895475" cy="856346"/>
          </a:xfrm>
          <a:custGeom>
            <a:avLst/>
            <a:gdLst>
              <a:gd name="connsiteX0" fmla="*/ 0 w 1895475"/>
              <a:gd name="connsiteY0" fmla="*/ 0 h 746125"/>
              <a:gd name="connsiteX1" fmla="*/ 857250 w 1895475"/>
              <a:gd name="connsiteY1" fmla="*/ 733425 h 746125"/>
              <a:gd name="connsiteX2" fmla="*/ 1895475 w 1895475"/>
              <a:gd name="connsiteY2" fmla="*/ 76200 h 746125"/>
            </a:gdLst>
            <a:ahLst/>
            <a:cxnLst>
              <a:cxn ang="0">
                <a:pos x="connsiteX0" y="connsiteY0"/>
              </a:cxn>
              <a:cxn ang="0">
                <a:pos x="connsiteX1" y="connsiteY1"/>
              </a:cxn>
              <a:cxn ang="0">
                <a:pos x="connsiteX2" y="connsiteY2"/>
              </a:cxn>
            </a:cxnLst>
            <a:rect l="l" t="t" r="r" b="b"/>
            <a:pathLst>
              <a:path w="1895475" h="746125">
                <a:moveTo>
                  <a:pt x="0" y="0"/>
                </a:moveTo>
                <a:cubicBezTo>
                  <a:pt x="270669" y="360362"/>
                  <a:pt x="541338" y="720725"/>
                  <a:pt x="857250" y="733425"/>
                </a:cubicBezTo>
                <a:cubicBezTo>
                  <a:pt x="1173162" y="746125"/>
                  <a:pt x="1534318" y="411162"/>
                  <a:pt x="1895475" y="76200"/>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5" name="Oval 544"/>
          <p:cNvSpPr/>
          <p:nvPr/>
        </p:nvSpPr>
        <p:spPr>
          <a:xfrm>
            <a:off x="3765090" y="43726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46" name="Oval 545"/>
          <p:cNvSpPr/>
          <p:nvPr/>
        </p:nvSpPr>
        <p:spPr>
          <a:xfrm>
            <a:off x="4450890" y="20104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47" name="Rectangle 546"/>
          <p:cNvSpPr/>
          <p:nvPr/>
        </p:nvSpPr>
        <p:spPr>
          <a:xfrm>
            <a:off x="4781550" y="3624356"/>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8" name="Rectangle 547"/>
          <p:cNvSpPr/>
          <p:nvPr/>
        </p:nvSpPr>
        <p:spPr>
          <a:xfrm>
            <a:off x="2905267" y="350648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9" name="Oval 548"/>
          <p:cNvSpPr/>
          <p:nvPr/>
        </p:nvSpPr>
        <p:spPr>
          <a:xfrm>
            <a:off x="6553200" y="2474709"/>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10</a:t>
            </a:r>
          </a:p>
        </p:txBody>
      </p:sp>
      <p:cxnSp>
        <p:nvCxnSpPr>
          <p:cNvPr id="550" name="Straight Connector 549"/>
          <p:cNvCxnSpPr>
            <a:stCxn id="490" idx="2"/>
            <a:endCxn id="487" idx="6"/>
          </p:cNvCxnSpPr>
          <p:nvPr/>
        </p:nvCxnSpPr>
        <p:spPr>
          <a:xfrm>
            <a:off x="6360413" y="2895925"/>
            <a:ext cx="301007" cy="1214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551" name="Straight Connector 550"/>
          <p:cNvCxnSpPr>
            <a:stCxn id="503" idx="1"/>
            <a:endCxn id="461" idx="1"/>
          </p:cNvCxnSpPr>
          <p:nvPr/>
        </p:nvCxnSpPr>
        <p:spPr>
          <a:xfrm flipV="1">
            <a:off x="7045666" y="2630763"/>
            <a:ext cx="407276" cy="1668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52" name="TextBox 551"/>
          <p:cNvSpPr txBox="1"/>
          <p:nvPr/>
        </p:nvSpPr>
        <p:spPr>
          <a:xfrm>
            <a:off x="7930734" y="2946473"/>
            <a:ext cx="140532" cy="129793"/>
          </a:xfrm>
          <a:prstGeom prst="ellipse">
            <a:avLst/>
          </a:prstGeom>
          <a:solidFill>
            <a:srgbClr val="FFFFFF">
              <a:lumMod val="65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553" name="Straight Connector 552"/>
          <p:cNvCxnSpPr>
            <a:stCxn id="483" idx="3"/>
            <a:endCxn id="552" idx="1"/>
          </p:cNvCxnSpPr>
          <p:nvPr/>
        </p:nvCxnSpPr>
        <p:spPr>
          <a:xfrm>
            <a:off x="7786618" y="2889062"/>
            <a:ext cx="164696" cy="76419"/>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554" name="Straight Connector 553"/>
          <p:cNvCxnSpPr>
            <a:stCxn id="552" idx="7"/>
            <a:endCxn id="489" idx="5"/>
          </p:cNvCxnSpPr>
          <p:nvPr/>
        </p:nvCxnSpPr>
        <p:spPr>
          <a:xfrm flipV="1">
            <a:off x="8050686" y="2872080"/>
            <a:ext cx="85594" cy="93401"/>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55" name="Freeform 554"/>
          <p:cNvSpPr/>
          <p:nvPr/>
        </p:nvSpPr>
        <p:spPr>
          <a:xfrm>
            <a:off x="4423299" y="1955137"/>
            <a:ext cx="247650" cy="128587"/>
          </a:xfrm>
          <a:custGeom>
            <a:avLst/>
            <a:gdLst>
              <a:gd name="connsiteX0" fmla="*/ 0 w 247650"/>
              <a:gd name="connsiteY0" fmla="*/ 128587 h 128587"/>
              <a:gd name="connsiteX1" fmla="*/ 76200 w 247650"/>
              <a:gd name="connsiteY1" fmla="*/ 14287 h 128587"/>
              <a:gd name="connsiteX2" fmla="*/ 247650 w 247650"/>
              <a:gd name="connsiteY2" fmla="*/ 42862 h 128587"/>
            </a:gdLst>
            <a:ahLst/>
            <a:cxnLst>
              <a:cxn ang="0">
                <a:pos x="connsiteX0" y="connsiteY0"/>
              </a:cxn>
              <a:cxn ang="0">
                <a:pos x="connsiteX1" y="connsiteY1"/>
              </a:cxn>
              <a:cxn ang="0">
                <a:pos x="connsiteX2" y="connsiteY2"/>
              </a:cxn>
            </a:cxnLst>
            <a:rect l="l" t="t" r="r" b="b"/>
            <a:pathLst>
              <a:path w="247650" h="128587">
                <a:moveTo>
                  <a:pt x="0" y="128587"/>
                </a:moveTo>
                <a:cubicBezTo>
                  <a:pt x="17462" y="78581"/>
                  <a:pt x="34925" y="28575"/>
                  <a:pt x="76200" y="14287"/>
                </a:cubicBezTo>
                <a:cubicBezTo>
                  <a:pt x="117475" y="0"/>
                  <a:pt x="182562" y="21431"/>
                  <a:pt x="247650" y="42862"/>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Slide Number Placeholder 153"/>
          <p:cNvSpPr>
            <a:spLocks noGrp="1"/>
          </p:cNvSpPr>
          <p:nvPr>
            <p:ph type="sldNum" sz="quarter" idx="4"/>
          </p:nvPr>
        </p:nvSpPr>
        <p:spPr/>
        <p:txBody>
          <a:bodyPr/>
          <a:lstStyle/>
          <a:p>
            <a:fld id="{95FB27F1-C2FE-E646-9E41-8F3092BBAFAE}" type="slidenum">
              <a:rPr lang="en-US" smtClean="0"/>
              <a:pPr/>
              <a:t>54</a:t>
            </a:fld>
            <a:endParaRPr lang="en-US"/>
          </a:p>
        </p:txBody>
      </p:sp>
      <p:sp>
        <p:nvSpPr>
          <p:cNvPr id="155" name="Footer Placeholder 15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5533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3"/>
                                        </p:tgtEl>
                                        <p:attrNameLst>
                                          <p:attrName>style.visibility</p:attrName>
                                        </p:attrNameLst>
                                      </p:cBhvr>
                                      <p:to>
                                        <p:strVal val="visible"/>
                                      </p:to>
                                    </p:set>
                                    <p:anim calcmode="lin" valueType="num">
                                      <p:cBhvr additive="base">
                                        <p:cTn id="7" dur="500" fill="hold"/>
                                        <p:tgtEl>
                                          <p:spTgt spid="543"/>
                                        </p:tgtEl>
                                        <p:attrNameLst>
                                          <p:attrName>ppt_x</p:attrName>
                                        </p:attrNameLst>
                                      </p:cBhvr>
                                      <p:tavLst>
                                        <p:tav tm="0">
                                          <p:val>
                                            <p:strVal val="#ppt_x"/>
                                          </p:val>
                                        </p:tav>
                                        <p:tav tm="100000">
                                          <p:val>
                                            <p:strVal val="#ppt_x"/>
                                          </p:val>
                                        </p:tav>
                                      </p:tavLst>
                                    </p:anim>
                                    <p:anim calcmode="lin" valueType="num">
                                      <p:cBhvr additive="base">
                                        <p:cTn id="8" dur="500" fill="hold"/>
                                        <p:tgtEl>
                                          <p:spTgt spid="5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5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49"/>
                                        </p:tgtEl>
                                        <p:attrNameLst>
                                          <p:attrName>style.visibility</p:attrName>
                                        </p:attrNameLst>
                                      </p:cBhvr>
                                      <p:to>
                                        <p:strVal val="visible"/>
                                      </p:to>
                                    </p:set>
                                    <p:anim calcmode="lin" valueType="num">
                                      <p:cBhvr additive="base">
                                        <p:cTn id="16" dur="500" fill="hold"/>
                                        <p:tgtEl>
                                          <p:spTgt spid="549"/>
                                        </p:tgtEl>
                                        <p:attrNameLst>
                                          <p:attrName>ppt_x</p:attrName>
                                        </p:attrNameLst>
                                      </p:cBhvr>
                                      <p:tavLst>
                                        <p:tav tm="0">
                                          <p:val>
                                            <p:strVal val="#ppt_x"/>
                                          </p:val>
                                        </p:tav>
                                        <p:tav tm="100000">
                                          <p:val>
                                            <p:strVal val="#ppt_x"/>
                                          </p:val>
                                        </p:tav>
                                      </p:tavLst>
                                    </p:anim>
                                    <p:anim calcmode="lin" valueType="num">
                                      <p:cBhvr additive="base">
                                        <p:cTn id="17" dur="500" fill="hold"/>
                                        <p:tgtEl>
                                          <p:spTgt spid="54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550"/>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551"/>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3"/>
                                        </p:tgtEl>
                                        <p:attrNameLst>
                                          <p:attrName>style.visibility</p:attrName>
                                        </p:attrNameLst>
                                      </p:cBhvr>
                                      <p:to>
                                        <p:strVal val="visible"/>
                                      </p:to>
                                    </p:se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54"/>
                                        </p:tgtEl>
                                        <p:attrNameLst>
                                          <p:attrName>style.visibility</p:attrName>
                                        </p:attrNameLst>
                                      </p:cBhvr>
                                      <p:to>
                                        <p:strVal val="visible"/>
                                      </p:to>
                                    </p:set>
                                    <p:anim calcmode="lin" valueType="num">
                                      <p:cBhvr additive="base">
                                        <p:cTn id="30" dur="1000" fill="hold"/>
                                        <p:tgtEl>
                                          <p:spTgt spid="554"/>
                                        </p:tgtEl>
                                        <p:attrNameLst>
                                          <p:attrName>ppt_x</p:attrName>
                                        </p:attrNameLst>
                                      </p:cBhvr>
                                      <p:tavLst>
                                        <p:tav tm="0">
                                          <p:val>
                                            <p:strVal val="#ppt_x"/>
                                          </p:val>
                                        </p:tav>
                                        <p:tav tm="100000">
                                          <p:val>
                                            <p:strVal val="#ppt_x"/>
                                          </p:val>
                                        </p:tav>
                                      </p:tavLst>
                                    </p:anim>
                                    <p:anim calcmode="lin" valueType="num">
                                      <p:cBhvr additive="base">
                                        <p:cTn id="31" dur="1000" fill="hold"/>
                                        <p:tgtEl>
                                          <p:spTgt spid="55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45"/>
                                        </p:tgtEl>
                                        <p:attrNameLst>
                                          <p:attrName>style.visibility</p:attrName>
                                        </p:attrNameLst>
                                      </p:cBhvr>
                                      <p:to>
                                        <p:strVal val="visible"/>
                                      </p:to>
                                    </p:set>
                                    <p:anim calcmode="lin" valueType="num">
                                      <p:cBhvr additive="base">
                                        <p:cTn id="36" dur="500" fill="hold"/>
                                        <p:tgtEl>
                                          <p:spTgt spid="545"/>
                                        </p:tgtEl>
                                        <p:attrNameLst>
                                          <p:attrName>ppt_x</p:attrName>
                                        </p:attrNameLst>
                                      </p:cBhvr>
                                      <p:tavLst>
                                        <p:tav tm="0">
                                          <p:val>
                                            <p:strVal val="#ppt_x"/>
                                          </p:val>
                                        </p:tav>
                                        <p:tav tm="100000">
                                          <p:val>
                                            <p:strVal val="#ppt_x"/>
                                          </p:val>
                                        </p:tav>
                                      </p:tavLst>
                                    </p:anim>
                                    <p:anim calcmode="lin" valueType="num">
                                      <p:cBhvr additive="base">
                                        <p:cTn id="37" dur="500" fill="hold"/>
                                        <p:tgtEl>
                                          <p:spTgt spid="545"/>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44"/>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53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48"/>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533"/>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547"/>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539"/>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538"/>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53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537"/>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535"/>
                                        </p:tgtEl>
                                        <p:attrNameLst>
                                          <p:attrName>style.visibility</p:attrName>
                                        </p:attrNameLst>
                                      </p:cBhvr>
                                      <p:to>
                                        <p:strVal val="visible"/>
                                      </p:to>
                                    </p:set>
                                  </p:childTnLst>
                                </p:cTn>
                              </p:par>
                            </p:childTnLst>
                          </p:cTn>
                        </p:par>
                        <p:par>
                          <p:cTn id="68" fill="hold">
                            <p:stCondLst>
                              <p:cond delay="500"/>
                            </p:stCondLst>
                            <p:childTnLst>
                              <p:par>
                                <p:cTn id="69" presetID="2" presetClass="entr" presetSubtype="4" fill="hold" grpId="0" nodeType="afterEffect">
                                  <p:stCondLst>
                                    <p:cond delay="0"/>
                                  </p:stCondLst>
                                  <p:childTnLst>
                                    <p:set>
                                      <p:cBhvr>
                                        <p:cTn id="70" dur="1" fill="hold">
                                          <p:stCondLst>
                                            <p:cond delay="0"/>
                                          </p:stCondLst>
                                        </p:cTn>
                                        <p:tgtEl>
                                          <p:spTgt spid="546"/>
                                        </p:tgtEl>
                                        <p:attrNameLst>
                                          <p:attrName>style.visibility</p:attrName>
                                        </p:attrNameLst>
                                      </p:cBhvr>
                                      <p:to>
                                        <p:strVal val="visible"/>
                                      </p:to>
                                    </p:set>
                                    <p:anim calcmode="lin" valueType="num">
                                      <p:cBhvr additive="base">
                                        <p:cTn id="71" dur="2000" fill="hold"/>
                                        <p:tgtEl>
                                          <p:spTgt spid="546"/>
                                        </p:tgtEl>
                                        <p:attrNameLst>
                                          <p:attrName>ppt_x</p:attrName>
                                        </p:attrNameLst>
                                      </p:cBhvr>
                                      <p:tavLst>
                                        <p:tav tm="0">
                                          <p:val>
                                            <p:strVal val="#ppt_x"/>
                                          </p:val>
                                        </p:tav>
                                        <p:tav tm="100000">
                                          <p:val>
                                            <p:strVal val="#ppt_x"/>
                                          </p:val>
                                        </p:tav>
                                      </p:tavLst>
                                    </p:anim>
                                    <p:anim calcmode="lin" valueType="num">
                                      <p:cBhvr additive="base">
                                        <p:cTn id="72" dur="2000" fill="hold"/>
                                        <p:tgtEl>
                                          <p:spTgt spid="546"/>
                                        </p:tgtEl>
                                        <p:attrNameLst>
                                          <p:attrName>ppt_y</p:attrName>
                                        </p:attrNameLst>
                                      </p:cBhvr>
                                      <p:tavLst>
                                        <p:tav tm="0">
                                          <p:val>
                                            <p:strVal val="1+#ppt_h/2"/>
                                          </p:val>
                                        </p:tav>
                                        <p:tav tm="100000">
                                          <p:val>
                                            <p:strVal val="#ppt_y"/>
                                          </p:val>
                                        </p:tav>
                                      </p:tavLst>
                                    </p:anim>
                                  </p:childTnLst>
                                </p:cTn>
                              </p:par>
                            </p:childTnLst>
                          </p:cTn>
                        </p:par>
                        <p:par>
                          <p:cTn id="73" fill="hold">
                            <p:stCondLst>
                              <p:cond delay="2500"/>
                            </p:stCondLst>
                            <p:childTnLst>
                              <p:par>
                                <p:cTn id="74" presetID="1" presetClass="entr" presetSubtype="0" fill="hold" grpId="0" nodeType="afterEffect">
                                  <p:stCondLst>
                                    <p:cond delay="0"/>
                                  </p:stCondLst>
                                  <p:childTnLst>
                                    <p:set>
                                      <p:cBhvr>
                                        <p:cTn id="75" dur="1" fill="hold">
                                          <p:stCondLst>
                                            <p:cond delay="0"/>
                                          </p:stCondLst>
                                        </p:cTn>
                                        <p:tgtEl>
                                          <p:spTgt spid="555"/>
                                        </p:tgtEl>
                                        <p:attrNameLst>
                                          <p:attrName>style.visibility</p:attrName>
                                        </p:attrNameLst>
                                      </p:cBhvr>
                                      <p:to>
                                        <p:strVal val="visible"/>
                                      </p:to>
                                    </p:set>
                                  </p:childTnLst>
                                </p:cTn>
                              </p:par>
                            </p:childTnLst>
                          </p:cTn>
                        </p:par>
                        <p:par>
                          <p:cTn id="76" fill="hold">
                            <p:stCondLst>
                              <p:cond delay="2500"/>
                            </p:stCondLst>
                            <p:childTnLst>
                              <p:par>
                                <p:cTn id="77" presetID="1" presetClass="entr" presetSubtype="0" fill="hold" nodeType="afterEffect">
                                  <p:stCondLst>
                                    <p:cond delay="0"/>
                                  </p:stCondLst>
                                  <p:childTnLst>
                                    <p:set>
                                      <p:cBhvr>
                                        <p:cTn id="78" dur="1" fill="hold">
                                          <p:stCondLst>
                                            <p:cond delay="0"/>
                                          </p:stCondLst>
                                        </p:cTn>
                                        <p:tgtEl>
                                          <p:spTgt spid="540"/>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grpId="0" nodeType="afterEffect">
                                  <p:stCondLst>
                                    <p:cond delay="0"/>
                                  </p:stCondLst>
                                  <p:childTnLst>
                                    <p:set>
                                      <p:cBhvr>
                                        <p:cTn id="81"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0" animBg="1"/>
      <p:bldP spid="536" grpId="0" animBg="1"/>
      <p:bldP spid="537" grpId="0" animBg="1"/>
      <p:bldP spid="539"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TAPI SDK &amp; Tooling Overview</a:t>
            </a:r>
            <a:br>
              <a:rPr lang="en-GB"/>
            </a:br>
            <a:endParaRPr lang="en-GB"/>
          </a:p>
        </p:txBody>
      </p:sp>
      <p:sp>
        <p:nvSpPr>
          <p:cNvPr id="3" name="Marcador de texto 2"/>
          <p:cNvSpPr>
            <a:spLocks noGrp="1"/>
          </p:cNvSpPr>
          <p:nvPr>
            <p:ph type="body" idx="1"/>
          </p:nvPr>
        </p:nvSpPr>
        <p:spPr/>
        <p:txBody>
          <a:bodyPr/>
          <a:lstStyle/>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55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748029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Key Features of TAPI SDK</a:t>
            </a:r>
            <a:endParaRPr lang="en-US"/>
          </a:p>
        </p:txBody>
      </p:sp>
      <p:sp>
        <p:nvSpPr>
          <p:cNvPr id="11" name="Content Placeholder 3"/>
          <p:cNvSpPr txBox="1">
            <a:spLocks/>
          </p:cNvSpPr>
          <p:nvPr/>
        </p:nvSpPr>
        <p:spPr>
          <a:xfrm>
            <a:off x="228600" y="1143000"/>
            <a:ext cx="8650480" cy="5172342"/>
          </a:xfrm>
          <a:prstGeom prst="rect">
            <a:avLst/>
          </a:prstGeom>
        </p:spPr>
        <p:txBody>
          <a:bodyPr>
            <a:normAutofit fontScale="77500" lnSpcReduction="2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Technology-agnostic API Framework</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Standardizes a single core technology-agnostic specification that abstracts common transport network functions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Modular &amp; Extensible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Functional features are packaged into small self-contained largely-independent modules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TAPI Core Spec is designed to be fully extensible</a:t>
            </a:r>
          </a:p>
          <a:p>
            <a:pPr marL="1188720" lvl="2" indent="-285750" eaLnBrk="0" hangingPunct="0">
              <a:spcAft>
                <a:spcPct val="40000"/>
              </a:spcAft>
              <a:buClr>
                <a:srgbClr val="3333CC"/>
              </a:buClr>
              <a:buSzPct val="75000"/>
              <a:buFont typeface="Wingdings" pitchFamily="2" charset="2"/>
              <a:buChar char="§"/>
            </a:pPr>
            <a:r>
              <a:rPr lang="en-US" i="1" dirty="0" smtClean="0">
                <a:solidFill>
                  <a:schemeClr val="tx2">
                    <a:lumMod val="60000"/>
                    <a:lumOff val="40000"/>
                  </a:schemeClr>
                </a:solidFill>
              </a:rPr>
              <a:t>Extensions</a:t>
            </a:r>
            <a:r>
              <a:rPr lang="en-US" dirty="0" smtClean="0">
                <a:solidFill>
                  <a:schemeClr val="tx2">
                    <a:lumMod val="60000"/>
                    <a:lumOff val="40000"/>
                  </a:schemeClr>
                </a:solidFill>
              </a:rPr>
              <a:t> can be Technology, SDO, Operator or Vendor specific</a:t>
            </a:r>
            <a:endPar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Industry-wide Interoperability Objective </a:t>
            </a:r>
            <a:r>
              <a:rPr kumimoji="0" lang="en-US" sz="2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developed within</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Open Source SDN SNOWMASS project under Apache 2 license</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SDK components generated using tools for agile prototyping</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YANG schema generated from UML using guidelines developed in an multi-SDO initiative (IISOMI)</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Swagger/JSON APIs generated from YANG following </a:t>
            </a:r>
            <a:r>
              <a:rPr kumimoji="0" lang="en-US" sz="2400" b="0" i="0" u="none" strike="noStrike" kern="0" cap="none" spc="0" normalizeH="0" baseline="0" noProof="0" dirty="0" err="1" smtClean="0">
                <a:ln>
                  <a:noFill/>
                </a:ln>
                <a:solidFill>
                  <a:schemeClr val="tx1"/>
                </a:solidFill>
                <a:effectLst/>
                <a:uLnTx/>
                <a:uFillTx/>
                <a:latin typeface="Gill Sans MT" pitchFamily="34" charset="0"/>
                <a:cs typeface="Arial" pitchFamily="34" charset="0"/>
              </a:rPr>
              <a:t>RESTConf</a:t>
            </a: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specification</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endParaRPr kumimoji="0" lang="en-US" sz="2000" b="0" i="0" u="none" strike="noStrike" kern="0" cap="none" spc="0" normalizeH="0" baseline="0" noProof="0" dirty="0">
              <a:ln>
                <a:noFill/>
              </a:ln>
              <a:solidFill>
                <a:schemeClr val="tx1"/>
              </a:solidFill>
              <a:effectLst/>
              <a:uLnTx/>
              <a:uFillTx/>
              <a:latin typeface="Gill Sans MT" pitchFamily="34" charset="0"/>
              <a:ea typeface="+mn-ea"/>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56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5099" y="253165"/>
            <a:ext cx="8665436" cy="503238"/>
          </a:xfrm>
        </p:spPr>
        <p:txBody>
          <a:bodyPr/>
          <a:lstStyle/>
          <a:p>
            <a:r>
              <a:rPr lang="en-US" sz="2400" smtClean="0"/>
              <a:t>TAPI – ONF and OSSDN Project Dependencies</a:t>
            </a:r>
            <a:r>
              <a:rPr lang="en-US" sz="2600" smtClean="0"/>
              <a:t> </a:t>
            </a:r>
            <a:endParaRPr lang="en-US" sz="2600"/>
          </a:p>
        </p:txBody>
      </p:sp>
      <p:pic>
        <p:nvPicPr>
          <p:cNvPr id="73" name="Picture 2"/>
          <p:cNvPicPr>
            <a:picLocks noChangeAspect="1" noChangeArrowheads="1"/>
          </p:cNvPicPr>
          <p:nvPr/>
        </p:nvPicPr>
        <p:blipFill>
          <a:blip r:embed="rId2" cstate="print"/>
          <a:srcRect/>
          <a:stretch>
            <a:fillRect/>
          </a:stretch>
        </p:blipFill>
        <p:spPr bwMode="auto">
          <a:xfrm>
            <a:off x="165666" y="4434929"/>
            <a:ext cx="1183208" cy="376250"/>
          </a:xfrm>
          <a:prstGeom prst="rect">
            <a:avLst/>
          </a:prstGeom>
          <a:noFill/>
          <a:ln w="9525">
            <a:noFill/>
            <a:miter lim="800000"/>
            <a:headEnd/>
            <a:tailEnd/>
          </a:ln>
        </p:spPr>
      </p:pic>
      <p:pic>
        <p:nvPicPr>
          <p:cNvPr id="74" name="Picture 7"/>
          <p:cNvPicPr>
            <a:picLocks noChangeAspect="1" noChangeArrowheads="1"/>
          </p:cNvPicPr>
          <p:nvPr/>
        </p:nvPicPr>
        <p:blipFill>
          <a:blip r:embed="rId3" cstate="print"/>
          <a:srcRect/>
          <a:stretch>
            <a:fillRect/>
          </a:stretch>
        </p:blipFill>
        <p:spPr bwMode="auto">
          <a:xfrm>
            <a:off x="6598327" y="5584591"/>
            <a:ext cx="1809750" cy="333375"/>
          </a:xfrm>
          <a:prstGeom prst="rect">
            <a:avLst/>
          </a:prstGeom>
          <a:noFill/>
          <a:ln w="9525">
            <a:noFill/>
            <a:miter lim="800000"/>
            <a:headEnd/>
            <a:tailEnd/>
          </a:ln>
        </p:spPr>
      </p:pic>
      <p:pic>
        <p:nvPicPr>
          <p:cNvPr id="75" name="Picture 6"/>
          <p:cNvPicPr>
            <a:picLocks noChangeAspect="1" noChangeArrowheads="1"/>
          </p:cNvPicPr>
          <p:nvPr/>
        </p:nvPicPr>
        <p:blipFill>
          <a:blip r:embed="rId4" cstate="print"/>
          <a:srcRect/>
          <a:stretch>
            <a:fillRect/>
          </a:stretch>
        </p:blipFill>
        <p:spPr bwMode="auto">
          <a:xfrm>
            <a:off x="786240" y="5545263"/>
            <a:ext cx="2057400" cy="361950"/>
          </a:xfrm>
          <a:prstGeom prst="rect">
            <a:avLst/>
          </a:prstGeom>
          <a:noFill/>
          <a:ln w="9525">
            <a:noFill/>
            <a:miter lim="800000"/>
            <a:headEnd/>
            <a:tailEnd/>
          </a:ln>
        </p:spPr>
      </p:pic>
      <p:pic>
        <p:nvPicPr>
          <p:cNvPr id="76" name="Picture 5"/>
          <p:cNvPicPr>
            <a:picLocks noChangeAspect="1" noChangeArrowheads="1"/>
          </p:cNvPicPr>
          <p:nvPr/>
        </p:nvPicPr>
        <p:blipFill>
          <a:blip r:embed="rId5" cstate="print"/>
          <a:srcRect/>
          <a:stretch>
            <a:fillRect/>
          </a:stretch>
        </p:blipFill>
        <p:spPr bwMode="auto">
          <a:xfrm>
            <a:off x="303570" y="2664155"/>
            <a:ext cx="453700" cy="506558"/>
          </a:xfrm>
          <a:prstGeom prst="rect">
            <a:avLst/>
          </a:prstGeom>
          <a:noFill/>
          <a:ln w="9525">
            <a:noFill/>
            <a:miter lim="800000"/>
            <a:headEnd/>
            <a:tailEnd/>
          </a:ln>
        </p:spPr>
      </p:pic>
      <p:pic>
        <p:nvPicPr>
          <p:cNvPr id="77" name="Picture 2"/>
          <p:cNvPicPr>
            <a:picLocks noChangeAspect="1" noChangeArrowheads="1"/>
          </p:cNvPicPr>
          <p:nvPr/>
        </p:nvPicPr>
        <p:blipFill>
          <a:blip r:embed="rId6" cstate="print"/>
          <a:srcRect/>
          <a:stretch>
            <a:fillRect/>
          </a:stretch>
        </p:blipFill>
        <p:spPr bwMode="auto">
          <a:xfrm>
            <a:off x="2522371" y="1652342"/>
            <a:ext cx="730844" cy="316448"/>
          </a:xfrm>
          <a:prstGeom prst="rect">
            <a:avLst/>
          </a:prstGeom>
          <a:noFill/>
          <a:ln w="9525">
            <a:noFill/>
            <a:miter lim="800000"/>
            <a:headEnd/>
            <a:tailEnd/>
          </a:ln>
        </p:spPr>
      </p:pic>
      <p:sp>
        <p:nvSpPr>
          <p:cNvPr id="78" name="Oval 77"/>
          <p:cNvSpPr/>
          <p:nvPr/>
        </p:nvSpPr>
        <p:spPr>
          <a:xfrm>
            <a:off x="6510765" y="2226329"/>
            <a:ext cx="2457450" cy="2419316"/>
          </a:xfrm>
          <a:prstGeom prst="ellipse">
            <a:avLst/>
          </a:prstGeom>
          <a:solidFill>
            <a:srgbClr val="17BB7E">
              <a:lumMod val="20000"/>
              <a:lumOff val="80000"/>
            </a:srgbClr>
          </a:solidFill>
          <a:ln w="127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9" name="Oval 78"/>
          <p:cNvSpPr/>
          <p:nvPr/>
        </p:nvSpPr>
        <p:spPr>
          <a:xfrm>
            <a:off x="3299612" y="4942527"/>
            <a:ext cx="2647950" cy="77567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0" name="Oval 79"/>
          <p:cNvSpPr/>
          <p:nvPr/>
        </p:nvSpPr>
        <p:spPr>
          <a:xfrm>
            <a:off x="386190" y="1693589"/>
            <a:ext cx="2457450" cy="119723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1" name="Oval 80"/>
          <p:cNvSpPr/>
          <p:nvPr/>
        </p:nvSpPr>
        <p:spPr>
          <a:xfrm>
            <a:off x="3034140" y="2340629"/>
            <a:ext cx="3171824" cy="2431222"/>
          </a:xfrm>
          <a:prstGeom prst="ellipse">
            <a:avLst/>
          </a:prstGeom>
          <a:solidFill>
            <a:srgbClr val="17BB7E">
              <a:lumMod val="20000"/>
              <a:lumOff val="80000"/>
            </a:srgbClr>
          </a:solidFill>
          <a:ln w="19050" cap="flat" cmpd="sng" algn="ctr">
            <a:solidFill>
              <a:srgbClr val="C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2" name="Oval 81"/>
          <p:cNvSpPr/>
          <p:nvPr/>
        </p:nvSpPr>
        <p:spPr>
          <a:xfrm>
            <a:off x="3253215" y="1513843"/>
            <a:ext cx="2647950" cy="693438"/>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p:cNvSpPr/>
          <p:nvPr/>
        </p:nvSpPr>
        <p:spPr>
          <a:xfrm>
            <a:off x="3684557" y="1775272"/>
            <a:ext cx="1870075"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FRS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rPr>
              <a:t>Use cases &amp; Requirements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4" name="Rectangle 83"/>
          <p:cNvSpPr/>
          <p:nvPr/>
        </p:nvSpPr>
        <p:spPr>
          <a:xfrm>
            <a:off x="3975980" y="2425495"/>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UML Information Model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5" name="Rectangle 84"/>
          <p:cNvSpPr/>
          <p:nvPr/>
        </p:nvSpPr>
        <p:spPr>
          <a:xfrm>
            <a:off x="3975980" y="3031157"/>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YANG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Data Schema</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6" name="Rectangle 85"/>
          <p:cNvSpPr/>
          <p:nvPr/>
        </p:nvSpPr>
        <p:spPr>
          <a:xfrm>
            <a:off x="3975980" y="3662765"/>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SWAGGER/REST APIs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7" name="Rectangle 86"/>
          <p:cNvSpPr/>
          <p:nvPr/>
        </p:nvSpPr>
        <p:spPr>
          <a:xfrm>
            <a:off x="3744733" y="5067542"/>
            <a:ext cx="1752600"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Platform Abstraction Layer &amp; Framework</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8" name="Rectangle 87"/>
          <p:cNvSpPr/>
          <p:nvPr/>
        </p:nvSpPr>
        <p:spPr>
          <a:xfrm>
            <a:off x="719565" y="1901505"/>
            <a:ext cx="1752600"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ONF Core Information Model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p:cNvSpPr/>
          <p:nvPr/>
        </p:nvSpPr>
        <p:spPr>
          <a:xfrm>
            <a:off x="719565" y="2390826"/>
            <a:ext cx="1752600"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ONF Technology </a:t>
            </a:r>
            <a:r>
              <a:rPr kumimoji="0" lang="en-US" sz="900" b="1" i="0" u="none" strike="noStrike" kern="0" cap="none" spc="0" normalizeH="0" baseline="0" noProof="0" smtClean="0">
                <a:ln>
                  <a:noFill/>
                </a:ln>
                <a:solidFill>
                  <a:srgbClr val="FFFFFF"/>
                </a:solidFill>
                <a:effectLst/>
                <a:uLnTx/>
                <a:uFillTx/>
                <a:latin typeface="Arial"/>
              </a:rPr>
              <a:t>S</a:t>
            </a:r>
            <a:r>
              <a:rPr kumimoji="0" lang="en-US" sz="900" b="1" i="0" u="none" strike="noStrike" kern="0" cap="none" spc="0" normalizeH="0" baseline="0" noProof="0" err="1" smtClean="0">
                <a:ln>
                  <a:noFill/>
                </a:ln>
                <a:solidFill>
                  <a:srgbClr val="FFFFFF"/>
                </a:solidFill>
                <a:effectLst/>
                <a:uLnTx/>
                <a:uFillTx/>
                <a:latin typeface="Arial"/>
                <a:ea typeface="+mn-ea"/>
                <a:cs typeface="+mn-cs"/>
              </a:rPr>
              <a:t>pecification</a:t>
            </a:r>
            <a:r>
              <a:rPr kumimoji="0" lang="en-US" sz="900" b="1" i="0" u="none" strike="noStrike" kern="0" cap="none" spc="0" normalizeH="0" baseline="0" noProof="0" smtClean="0">
                <a:ln>
                  <a:noFill/>
                </a:ln>
                <a:solidFill>
                  <a:srgbClr val="FFFFFF"/>
                </a:solidFill>
                <a:effectLst/>
                <a:uLnTx/>
                <a:uFillTx/>
                <a:latin typeface="Arial"/>
                <a:ea typeface="+mn-ea"/>
                <a:cs typeface="+mn-cs"/>
              </a:rPr>
              <a:t> Models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90" name="Straight Arrow Connector 89"/>
          <p:cNvCxnSpPr>
            <a:stCxn id="83" idx="2"/>
            <a:endCxn id="84" idx="0"/>
          </p:cNvCxnSpPr>
          <p:nvPr/>
        </p:nvCxnSpPr>
        <p:spPr>
          <a:xfrm flipH="1">
            <a:off x="4619593" y="2091961"/>
            <a:ext cx="2" cy="333534"/>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91" name="Straight Arrow Connector 90"/>
          <p:cNvCxnSpPr>
            <a:stCxn id="84" idx="2"/>
            <a:endCxn id="85" idx="0"/>
          </p:cNvCxnSpPr>
          <p:nvPr/>
        </p:nvCxnSpPr>
        <p:spPr>
          <a:xfrm>
            <a:off x="4619593" y="2742184"/>
            <a:ext cx="0" cy="288974"/>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92" name="Straight Arrow Connector 91"/>
          <p:cNvCxnSpPr>
            <a:stCxn id="85" idx="2"/>
            <a:endCxn id="86" idx="0"/>
          </p:cNvCxnSpPr>
          <p:nvPr/>
        </p:nvCxnSpPr>
        <p:spPr>
          <a:xfrm>
            <a:off x="4619593" y="3347846"/>
            <a:ext cx="0" cy="314919"/>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93" name="Straight Arrow Connector 92"/>
          <p:cNvCxnSpPr>
            <a:stCxn id="89" idx="3"/>
            <a:endCxn id="84" idx="1"/>
          </p:cNvCxnSpPr>
          <p:nvPr/>
        </p:nvCxnSpPr>
        <p:spPr>
          <a:xfrm>
            <a:off x="2472165" y="2549171"/>
            <a:ext cx="1503815" cy="34669"/>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94" name="Straight Arrow Connector 93"/>
          <p:cNvCxnSpPr>
            <a:stCxn id="88" idx="3"/>
            <a:endCxn id="84" idx="1"/>
          </p:cNvCxnSpPr>
          <p:nvPr/>
        </p:nvCxnSpPr>
        <p:spPr>
          <a:xfrm>
            <a:off x="2472165" y="2059850"/>
            <a:ext cx="1503815" cy="52399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sp>
        <p:nvSpPr>
          <p:cNvPr id="95" name="Rectangle 94"/>
          <p:cNvSpPr/>
          <p:nvPr/>
        </p:nvSpPr>
        <p:spPr>
          <a:xfrm>
            <a:off x="6891765" y="2758513"/>
            <a:ext cx="1752600"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UML-YANG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Generation Tool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96" name="Rectangle 95"/>
          <p:cNvSpPr/>
          <p:nvPr/>
        </p:nvSpPr>
        <p:spPr>
          <a:xfrm>
            <a:off x="6891765" y="3274046"/>
            <a:ext cx="1752600" cy="333340"/>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YANG-SWAGGER Generation Tool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97" name="TextBox 96"/>
          <p:cNvSpPr txBox="1"/>
          <p:nvPr/>
        </p:nvSpPr>
        <p:spPr>
          <a:xfrm>
            <a:off x="3071904" y="3385766"/>
            <a:ext cx="125882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SNOWMASS TAPI SDK</a:t>
            </a:r>
            <a:endParaRPr kumimoji="0" lang="en-US" sz="1000" b="1" i="0" u="none" strike="noStrike" kern="0" cap="none" spc="0" normalizeH="0" baseline="0" noProof="0">
              <a:ln>
                <a:noFill/>
              </a:ln>
              <a:solidFill>
                <a:srgbClr val="FF0000"/>
              </a:solidFill>
              <a:effectLst/>
              <a:uLnTx/>
              <a:uFillTx/>
            </a:endParaRPr>
          </a:p>
        </p:txBody>
      </p:sp>
      <p:sp>
        <p:nvSpPr>
          <p:cNvPr id="98" name="TextBox 97"/>
          <p:cNvSpPr txBox="1"/>
          <p:nvPr/>
        </p:nvSpPr>
        <p:spPr>
          <a:xfrm>
            <a:off x="4015427" y="5446091"/>
            <a:ext cx="123168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ENGLEWOOD</a:t>
            </a:r>
            <a:endParaRPr kumimoji="0" lang="en-US" sz="1000" b="1" i="0" u="none" strike="noStrike" kern="0" cap="none" spc="0" normalizeH="0" baseline="0" noProof="0">
              <a:ln>
                <a:noFill/>
              </a:ln>
              <a:solidFill>
                <a:srgbClr val="FF0000"/>
              </a:solidFill>
              <a:effectLst/>
              <a:uLnTx/>
              <a:uFillTx/>
            </a:endParaRPr>
          </a:p>
        </p:txBody>
      </p:sp>
      <p:sp>
        <p:nvSpPr>
          <p:cNvPr id="99" name="TextBox 98"/>
          <p:cNvSpPr txBox="1"/>
          <p:nvPr/>
        </p:nvSpPr>
        <p:spPr>
          <a:xfrm>
            <a:off x="6883190" y="4238451"/>
            <a:ext cx="152488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EAGLE Modeling Tools</a:t>
            </a:r>
            <a:endParaRPr kumimoji="0" lang="en-US" sz="1000" b="1" i="0" u="none" strike="noStrike" kern="0" cap="none" spc="0" normalizeH="0" baseline="0" noProof="0">
              <a:ln>
                <a:noFill/>
              </a:ln>
              <a:solidFill>
                <a:srgbClr val="FF0000"/>
              </a:solidFill>
              <a:effectLst/>
              <a:uLnTx/>
              <a:uFillTx/>
            </a:endParaRPr>
          </a:p>
        </p:txBody>
      </p:sp>
      <p:sp>
        <p:nvSpPr>
          <p:cNvPr id="100" name="Rectangle 99"/>
          <p:cNvSpPr/>
          <p:nvPr/>
        </p:nvSpPr>
        <p:spPr>
          <a:xfrm>
            <a:off x="7142130" y="2445907"/>
            <a:ext cx="1121235" cy="272645"/>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Open Model Profile</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01" name="Straight Arrow Connector 100"/>
          <p:cNvCxnSpPr>
            <a:stCxn id="100" idx="1"/>
            <a:endCxn id="84" idx="3"/>
          </p:cNvCxnSpPr>
          <p:nvPr/>
        </p:nvCxnSpPr>
        <p:spPr>
          <a:xfrm flipH="1">
            <a:off x="5263207" y="2582230"/>
            <a:ext cx="1878923" cy="161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102" name="Straight Arrow Connector 101"/>
          <p:cNvCxnSpPr>
            <a:stCxn id="95" idx="1"/>
          </p:cNvCxnSpPr>
          <p:nvPr/>
        </p:nvCxnSpPr>
        <p:spPr>
          <a:xfrm flipH="1">
            <a:off x="4611201" y="2916857"/>
            <a:ext cx="2280564" cy="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103" name="Straight Arrow Connector 102"/>
          <p:cNvCxnSpPr>
            <a:stCxn id="96" idx="1"/>
          </p:cNvCxnSpPr>
          <p:nvPr/>
        </p:nvCxnSpPr>
        <p:spPr>
          <a:xfrm flipH="1">
            <a:off x="4611201" y="3440716"/>
            <a:ext cx="2280564" cy="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sp>
        <p:nvSpPr>
          <p:cNvPr id="104" name="TextBox 103"/>
          <p:cNvSpPr txBox="1"/>
          <p:nvPr/>
        </p:nvSpPr>
        <p:spPr>
          <a:xfrm>
            <a:off x="3827804" y="4015153"/>
            <a:ext cx="103593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33CC"/>
                </a:solidFill>
                <a:effectLst/>
                <a:uLnTx/>
                <a:uFillTx/>
              </a:rPr>
              <a:t>Code</a:t>
            </a:r>
            <a:endParaRPr kumimoji="0" lang="en-US" sz="1200" b="1" i="0" u="none" strike="noStrike" kern="0" cap="none" spc="0" normalizeH="0" baseline="0" noProof="0">
              <a:ln>
                <a:noFill/>
              </a:ln>
              <a:solidFill>
                <a:srgbClr val="0033CC"/>
              </a:solidFill>
              <a:effectLst/>
              <a:uLnTx/>
              <a:uFillTx/>
            </a:endParaRPr>
          </a:p>
        </p:txBody>
      </p:sp>
      <p:sp>
        <p:nvSpPr>
          <p:cNvPr id="105" name="Oval 104"/>
          <p:cNvSpPr/>
          <p:nvPr/>
        </p:nvSpPr>
        <p:spPr>
          <a:xfrm>
            <a:off x="303570" y="3033849"/>
            <a:ext cx="2540070" cy="625501"/>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06" name="Rectangle 105"/>
          <p:cNvSpPr/>
          <p:nvPr/>
        </p:nvSpPr>
        <p:spPr>
          <a:xfrm>
            <a:off x="561601" y="3159588"/>
            <a:ext cx="663174" cy="332641"/>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OTN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(ITU-T G.874.1)</a:t>
            </a:r>
            <a:endParaRPr kumimoji="0" lang="en-US" sz="700" b="1" i="0" u="none" strike="noStrike" kern="0" cap="none" spc="0" normalizeH="0" baseline="0" noProof="0">
              <a:ln>
                <a:noFill/>
              </a:ln>
              <a:solidFill>
                <a:srgbClr val="FFFFFF"/>
              </a:solidFill>
              <a:effectLst/>
              <a:uLnTx/>
              <a:uFillTx/>
              <a:latin typeface="Arial"/>
              <a:ea typeface="+mn-ea"/>
              <a:cs typeface="+mn-cs"/>
            </a:endParaRPr>
          </a:p>
        </p:txBody>
      </p:sp>
      <p:cxnSp>
        <p:nvCxnSpPr>
          <p:cNvPr id="107" name="Straight Arrow Connector 106"/>
          <p:cNvCxnSpPr>
            <a:stCxn id="89" idx="2"/>
            <a:endCxn id="106" idx="0"/>
          </p:cNvCxnSpPr>
          <p:nvPr/>
        </p:nvCxnSpPr>
        <p:spPr>
          <a:xfrm flipH="1">
            <a:off x="893188" y="2707515"/>
            <a:ext cx="702677" cy="452073"/>
          </a:xfrm>
          <a:prstGeom prst="straightConnector1">
            <a:avLst/>
          </a:prstGeom>
          <a:solidFill>
            <a:srgbClr val="629DD1"/>
          </a:solidFill>
          <a:ln w="38100" cap="flat" cmpd="sng" algn="ctr">
            <a:solidFill>
              <a:srgbClr val="4A66AC"/>
            </a:solidFill>
            <a:prstDash val="solid"/>
            <a:headEnd type="triangle" w="med" len="med"/>
            <a:tailEnd type="none" w="med" len="med"/>
          </a:ln>
          <a:effectLst>
            <a:outerShdw blurRad="40000" dist="20000" dir="5400000" rotWithShape="0">
              <a:srgbClr val="000000">
                <a:alpha val="38000"/>
              </a:srgbClr>
            </a:outerShdw>
          </a:effectLst>
        </p:spPr>
      </p:cxnSp>
      <p:cxnSp>
        <p:nvCxnSpPr>
          <p:cNvPr id="108" name="Straight Arrow Connector 107"/>
          <p:cNvCxnSpPr>
            <a:stCxn id="89" idx="2"/>
            <a:endCxn id="110" idx="0"/>
          </p:cNvCxnSpPr>
          <p:nvPr/>
        </p:nvCxnSpPr>
        <p:spPr>
          <a:xfrm>
            <a:off x="1595865" y="2707515"/>
            <a:ext cx="667786" cy="443114"/>
          </a:xfrm>
          <a:prstGeom prst="straightConnector1">
            <a:avLst/>
          </a:prstGeom>
          <a:solidFill>
            <a:srgbClr val="629DD1"/>
          </a:solidFill>
          <a:ln w="38100" cap="flat" cmpd="sng" algn="ctr">
            <a:solidFill>
              <a:srgbClr val="4A66AC"/>
            </a:solidFill>
            <a:prstDash val="solid"/>
            <a:headEnd type="triangle" w="med" len="med"/>
            <a:tailEnd type="none" w="med" len="med"/>
          </a:ln>
          <a:effectLst>
            <a:outerShdw blurRad="40000" dist="20000" dir="5400000" rotWithShape="0">
              <a:srgbClr val="000000">
                <a:alpha val="38000"/>
              </a:srgbClr>
            </a:outerShdw>
          </a:effectLst>
        </p:spPr>
      </p:cxnSp>
      <p:sp>
        <p:nvSpPr>
          <p:cNvPr id="109" name="Rectangle 108"/>
          <p:cNvSpPr/>
          <p:nvPr/>
        </p:nvSpPr>
        <p:spPr>
          <a:xfrm>
            <a:off x="1293537" y="3149816"/>
            <a:ext cx="600283" cy="332641"/>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ETH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(ITU-T G.8052)</a:t>
            </a:r>
            <a:endParaRPr kumimoji="0" lang="en-US" sz="700" b="1" i="0" u="none" strike="noStrike" kern="0" cap="none" spc="0" normalizeH="0" baseline="0" noProof="0">
              <a:ln>
                <a:noFill/>
              </a:ln>
              <a:solidFill>
                <a:srgbClr val="FFFFFF"/>
              </a:solidFill>
              <a:effectLst/>
              <a:uLnTx/>
              <a:uFillTx/>
              <a:latin typeface="Arial"/>
              <a:ea typeface="+mn-ea"/>
              <a:cs typeface="+mn-cs"/>
            </a:endParaRPr>
          </a:p>
        </p:txBody>
      </p:sp>
      <p:sp>
        <p:nvSpPr>
          <p:cNvPr id="110" name="Rectangle 109"/>
          <p:cNvSpPr/>
          <p:nvPr/>
        </p:nvSpPr>
        <p:spPr>
          <a:xfrm>
            <a:off x="1961206" y="3150629"/>
            <a:ext cx="604889" cy="332641"/>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MPLS-TP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(ITU-T G.8152)</a:t>
            </a:r>
            <a:endParaRPr kumimoji="0" lang="en-US" sz="700" b="1" i="0" u="none" strike="noStrike" kern="0" cap="none" spc="0" normalizeH="0" baseline="0" noProof="0">
              <a:ln>
                <a:noFill/>
              </a:ln>
              <a:solidFill>
                <a:srgbClr val="FFFFFF"/>
              </a:solidFill>
              <a:effectLst/>
              <a:uLnTx/>
              <a:uFillTx/>
              <a:latin typeface="Arial"/>
              <a:ea typeface="+mn-ea"/>
              <a:cs typeface="+mn-cs"/>
            </a:endParaRPr>
          </a:p>
        </p:txBody>
      </p:sp>
      <p:cxnSp>
        <p:nvCxnSpPr>
          <p:cNvPr id="111" name="Straight Arrow Connector 110"/>
          <p:cNvCxnSpPr>
            <a:stCxn id="89" idx="2"/>
            <a:endCxn id="109" idx="0"/>
          </p:cNvCxnSpPr>
          <p:nvPr/>
        </p:nvCxnSpPr>
        <p:spPr>
          <a:xfrm flipH="1">
            <a:off x="1593679" y="2707515"/>
            <a:ext cx="2186" cy="442301"/>
          </a:xfrm>
          <a:prstGeom prst="straightConnector1">
            <a:avLst/>
          </a:prstGeom>
          <a:solidFill>
            <a:srgbClr val="629DD1"/>
          </a:solidFill>
          <a:ln w="38100" cap="flat" cmpd="sng" algn="ctr">
            <a:solidFill>
              <a:srgbClr val="4A66AC"/>
            </a:solidFill>
            <a:prstDash val="solid"/>
            <a:headEnd type="triangle" w="med" len="med"/>
            <a:tailEnd type="none" w="med" len="med"/>
          </a:ln>
          <a:effectLst>
            <a:outerShdw blurRad="40000" dist="20000" dir="5400000" rotWithShape="0">
              <a:srgbClr val="000000">
                <a:alpha val="38000"/>
              </a:srgbClr>
            </a:outerShdw>
          </a:effectLst>
        </p:spPr>
      </p:cxnSp>
      <p:sp>
        <p:nvSpPr>
          <p:cNvPr id="112" name="Rectangle 111"/>
          <p:cNvSpPr/>
          <p:nvPr/>
        </p:nvSpPr>
        <p:spPr>
          <a:xfrm>
            <a:off x="3975980" y="4320025"/>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Python Reference</a:t>
            </a:r>
            <a:r>
              <a:rPr kumimoji="0" lang="en-US" sz="900" b="1" i="0" u="none" strike="noStrike" kern="0" cap="none" spc="0" normalizeH="0" noProof="0" smtClean="0">
                <a:ln>
                  <a:noFill/>
                </a:ln>
                <a:solidFill>
                  <a:srgbClr val="FFFFFF"/>
                </a:solidFill>
                <a:effectLst/>
                <a:uLnTx/>
                <a:uFillTx/>
                <a:latin typeface="Arial"/>
                <a:ea typeface="+mn-ea"/>
                <a:cs typeface="+mn-cs"/>
              </a:rPr>
              <a:t> </a:t>
            </a:r>
            <a:r>
              <a:rPr lang="en-US" sz="900" b="1" kern="0" smtClean="0">
                <a:solidFill>
                  <a:srgbClr val="FFFFFF"/>
                </a:solidFill>
                <a:latin typeface="Arial"/>
              </a:rPr>
              <a:t>Implementation</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13" name="Straight Arrow Connector 112"/>
          <p:cNvCxnSpPr>
            <a:stCxn id="86" idx="2"/>
            <a:endCxn id="112" idx="0"/>
          </p:cNvCxnSpPr>
          <p:nvPr/>
        </p:nvCxnSpPr>
        <p:spPr>
          <a:xfrm>
            <a:off x="4619593" y="3979454"/>
            <a:ext cx="0" cy="340571"/>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14" name="Shape 36"/>
          <p:cNvCxnSpPr>
            <a:stCxn id="112" idx="2"/>
            <a:endCxn id="87" idx="0"/>
          </p:cNvCxnSpPr>
          <p:nvPr/>
        </p:nvCxnSpPr>
        <p:spPr>
          <a:xfrm rot="16200000" flipH="1">
            <a:off x="4404899" y="4851408"/>
            <a:ext cx="430828" cy="1440"/>
          </a:xfrm>
          <a:prstGeom prst="bentConnector3">
            <a:avLst>
              <a:gd name="adj1" fmla="val 50000"/>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sp>
        <p:nvSpPr>
          <p:cNvPr id="115" name="Rectangle 114"/>
          <p:cNvSpPr/>
          <p:nvPr/>
        </p:nvSpPr>
        <p:spPr>
          <a:xfrm>
            <a:off x="7078917" y="3871756"/>
            <a:ext cx="1473287"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Python</a:t>
            </a:r>
            <a:r>
              <a:rPr kumimoji="0" lang="en-US" sz="900" b="1" i="0" u="none" strike="noStrike" kern="0" cap="none" spc="0" normalizeH="0" noProof="0" smtClean="0">
                <a:ln>
                  <a:noFill/>
                </a:ln>
                <a:solidFill>
                  <a:srgbClr val="FFFFFF"/>
                </a:solidFill>
                <a:effectLst/>
                <a:uLnTx/>
                <a:uFillTx/>
                <a:latin typeface="Arial"/>
                <a:ea typeface="+mn-ea"/>
                <a:cs typeface="+mn-cs"/>
              </a:rPr>
              <a:t> Stub Generation </a:t>
            </a:r>
            <a:r>
              <a:rPr kumimoji="0" lang="en-US" sz="900" b="1" i="0" u="none" strike="noStrike" kern="0" cap="none" spc="0" normalizeH="0" baseline="0" noProof="0" smtClean="0">
                <a:ln>
                  <a:noFill/>
                </a:ln>
                <a:solidFill>
                  <a:srgbClr val="FFFFFF"/>
                </a:solidFill>
                <a:effectLst/>
                <a:uLnTx/>
                <a:uFillTx/>
                <a:latin typeface="Arial"/>
                <a:ea typeface="+mn-ea"/>
                <a:cs typeface="+mn-cs"/>
              </a:rPr>
              <a:t>Tool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16" name="Straight Arrow Connector 115"/>
          <p:cNvCxnSpPr>
            <a:stCxn id="115" idx="1"/>
          </p:cNvCxnSpPr>
          <p:nvPr/>
        </p:nvCxnSpPr>
        <p:spPr>
          <a:xfrm flipH="1">
            <a:off x="4619594" y="4030100"/>
            <a:ext cx="2459322" cy="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117" name="Shape 36"/>
          <p:cNvCxnSpPr>
            <a:stCxn id="112" idx="3"/>
            <a:endCxn id="83" idx="3"/>
          </p:cNvCxnSpPr>
          <p:nvPr/>
        </p:nvCxnSpPr>
        <p:spPr>
          <a:xfrm flipV="1">
            <a:off x="5263206" y="1933617"/>
            <a:ext cx="291426" cy="2544753"/>
          </a:xfrm>
          <a:prstGeom prst="bentConnector3">
            <a:avLst>
              <a:gd name="adj1" fmla="val 178442"/>
            </a:avLst>
          </a:prstGeom>
          <a:solidFill>
            <a:srgbClr val="629DD1"/>
          </a:solidFill>
          <a:ln w="38100" cap="flat" cmpd="sng" algn="ctr">
            <a:solidFill>
              <a:srgbClr val="4A66AC"/>
            </a:solidFill>
            <a:prstDash val="solid"/>
            <a:tailEnd type="triangle"/>
          </a:ln>
          <a:effectLst>
            <a:outerShdw blurRad="40000" dist="20000" dir="5400000" rotWithShape="0">
              <a:srgbClr val="000000">
                <a:alpha val="38000"/>
              </a:srgbClr>
            </a:outerShdw>
          </a:effectLst>
        </p:spPr>
      </p:cxnSp>
      <p:pic>
        <p:nvPicPr>
          <p:cNvPr id="118" name="Picture 3"/>
          <p:cNvPicPr>
            <a:picLocks noChangeAspect="1" noChangeArrowheads="1"/>
          </p:cNvPicPr>
          <p:nvPr/>
        </p:nvPicPr>
        <p:blipFill>
          <a:blip r:embed="rId7" cstate="print"/>
          <a:srcRect/>
          <a:stretch>
            <a:fillRect/>
          </a:stretch>
        </p:blipFill>
        <p:spPr bwMode="auto">
          <a:xfrm>
            <a:off x="6044040" y="1593350"/>
            <a:ext cx="2219325" cy="609600"/>
          </a:xfrm>
          <a:prstGeom prst="rect">
            <a:avLst/>
          </a:prstGeom>
          <a:noFill/>
          <a:ln w="9525">
            <a:noFill/>
            <a:miter lim="800000"/>
            <a:headEnd/>
            <a:tailEnd/>
          </a:ln>
        </p:spPr>
      </p:pic>
      <p:sp>
        <p:nvSpPr>
          <p:cNvPr id="119" name="Oval 118"/>
          <p:cNvSpPr/>
          <p:nvPr/>
        </p:nvSpPr>
        <p:spPr>
          <a:xfrm>
            <a:off x="453449" y="4755719"/>
            <a:ext cx="2647950" cy="77567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20" name="Rectangle 119"/>
          <p:cNvSpPr/>
          <p:nvPr/>
        </p:nvSpPr>
        <p:spPr>
          <a:xfrm>
            <a:off x="786766" y="4929894"/>
            <a:ext cx="775951"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Optical Transport</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121" name="TextBox 120"/>
          <p:cNvSpPr txBox="1"/>
          <p:nvPr/>
        </p:nvSpPr>
        <p:spPr>
          <a:xfrm>
            <a:off x="752031" y="4718598"/>
            <a:ext cx="2136448"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MEF</a:t>
            </a: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Open CS Implementations</a:t>
            </a:r>
            <a:endParaRPr kumimoji="0" lang="en-US" sz="1000" b="1" i="0" u="none" strike="noStrike" kern="0" cap="none" spc="0" normalizeH="0" baseline="0" noProof="0">
              <a:ln>
                <a:noFill/>
              </a:ln>
              <a:solidFill>
                <a:srgbClr val="FF0000"/>
              </a:solidFill>
              <a:effectLst/>
              <a:uLnTx/>
              <a:uFillTx/>
            </a:endParaRPr>
          </a:p>
        </p:txBody>
      </p:sp>
      <p:sp>
        <p:nvSpPr>
          <p:cNvPr id="122" name="Rectangle 121"/>
          <p:cNvSpPr/>
          <p:nvPr/>
        </p:nvSpPr>
        <p:spPr>
          <a:xfrm>
            <a:off x="1610375" y="4929894"/>
            <a:ext cx="775951"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Packet  WAN</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23" name="Straight Connector 122"/>
          <p:cNvCxnSpPr/>
          <p:nvPr/>
        </p:nvCxnSpPr>
        <p:spPr>
          <a:xfrm>
            <a:off x="2481997" y="5172819"/>
            <a:ext cx="521081" cy="0"/>
          </a:xfrm>
          <a:prstGeom prst="line">
            <a:avLst/>
          </a:prstGeom>
          <a:noFill/>
          <a:ln w="57150" cap="flat" cmpd="sng" algn="ctr">
            <a:solidFill>
              <a:srgbClr val="102267"/>
            </a:solidFill>
            <a:prstDash val="sysDot"/>
          </a:ln>
          <a:effectLst>
            <a:outerShdw blurRad="40000" dist="20000" dir="5400000" rotWithShape="0">
              <a:srgbClr val="000000">
                <a:alpha val="38000"/>
              </a:srgbClr>
            </a:outerShdw>
          </a:effectLst>
        </p:spPr>
      </p:cxnSp>
      <p:sp>
        <p:nvSpPr>
          <p:cNvPr id="124" name="Oval 123"/>
          <p:cNvSpPr/>
          <p:nvPr/>
        </p:nvSpPr>
        <p:spPr>
          <a:xfrm>
            <a:off x="6205964" y="4834375"/>
            <a:ext cx="2647950" cy="77567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25" name="Rectangle 124"/>
          <p:cNvSpPr/>
          <p:nvPr/>
        </p:nvSpPr>
        <p:spPr>
          <a:xfrm>
            <a:off x="6432109" y="5004514"/>
            <a:ext cx="1071093"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Multi-carrier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T-SDN</a:t>
            </a:r>
            <a:r>
              <a:rPr kumimoji="0" lang="en-US" sz="900" b="1" i="0" u="none" strike="noStrike" kern="0" cap="none" spc="0" normalizeH="0" noProof="0" smtClean="0">
                <a:ln>
                  <a:noFill/>
                </a:ln>
                <a:solidFill>
                  <a:srgbClr val="FFFFFF"/>
                </a:solidFill>
                <a:effectLst/>
                <a:uLnTx/>
                <a:uFillTx/>
                <a:latin typeface="Arial"/>
                <a:ea typeface="+mn-ea"/>
                <a:cs typeface="+mn-cs"/>
              </a:rPr>
              <a:t>  Interop</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26" name="Straight Arrow Connector 125"/>
          <p:cNvCxnSpPr/>
          <p:nvPr/>
        </p:nvCxnSpPr>
        <p:spPr>
          <a:xfrm flipH="1" flipV="1">
            <a:off x="5901165" y="4337151"/>
            <a:ext cx="852287" cy="532163"/>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27" name="Straight Arrow Connector 126"/>
          <p:cNvCxnSpPr>
            <a:stCxn id="119" idx="7"/>
            <a:endCxn id="81" idx="3"/>
          </p:cNvCxnSpPr>
          <p:nvPr/>
        </p:nvCxnSpPr>
        <p:spPr>
          <a:xfrm flipV="1">
            <a:off x="2713615" y="4415807"/>
            <a:ext cx="785028" cy="453507"/>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sp>
        <p:nvSpPr>
          <p:cNvPr id="128" name="Rectangle 127"/>
          <p:cNvSpPr/>
          <p:nvPr/>
        </p:nvSpPr>
        <p:spPr>
          <a:xfrm>
            <a:off x="7581858" y="5004514"/>
            <a:ext cx="1062507"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Implementation Agreements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129" name="TextBox 128"/>
          <p:cNvSpPr txBox="1"/>
          <p:nvPr/>
        </p:nvSpPr>
        <p:spPr>
          <a:xfrm>
            <a:off x="6552714" y="4804147"/>
            <a:ext cx="2014604" cy="8156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OIF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err="1" smtClean="0">
                <a:ln>
                  <a:noFill/>
                </a:ln>
                <a:solidFill>
                  <a:srgbClr val="FF0000"/>
                </a:solidFill>
                <a:effectLst/>
                <a:uLnTx/>
                <a:uFillTx/>
              </a:rPr>
              <a:t>Interop</a:t>
            </a:r>
            <a:r>
              <a:rPr kumimoji="0" lang="en-US" sz="1000" b="1" i="0" u="none" strike="noStrike" kern="0" cap="none" spc="0" normalizeH="0" baseline="0" noProof="0" smtClean="0">
                <a:ln>
                  <a:noFill/>
                </a:ln>
                <a:solidFill>
                  <a:srgbClr val="FF0000"/>
                </a:solidFill>
                <a:effectLst/>
                <a:uLnTx/>
                <a:uFillTx/>
              </a:rPr>
              <a:t> Implementations</a:t>
            </a:r>
            <a:endParaRPr kumimoji="0" lang="en-US" sz="1000" b="1" i="0" u="none" strike="noStrike" kern="0" cap="none" spc="0" normalizeH="0" baseline="0" noProof="0">
              <a:ln>
                <a:noFill/>
              </a:ln>
              <a:solidFill>
                <a:srgbClr val="FF0000"/>
              </a:solidFill>
              <a:effectLst/>
              <a:uLnTx/>
              <a:uFillTx/>
            </a:endParaRPr>
          </a:p>
        </p:txBody>
      </p:sp>
      <p:sp>
        <p:nvSpPr>
          <p:cNvPr id="130" name="Oval 129"/>
          <p:cNvSpPr/>
          <p:nvPr/>
        </p:nvSpPr>
        <p:spPr>
          <a:xfrm>
            <a:off x="650089" y="3764636"/>
            <a:ext cx="2260166" cy="684369"/>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1" name="Rectangle 130"/>
          <p:cNvSpPr/>
          <p:nvPr/>
        </p:nvSpPr>
        <p:spPr>
          <a:xfrm>
            <a:off x="1005863" y="3897997"/>
            <a:ext cx="775951" cy="321170"/>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NRM</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132" name="TextBox 131"/>
          <p:cNvSpPr txBox="1"/>
          <p:nvPr/>
        </p:nvSpPr>
        <p:spPr>
          <a:xfrm>
            <a:off x="1308354" y="4199503"/>
            <a:ext cx="1204109"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MEF Models</a:t>
            </a:r>
            <a:endParaRPr kumimoji="0" lang="en-US" sz="1000" b="1" i="0" u="none" strike="noStrike" kern="0" cap="none" spc="0" normalizeH="0" baseline="0" noProof="0">
              <a:ln>
                <a:noFill/>
              </a:ln>
              <a:solidFill>
                <a:srgbClr val="FF0000"/>
              </a:solidFill>
              <a:effectLst/>
              <a:uLnTx/>
              <a:uFillTx/>
            </a:endParaRPr>
          </a:p>
        </p:txBody>
      </p:sp>
      <p:sp>
        <p:nvSpPr>
          <p:cNvPr id="133" name="Rectangle 132"/>
          <p:cNvSpPr/>
          <p:nvPr/>
        </p:nvSpPr>
        <p:spPr>
          <a:xfrm>
            <a:off x="1829472" y="3897997"/>
            <a:ext cx="775951" cy="321170"/>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NRP</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34" name="Straight Arrow Connector 133"/>
          <p:cNvCxnSpPr/>
          <p:nvPr/>
        </p:nvCxnSpPr>
        <p:spPr>
          <a:xfrm>
            <a:off x="2809046" y="4269652"/>
            <a:ext cx="525715" cy="44999"/>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35" name="Straight Arrow Connector 134"/>
          <p:cNvCxnSpPr>
            <a:stCxn id="130" idx="4"/>
            <a:endCxn id="119" idx="0"/>
          </p:cNvCxnSpPr>
          <p:nvPr/>
        </p:nvCxnSpPr>
        <p:spPr>
          <a:xfrm flipH="1">
            <a:off x="1777424" y="4449005"/>
            <a:ext cx="2748" cy="306714"/>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sp>
        <p:nvSpPr>
          <p:cNvPr id="136" name="TextBox 135"/>
          <p:cNvSpPr txBox="1"/>
          <p:nvPr/>
        </p:nvSpPr>
        <p:spPr>
          <a:xfrm>
            <a:off x="1228313" y="1663906"/>
            <a:ext cx="88753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ONF IMP</a:t>
            </a:r>
            <a:endParaRPr kumimoji="0" lang="en-US" sz="1000" b="1" i="0" u="none" strike="noStrike" kern="0" cap="none" spc="0" normalizeH="0" baseline="0" noProof="0">
              <a:ln>
                <a:noFill/>
              </a:ln>
              <a:solidFill>
                <a:srgbClr val="FF0000"/>
              </a:solidFill>
              <a:effectLst/>
              <a:uLnTx/>
              <a:uFillTx/>
            </a:endParaRPr>
          </a:p>
        </p:txBody>
      </p:sp>
      <p:sp>
        <p:nvSpPr>
          <p:cNvPr id="137" name="TextBox 136"/>
          <p:cNvSpPr txBox="1"/>
          <p:nvPr/>
        </p:nvSpPr>
        <p:spPr>
          <a:xfrm>
            <a:off x="4167436" y="1513842"/>
            <a:ext cx="109577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ONF OTWG</a:t>
            </a:r>
            <a:endParaRPr kumimoji="0" lang="en-US" sz="1000" b="1" i="0" u="none" strike="noStrike" kern="0" cap="none" spc="0" normalizeH="0" baseline="0" noProof="0">
              <a:ln>
                <a:noFill/>
              </a:ln>
              <a:solidFill>
                <a:srgbClr val="FF0000"/>
              </a:solidFill>
              <a:effectLst/>
              <a:uLnTx/>
              <a:uFillTx/>
            </a:endParaRPr>
          </a:p>
        </p:txBody>
      </p:sp>
      <p:sp>
        <p:nvSpPr>
          <p:cNvPr id="138" name="TextBox 137"/>
          <p:cNvSpPr txBox="1"/>
          <p:nvPr/>
        </p:nvSpPr>
        <p:spPr>
          <a:xfrm>
            <a:off x="1166610" y="3437062"/>
            <a:ext cx="108948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ITU-T SG15</a:t>
            </a:r>
            <a:endParaRPr kumimoji="0" lang="en-US" sz="1000" b="1" i="0" u="none" strike="noStrike" kern="0" cap="none" spc="0" normalizeH="0" baseline="0" noProof="0">
              <a:ln>
                <a:noFill/>
              </a:ln>
              <a:solidFill>
                <a:srgbClr val="FF0000"/>
              </a:solidFill>
              <a:effectLst/>
              <a:uLnTx/>
              <a:uFillTx/>
            </a:endParaRPr>
          </a:p>
        </p:txBody>
      </p:sp>
      <p:sp>
        <p:nvSpPr>
          <p:cNvPr id="69" name="Slide Number Placeholder 68"/>
          <p:cNvSpPr>
            <a:spLocks noGrp="1"/>
          </p:cNvSpPr>
          <p:nvPr>
            <p:ph type="sldNum" sz="quarter" idx="4"/>
          </p:nvPr>
        </p:nvSpPr>
        <p:spPr/>
        <p:txBody>
          <a:bodyPr/>
          <a:lstStyle/>
          <a:p>
            <a:fld id="{95FB27F1-C2FE-E646-9E41-8F3092BBAFAE}" type="slidenum">
              <a:rPr lang="en-US" smtClean="0"/>
              <a:pPr/>
              <a:t>57</a:t>
            </a:fld>
            <a:endParaRPr lang="en-US"/>
          </a:p>
        </p:txBody>
      </p:sp>
      <p:sp>
        <p:nvSpPr>
          <p:cNvPr id="70" name="Footer Placeholder 69"/>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1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17"/>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79"/>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9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87"/>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1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75"/>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1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2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12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120"/>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2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12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74"/>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124"/>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126"/>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25"/>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128"/>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129"/>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73"/>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30"/>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32"/>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134"/>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35"/>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131"/>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5" grpId="0" animBg="1"/>
      <p:bldP spid="96" grpId="0" animBg="1"/>
      <p:bldP spid="97" grpId="0"/>
      <p:bldP spid="98" grpId="0"/>
      <p:bldP spid="99" grpId="0"/>
      <p:bldP spid="100" grpId="0" animBg="1"/>
      <p:bldP spid="104" grpId="0"/>
      <p:bldP spid="105" grpId="0" animBg="1"/>
      <p:bldP spid="106" grpId="0" animBg="1"/>
      <p:bldP spid="109" grpId="0" animBg="1"/>
      <p:bldP spid="110" grpId="0" animBg="1"/>
      <p:bldP spid="112" grpId="0" animBg="1"/>
      <p:bldP spid="115" grpId="0" animBg="1"/>
      <p:bldP spid="119" grpId="0" animBg="1"/>
      <p:bldP spid="120" grpId="0" animBg="1"/>
      <p:bldP spid="121" grpId="0"/>
      <p:bldP spid="122" grpId="0" animBg="1"/>
      <p:bldP spid="124" grpId="0" animBg="1"/>
      <p:bldP spid="125" grpId="0" animBg="1"/>
      <p:bldP spid="128" grpId="0" animBg="1"/>
      <p:bldP spid="129" grpId="0"/>
      <p:bldP spid="130" grpId="0" animBg="1"/>
      <p:bldP spid="131" grpId="0" animBg="1"/>
      <p:bldP spid="132" grpId="0"/>
      <p:bldP spid="133" grpId="0" animBg="1"/>
      <p:bldP spid="136" grpId="0"/>
      <p:bldP spid="137" grpId="0"/>
      <p:bldP spid="1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OpenSourceSDN.org</a:t>
            </a:r>
            <a:endParaRPr lang="en-GB"/>
          </a:p>
        </p:txBody>
      </p:sp>
      <p:sp>
        <p:nvSpPr>
          <p:cNvPr id="3" name="Marcador de contenido 2"/>
          <p:cNvSpPr>
            <a:spLocks noGrp="1"/>
          </p:cNvSpPr>
          <p:nvPr>
            <p:ph sz="half" idx="1"/>
          </p:nvPr>
        </p:nvSpPr>
        <p:spPr>
          <a:xfrm>
            <a:off x="299103" y="981075"/>
            <a:ext cx="4196697" cy="5256213"/>
          </a:xfrm>
        </p:spPr>
        <p:txBody>
          <a:bodyPr/>
          <a:lstStyle/>
          <a:p>
            <a:r>
              <a:rPr lang="en-GB" sz="1600"/>
              <a:t>Public portal </a:t>
            </a:r>
            <a:endParaRPr lang="en-GB" sz="1600" smtClean="0"/>
          </a:p>
          <a:p>
            <a:pPr lvl="1"/>
            <a:r>
              <a:rPr lang="en-GB" sz="1400" smtClean="0"/>
              <a:t>Not </a:t>
            </a:r>
            <a:r>
              <a:rPr lang="en-GB" sz="1400"/>
              <a:t>just ONF members </a:t>
            </a:r>
            <a:endParaRPr lang="en-GB" sz="1400" smtClean="0"/>
          </a:p>
          <a:p>
            <a:pPr lvl="1"/>
            <a:r>
              <a:rPr lang="en-GB" sz="1400" smtClean="0"/>
              <a:t>Licensing</a:t>
            </a:r>
            <a:r>
              <a:rPr lang="en-GB" sz="1400"/>
              <a:t>, governance, Git repository, groups, collaboration </a:t>
            </a:r>
            <a:endParaRPr lang="en-GB" sz="1400" smtClean="0"/>
          </a:p>
          <a:p>
            <a:pPr lvl="1"/>
            <a:r>
              <a:rPr lang="en-GB" sz="1400" smtClean="0"/>
              <a:t>Complementary </a:t>
            </a:r>
            <a:r>
              <a:rPr lang="en-GB" sz="1400"/>
              <a:t>to, collaborating with ONOS, ODL, OCP, OPNFV, OpenStack, O3… </a:t>
            </a:r>
            <a:endParaRPr lang="en-GB" sz="1400" smtClean="0"/>
          </a:p>
          <a:p>
            <a:pPr lvl="2"/>
            <a:endParaRPr lang="en-GB" sz="1200" smtClean="0"/>
          </a:p>
          <a:p>
            <a:r>
              <a:rPr lang="es-ES_tradnl" sz="1600" smtClean="0"/>
              <a:t>Project EAGLE: </a:t>
            </a:r>
            <a:r>
              <a:rPr lang="en-GB" sz="1600" err="1" smtClean="0"/>
              <a:t>OpenSourceSDN</a:t>
            </a:r>
            <a:r>
              <a:rPr lang="en-GB" sz="1600" smtClean="0"/>
              <a:t> repository for the IISOMI (Informal Inter-SDO Open Model Initiative). Includes..</a:t>
            </a:r>
          </a:p>
          <a:p>
            <a:pPr lvl="1"/>
            <a:r>
              <a:rPr lang="en-GB" sz="1400" err="1" smtClean="0"/>
              <a:t>OpenModelProfile</a:t>
            </a:r>
            <a:r>
              <a:rPr lang="en-GB" sz="1400" smtClean="0"/>
              <a:t> and </a:t>
            </a:r>
            <a:r>
              <a:rPr lang="en-GB" sz="1400" err="1" smtClean="0"/>
              <a:t>InterfaceModelProfile</a:t>
            </a:r>
            <a:endParaRPr lang="en-GB" sz="1400" smtClean="0"/>
          </a:p>
          <a:p>
            <a:pPr lvl="2"/>
            <a:r>
              <a:rPr lang="en-GB" sz="1200" smtClean="0"/>
              <a:t>UML profiles used in TAPI and code generation tools</a:t>
            </a:r>
          </a:p>
          <a:p>
            <a:pPr lvl="1"/>
            <a:r>
              <a:rPr lang="en-GB" sz="1400" smtClean="0"/>
              <a:t>Open </a:t>
            </a:r>
            <a:r>
              <a:rPr lang="en-GB" sz="1400"/>
              <a:t>source code </a:t>
            </a:r>
            <a:r>
              <a:rPr lang="en-GB" sz="1400" smtClean="0"/>
              <a:t>to </a:t>
            </a:r>
            <a:r>
              <a:rPr lang="en-GB" sz="1400"/>
              <a:t>auto-generate YANG model </a:t>
            </a:r>
            <a:r>
              <a:rPr lang="en-GB" sz="1400" smtClean="0"/>
              <a:t>code from the papyrus UML models</a:t>
            </a:r>
          </a:p>
          <a:p>
            <a:pPr lvl="1"/>
            <a:r>
              <a:rPr lang="en-GB" sz="1400" smtClean="0"/>
              <a:t>Also includes code to generate Swagger/JSON schema from the YANG models as well as </a:t>
            </a:r>
            <a:r>
              <a:rPr lang="en-GB" sz="1400" err="1" smtClean="0"/>
              <a:t>Pythin</a:t>
            </a:r>
            <a:r>
              <a:rPr lang="en-GB" sz="1400" smtClean="0"/>
              <a:t> code stubs</a:t>
            </a:r>
          </a:p>
        </p:txBody>
      </p:sp>
      <p:sp>
        <p:nvSpPr>
          <p:cNvPr id="6" name="Marcador de contenido 5"/>
          <p:cNvSpPr>
            <a:spLocks noGrp="1"/>
          </p:cNvSpPr>
          <p:nvPr>
            <p:ph sz="half" idx="2"/>
          </p:nvPr>
        </p:nvSpPr>
        <p:spPr>
          <a:xfrm>
            <a:off x="4637088" y="2391289"/>
            <a:ext cx="4038600" cy="3043836"/>
          </a:xfrm>
        </p:spPr>
        <p:txBody>
          <a:bodyPr/>
          <a:lstStyle/>
          <a:p>
            <a:r>
              <a:rPr lang="es-ES_tradnl" sz="1600" smtClean="0"/>
              <a:t>Project SNOWMASS: </a:t>
            </a:r>
            <a:r>
              <a:rPr lang="en-GB" sz="1600" err="1"/>
              <a:t>OpenSourceSDN</a:t>
            </a:r>
            <a:r>
              <a:rPr lang="en-GB" sz="1600"/>
              <a:t> Repository for the ONF Transport API Project (TAPI) </a:t>
            </a:r>
            <a:r>
              <a:rPr lang="en-GB" sz="1600" smtClean="0"/>
              <a:t>SDK. Includes </a:t>
            </a:r>
          </a:p>
          <a:p>
            <a:pPr lvl="1"/>
            <a:r>
              <a:rPr lang="en-GB" sz="1400" smtClean="0"/>
              <a:t>TAPI </a:t>
            </a:r>
            <a:r>
              <a:rPr lang="en-GB" sz="1400"/>
              <a:t>Information Model (UML</a:t>
            </a:r>
            <a:r>
              <a:rPr lang="en-GB" sz="1400" smtClean="0"/>
              <a:t>)</a:t>
            </a:r>
          </a:p>
          <a:p>
            <a:pPr lvl="1"/>
            <a:r>
              <a:rPr lang="en-GB" sz="1400" smtClean="0"/>
              <a:t>TAPI </a:t>
            </a:r>
            <a:r>
              <a:rPr lang="en-GB" sz="1400"/>
              <a:t>YANG Data Schema auto-generated using OSSDN EAGLE project </a:t>
            </a:r>
            <a:r>
              <a:rPr lang="en-GB" sz="1400" smtClean="0"/>
              <a:t>tools</a:t>
            </a:r>
          </a:p>
          <a:p>
            <a:pPr lvl="1"/>
            <a:r>
              <a:rPr lang="en-GB" sz="1400" smtClean="0"/>
              <a:t>TAPI Swagger/JSON API specifications </a:t>
            </a:r>
            <a:r>
              <a:rPr lang="en-GB" sz="1400"/>
              <a:t>also using OSSDN EAGLE </a:t>
            </a:r>
            <a:r>
              <a:rPr lang="en-GB" sz="1400" smtClean="0"/>
              <a:t>tools</a:t>
            </a:r>
          </a:p>
          <a:p>
            <a:pPr lvl="1"/>
            <a:r>
              <a:rPr lang="en-GB" sz="1400" smtClean="0"/>
              <a:t>TAPI Reference Implementation in Python</a:t>
            </a:r>
          </a:p>
          <a:p>
            <a:pPr lvl="1"/>
            <a:r>
              <a:rPr lang="en-GB" sz="1400" smtClean="0"/>
              <a:t>Supporting documentation</a:t>
            </a:r>
          </a:p>
          <a:p>
            <a:pPr marL="274320" lvl="1" indent="-263525"/>
            <a:r>
              <a:rPr lang="en-GB" sz="1400" smtClean="0"/>
              <a:t>Allows vendors  to incorporate easily into their models and products.</a:t>
            </a:r>
            <a:endParaRPr lang="en-GB" sz="1600"/>
          </a:p>
          <a:p>
            <a:endParaRPr lang="en-GB" sz="1600"/>
          </a:p>
        </p:txBody>
      </p:sp>
      <p:pic>
        <p:nvPicPr>
          <p:cNvPr id="1026" name="Picture 2" descr="https://www.opennetworking.org/images/stories/modules/OS-SDN-Logo-Web-Med.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95800" y="584994"/>
            <a:ext cx="4476750" cy="13239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4"/>
          </p:nvPr>
        </p:nvSpPr>
        <p:spPr/>
        <p:txBody>
          <a:bodyPr/>
          <a:lstStyle/>
          <a:p>
            <a:fld id="{95FB27F1-C2FE-E646-9E41-8F3092BBAFAE}" type="slidenum">
              <a:rPr lang="en-US" smtClean="0"/>
              <a:pPr/>
              <a:t>58</a:t>
            </a:fld>
            <a:endParaRPr lang="en-US"/>
          </a:p>
        </p:txBody>
      </p:sp>
      <p:sp>
        <p:nvSpPr>
          <p:cNvPr id="8" name="Footer Placeholder 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1672875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TAPI SDK: Organization and Modularity</a:t>
            </a:r>
            <a:endParaRPr lang="en-US"/>
          </a:p>
        </p:txBody>
      </p:sp>
      <p:sp>
        <p:nvSpPr>
          <p:cNvPr id="5" name="Content Placeholder 3"/>
          <p:cNvSpPr txBox="1">
            <a:spLocks/>
          </p:cNvSpPr>
          <p:nvPr/>
        </p:nvSpPr>
        <p:spPr>
          <a:xfrm>
            <a:off x="169492" y="976659"/>
            <a:ext cx="8686800" cy="5407051"/>
          </a:xfrm>
          <a:prstGeom prst="rect">
            <a:avLst/>
          </a:prstGeom>
        </p:spPr>
        <p:txBody>
          <a:bodyPr>
            <a:normAutofit lnSpcReduction="1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ONF Transport API Functional Requirements – TR-527, June 2016</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ONF Open Transport WG Project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Input to the TAPI SDK</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Software-wise, TAPI SDK 1.0.0 is packaged as 4 eclipse sub-projects </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Papyrus-UML Information Model </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A pruned/refactored version of ONF Core IM</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Is a technology-agnostic generic framework + technology specific extensions (OTN, ETH)</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YANG Data Schema</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auto-generated from UML using OSSDN Eagle Tools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Swagger-JSON </a:t>
            </a:r>
            <a:r>
              <a:rPr kumimoji="0" lang="en-US" sz="1800" b="0" i="0" u="none" strike="noStrike" kern="0" cap="none" spc="0" normalizeH="0" baseline="0" noProof="0" err="1" smtClean="0">
                <a:ln>
                  <a:noFill/>
                </a:ln>
                <a:solidFill>
                  <a:srgbClr val="0070C0"/>
                </a:solidFill>
                <a:effectLst/>
                <a:uLnTx/>
                <a:uFillTx/>
                <a:latin typeface="Gill Sans MT" pitchFamily="34" charset="0"/>
                <a:cs typeface="Arial" pitchFamily="34" charset="0"/>
              </a:rPr>
              <a:t>RESTConf</a:t>
            </a: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 API</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auto-generated from YANG using OSSDN Eagle tools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Reference Implementation (RI) in Python</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Feature-wise,  TAPI SDK is organized as a module-set of  {UML-Model, YANG-Module, Swagger-API} per TAPI functional interface</a:t>
            </a:r>
          </a:p>
        </p:txBody>
      </p:sp>
      <p:sp>
        <p:nvSpPr>
          <p:cNvPr id="6" name="Slide Number Placeholder 5"/>
          <p:cNvSpPr>
            <a:spLocks noGrp="1"/>
          </p:cNvSpPr>
          <p:nvPr>
            <p:ph type="sldNum" sz="quarter" idx="4"/>
          </p:nvPr>
        </p:nvSpPr>
        <p:spPr/>
        <p:txBody>
          <a:bodyPr/>
          <a:lstStyle/>
          <a:p>
            <a:fld id="{95FB27F1-C2FE-E646-9E41-8F3092BBAFAE}" type="slidenum">
              <a:rPr lang="en-US" smtClean="0"/>
              <a:pPr/>
              <a:t>59</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91313" y="341396"/>
            <a:ext cx="8561374" cy="503238"/>
          </a:xfrm>
        </p:spPr>
        <p:txBody>
          <a:bodyPr/>
          <a:lstStyle/>
          <a:p>
            <a:r>
              <a:rPr lang="en-US" sz="2400" smtClean="0"/>
              <a:t>Why is SDN different from traditional SDN Architectures?</a:t>
            </a:r>
            <a:endParaRPr lang="en-US" sz="2400"/>
          </a:p>
        </p:txBody>
      </p:sp>
      <p:grpSp>
        <p:nvGrpSpPr>
          <p:cNvPr id="40" name="Group 39"/>
          <p:cNvGrpSpPr/>
          <p:nvPr/>
        </p:nvGrpSpPr>
        <p:grpSpPr>
          <a:xfrm>
            <a:off x="203184" y="1622648"/>
            <a:ext cx="2018726" cy="3664973"/>
            <a:chOff x="316472" y="894368"/>
            <a:chExt cx="2018726" cy="3664973"/>
          </a:xfrm>
        </p:grpSpPr>
        <p:sp>
          <p:nvSpPr>
            <p:cNvPr id="41" name="Rechteck 17"/>
            <p:cNvSpPr/>
            <p:nvPr/>
          </p:nvSpPr>
          <p:spPr>
            <a:xfrm>
              <a:off x="491080" y="1730456"/>
              <a:ext cx="1136013" cy="465193"/>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smtClean="0">
                  <a:ln>
                    <a:noFill/>
                  </a:ln>
                  <a:solidFill>
                    <a:sysClr val="windowText" lastClr="000000"/>
                  </a:solidFill>
                  <a:effectLst/>
                  <a:uLnTx/>
                  <a:uFillTx/>
                </a:rPr>
                <a:t>OSS/BSS  </a:t>
              </a:r>
              <a:r>
                <a:rPr kumimoji="0" lang="en-US" sz="1270" b="1" i="0" u="none" strike="noStrike" kern="0" cap="none" spc="0" normalizeH="0" baseline="0" noProof="0">
                  <a:ln>
                    <a:noFill/>
                  </a:ln>
                  <a:solidFill>
                    <a:sysClr val="windowText" lastClr="000000"/>
                  </a:solidFill>
                  <a:effectLst/>
                  <a:uLnTx/>
                  <a:uFillTx/>
                </a:rPr>
                <a:t>System</a:t>
              </a:r>
            </a:p>
          </p:txBody>
        </p:sp>
        <p:sp>
          <p:nvSpPr>
            <p:cNvPr id="42" name="Rechteck 18"/>
            <p:cNvSpPr/>
            <p:nvPr/>
          </p:nvSpPr>
          <p:spPr>
            <a:xfrm>
              <a:off x="681432" y="2893653"/>
              <a:ext cx="761531" cy="469044"/>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smtClean="0">
                  <a:ln>
                    <a:noFill/>
                  </a:ln>
                  <a:solidFill>
                    <a:sysClr val="windowText" lastClr="000000"/>
                  </a:solidFill>
                  <a:effectLst/>
                  <a:uLnTx/>
                  <a:uFillTx/>
                </a:rPr>
                <a:t>NMS/ EMS</a:t>
              </a:r>
              <a:endParaRPr kumimoji="0" lang="en-US" sz="1270" b="1" i="0" u="none" strike="noStrike" kern="0" cap="none" spc="0" normalizeH="0" baseline="0" noProof="0">
                <a:ln>
                  <a:noFill/>
                </a:ln>
                <a:solidFill>
                  <a:sysClr val="windowText" lastClr="000000"/>
                </a:solidFill>
                <a:effectLst/>
                <a:uLnTx/>
                <a:uFillTx/>
              </a:endParaRPr>
            </a:p>
          </p:txBody>
        </p:sp>
        <p:sp>
          <p:nvSpPr>
            <p:cNvPr id="43" name="Rechteck 19"/>
            <p:cNvSpPr/>
            <p:nvPr/>
          </p:nvSpPr>
          <p:spPr>
            <a:xfrm>
              <a:off x="870669" y="3794023"/>
              <a:ext cx="393369" cy="400022"/>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a:ln>
                    <a:noFill/>
                  </a:ln>
                  <a:solidFill>
                    <a:sysClr val="windowText" lastClr="000000"/>
                  </a:solidFill>
                  <a:effectLst/>
                  <a:uLnTx/>
                  <a:uFillTx/>
                </a:rPr>
                <a:t>NE</a:t>
              </a:r>
            </a:p>
          </p:txBody>
        </p:sp>
        <p:sp>
          <p:nvSpPr>
            <p:cNvPr id="44" name="Rechteck 20"/>
            <p:cNvSpPr/>
            <p:nvPr/>
          </p:nvSpPr>
          <p:spPr>
            <a:xfrm>
              <a:off x="813661" y="3860689"/>
              <a:ext cx="393369" cy="400022"/>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a:ln>
                    <a:noFill/>
                  </a:ln>
                  <a:solidFill>
                    <a:sysClr val="windowText" lastClr="000000"/>
                  </a:solidFill>
                  <a:effectLst/>
                  <a:uLnTx/>
                  <a:uFillTx/>
                </a:rPr>
                <a:t>NE</a:t>
              </a:r>
            </a:p>
          </p:txBody>
        </p:sp>
        <p:sp>
          <p:nvSpPr>
            <p:cNvPr id="45" name="Rechteck 21"/>
            <p:cNvSpPr/>
            <p:nvPr/>
          </p:nvSpPr>
          <p:spPr>
            <a:xfrm>
              <a:off x="761693" y="3934973"/>
              <a:ext cx="393369" cy="400022"/>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a:ln>
                    <a:noFill/>
                  </a:ln>
                  <a:solidFill>
                    <a:sysClr val="windowText" lastClr="000000"/>
                  </a:solidFill>
                  <a:effectLst/>
                  <a:uLnTx/>
                  <a:uFillTx/>
                </a:rPr>
                <a:t>NE</a:t>
              </a:r>
            </a:p>
          </p:txBody>
        </p:sp>
        <p:sp>
          <p:nvSpPr>
            <p:cNvPr id="46" name="Pfeil nach oben und unten 22"/>
            <p:cNvSpPr/>
            <p:nvPr/>
          </p:nvSpPr>
          <p:spPr>
            <a:xfrm>
              <a:off x="983732" y="2195650"/>
              <a:ext cx="164391" cy="695305"/>
            </a:xfrm>
            <a:prstGeom prst="upDownArrow">
              <a:avLst/>
            </a:prstGeom>
            <a:solidFill>
              <a:sysClr val="window" lastClr="FFFFFF">
                <a:lumMod val="75000"/>
              </a:sysClr>
            </a:solidFill>
            <a:ln w="12700">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47" name="Pfeil nach oben und unten 23"/>
            <p:cNvSpPr/>
            <p:nvPr/>
          </p:nvSpPr>
          <p:spPr>
            <a:xfrm>
              <a:off x="983732" y="3365396"/>
              <a:ext cx="164391" cy="421010"/>
            </a:xfrm>
            <a:prstGeom prst="upDownArrow">
              <a:avLst/>
            </a:prstGeom>
            <a:solidFill>
              <a:sysClr val="window" lastClr="FFFFFF">
                <a:lumMod val="75000"/>
              </a:sysClr>
            </a:solidFill>
            <a:ln w="12700">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48" name="Pfeil nach rechts 24"/>
            <p:cNvSpPr/>
            <p:nvPr/>
          </p:nvSpPr>
          <p:spPr>
            <a:xfrm flipH="1">
              <a:off x="1700942" y="894368"/>
              <a:ext cx="634256" cy="3664973"/>
            </a:xfrm>
            <a:prstGeom prst="rightArrow">
              <a:avLst>
                <a:gd name="adj1" fmla="val 20560"/>
                <a:gd name="adj2" fmla="val 100000"/>
              </a:avLst>
            </a:prstGeom>
            <a:solidFill>
              <a:srgbClr val="3EBBF0"/>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marR="0" lvl="0" indent="0" algn="ctr"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endParaRPr>
            </a:p>
          </p:txBody>
        </p:sp>
        <p:sp>
          <p:nvSpPr>
            <p:cNvPr id="49" name="Title 3"/>
            <p:cNvSpPr txBox="1">
              <a:spLocks/>
            </p:cNvSpPr>
            <p:nvPr/>
          </p:nvSpPr>
          <p:spPr bwMode="auto">
            <a:xfrm>
              <a:off x="316472" y="894368"/>
              <a:ext cx="1526716"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a:solidFill>
                    <a:schemeClr val="bg2"/>
                  </a:solidFill>
                  <a:latin typeface="Arial" pitchFamily="34" charset="0"/>
                  <a:ea typeface="ＭＳ Ｐゴシック" charset="0"/>
                  <a:cs typeface="ＭＳ Ｐゴシック" charset="0"/>
                </a:defRPr>
              </a:lvl1pPr>
              <a:lvl2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5pPr>
              <a:lvl6pPr marL="575843" algn="l" rtl="0" eaLnBrk="1" fontAlgn="base" hangingPunct="1">
                <a:spcBef>
                  <a:spcPct val="0"/>
                </a:spcBef>
                <a:spcAft>
                  <a:spcPct val="0"/>
                </a:spcAft>
                <a:defRPr sz="2900" b="1">
                  <a:solidFill>
                    <a:schemeClr val="tx2"/>
                  </a:solidFill>
                  <a:latin typeface="Arial" charset="0"/>
                  <a:cs typeface="Arial" charset="0"/>
                </a:defRPr>
              </a:lvl6pPr>
              <a:lvl7pPr marL="1151687" algn="l" rtl="0" eaLnBrk="1" fontAlgn="base" hangingPunct="1">
                <a:spcBef>
                  <a:spcPct val="0"/>
                </a:spcBef>
                <a:spcAft>
                  <a:spcPct val="0"/>
                </a:spcAft>
                <a:defRPr sz="2900" b="1">
                  <a:solidFill>
                    <a:schemeClr val="tx2"/>
                  </a:solidFill>
                  <a:latin typeface="Arial" charset="0"/>
                  <a:cs typeface="Arial" charset="0"/>
                </a:defRPr>
              </a:lvl7pPr>
              <a:lvl8pPr marL="1727530" algn="l" rtl="0" eaLnBrk="1" fontAlgn="base" hangingPunct="1">
                <a:spcBef>
                  <a:spcPct val="0"/>
                </a:spcBef>
                <a:spcAft>
                  <a:spcPct val="0"/>
                </a:spcAft>
                <a:defRPr sz="2900" b="1">
                  <a:solidFill>
                    <a:schemeClr val="tx2"/>
                  </a:solidFill>
                  <a:latin typeface="Arial" charset="0"/>
                  <a:cs typeface="Arial" charset="0"/>
                </a:defRPr>
              </a:lvl8pPr>
              <a:lvl9pPr marL="2303374" algn="l" rtl="0" eaLnBrk="1" fontAlgn="base" hangingPunct="1">
                <a:spcBef>
                  <a:spcPct val="0"/>
                </a:spcBef>
                <a:spcAft>
                  <a:spcPct val="0"/>
                </a:spcAft>
                <a:defRPr sz="2900" b="1">
                  <a:solidFill>
                    <a:schemeClr val="tx2"/>
                  </a:solidFill>
                  <a:latin typeface="Arial" charset="0"/>
                  <a:cs typeface="Arial"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Traditional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Architecture</a:t>
              </a:r>
              <a: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t/>
              </a:r>
              <a:b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br>
              <a:endPar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endParaRPr>
            </a:p>
          </p:txBody>
        </p:sp>
      </p:grpSp>
      <p:grpSp>
        <p:nvGrpSpPr>
          <p:cNvPr id="50" name="Gruppieren 26"/>
          <p:cNvGrpSpPr/>
          <p:nvPr/>
        </p:nvGrpSpPr>
        <p:grpSpPr>
          <a:xfrm>
            <a:off x="6950427" y="1555424"/>
            <a:ext cx="1908531" cy="3732198"/>
            <a:chOff x="8900771" y="1041762"/>
            <a:chExt cx="2404882" cy="4702829"/>
          </a:xfrm>
        </p:grpSpPr>
        <p:sp>
          <p:nvSpPr>
            <p:cNvPr id="51" name="Rechteck 27"/>
            <p:cNvSpPr/>
            <p:nvPr/>
          </p:nvSpPr>
          <p:spPr>
            <a:xfrm>
              <a:off x="9854097" y="3561000"/>
              <a:ext cx="1001508" cy="59102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SDN</a:t>
              </a:r>
              <a:br>
                <a:rPr kumimoji="0" lang="en-US" sz="1270" b="0" i="0" u="none" strike="noStrike" kern="0" cap="none" spc="0" normalizeH="0" baseline="0" noProof="0">
                  <a:ln>
                    <a:noFill/>
                  </a:ln>
                  <a:solidFill>
                    <a:sysClr val="window" lastClr="FFFFFF"/>
                  </a:solidFill>
                  <a:effectLst/>
                  <a:uLnTx/>
                  <a:uFillTx/>
                </a:rPr>
              </a:br>
              <a:r>
                <a:rPr kumimoji="0" lang="en-US" sz="1270" b="0" i="0" u="none" strike="noStrike" kern="0" cap="none" spc="0" normalizeH="0" baseline="0" noProof="0">
                  <a:ln>
                    <a:noFill/>
                  </a:ln>
                  <a:solidFill>
                    <a:sysClr val="window" lastClr="FFFFFF"/>
                  </a:solidFill>
                  <a:effectLst/>
                  <a:uLnTx/>
                  <a:uFillTx/>
                </a:rPr>
                <a:t>Controller</a:t>
              </a:r>
              <a:endParaRPr kumimoji="0" lang="en-US" sz="833" b="0" i="0" u="none" strike="noStrike" kern="0" cap="none" spc="0" normalizeH="0" baseline="0" noProof="0">
                <a:ln>
                  <a:noFill/>
                </a:ln>
                <a:solidFill>
                  <a:sysClr val="window" lastClr="FFFFFF"/>
                </a:solidFill>
                <a:effectLst/>
                <a:uLnTx/>
                <a:uFillTx/>
              </a:endParaRPr>
            </a:p>
          </p:txBody>
        </p:sp>
        <p:sp>
          <p:nvSpPr>
            <p:cNvPr id="52" name="Rechteck 28"/>
            <p:cNvSpPr/>
            <p:nvPr/>
          </p:nvSpPr>
          <p:spPr>
            <a:xfrm>
              <a:off x="10110766" y="1905275"/>
              <a:ext cx="860847" cy="58638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sysClr val="windowText" lastClr="000000"/>
                </a:solidFill>
                <a:effectLst/>
                <a:uLnTx/>
                <a:uFillTx/>
              </a:endParaRPr>
            </a:p>
          </p:txBody>
        </p:sp>
        <p:sp>
          <p:nvSpPr>
            <p:cNvPr id="53" name="Rechteck 29"/>
            <p:cNvSpPr/>
            <p:nvPr/>
          </p:nvSpPr>
          <p:spPr>
            <a:xfrm>
              <a:off x="10018859" y="1996553"/>
              <a:ext cx="860847" cy="58638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sysClr val="windowText" lastClr="000000"/>
                </a:solidFill>
                <a:effectLst/>
                <a:uLnTx/>
                <a:uFillTx/>
              </a:endParaRPr>
            </a:p>
          </p:txBody>
        </p:sp>
        <p:sp>
          <p:nvSpPr>
            <p:cNvPr id="54" name="Rechteck 30"/>
            <p:cNvSpPr/>
            <p:nvPr/>
          </p:nvSpPr>
          <p:spPr>
            <a:xfrm>
              <a:off x="9900827" y="2095079"/>
              <a:ext cx="877810" cy="58638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smtClean="0">
                  <a:ln>
                    <a:noFill/>
                  </a:ln>
                  <a:solidFill>
                    <a:sysClr val="window" lastClr="FFFFFF"/>
                  </a:solidFill>
                  <a:effectLst/>
                  <a:uLnTx/>
                  <a:uFillTx/>
                </a:rPr>
                <a:t>Apps/ </a:t>
              </a:r>
              <a:r>
                <a:rPr kumimoji="0" lang="en-US" sz="1270" b="0" i="0" u="none" strike="noStrike" kern="0" cap="none" spc="0" normalizeH="0" baseline="0" noProof="0" err="1" smtClean="0">
                  <a:ln>
                    <a:noFill/>
                  </a:ln>
                  <a:solidFill>
                    <a:sysClr val="window" lastClr="FFFFFF"/>
                  </a:solidFill>
                  <a:effectLst/>
                  <a:uLnTx/>
                  <a:uFillTx/>
                </a:rPr>
                <a:t>Orch</a:t>
              </a:r>
              <a:endParaRPr kumimoji="0" lang="en-US" sz="1270" b="0" i="0" u="none" strike="noStrike" kern="0" cap="none" spc="0" normalizeH="0" baseline="0" noProof="0">
                <a:ln>
                  <a:noFill/>
                </a:ln>
                <a:solidFill>
                  <a:sysClr val="window" lastClr="FFFFFF"/>
                </a:solidFill>
                <a:effectLst/>
                <a:uLnTx/>
                <a:uFillTx/>
              </a:endParaRPr>
            </a:p>
          </p:txBody>
        </p:sp>
        <p:sp>
          <p:nvSpPr>
            <p:cNvPr id="55" name="Rechteck 31"/>
            <p:cNvSpPr/>
            <p:nvPr/>
          </p:nvSpPr>
          <p:spPr>
            <a:xfrm>
              <a:off x="10106960" y="4700452"/>
              <a:ext cx="495672" cy="504056"/>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NE</a:t>
              </a:r>
            </a:p>
          </p:txBody>
        </p:sp>
        <p:sp>
          <p:nvSpPr>
            <p:cNvPr id="56" name="Rechteck 32"/>
            <p:cNvSpPr/>
            <p:nvPr/>
          </p:nvSpPr>
          <p:spPr>
            <a:xfrm>
              <a:off x="10035126" y="4784456"/>
              <a:ext cx="495672" cy="504056"/>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NE</a:t>
              </a:r>
            </a:p>
          </p:txBody>
        </p:sp>
        <p:sp>
          <p:nvSpPr>
            <p:cNvPr id="57" name="Rechteck 33"/>
            <p:cNvSpPr/>
            <p:nvPr/>
          </p:nvSpPr>
          <p:spPr>
            <a:xfrm>
              <a:off x="9969643" y="4878059"/>
              <a:ext cx="495672" cy="504056"/>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NE</a:t>
              </a:r>
            </a:p>
          </p:txBody>
        </p:sp>
        <p:sp>
          <p:nvSpPr>
            <p:cNvPr id="58" name="Pfeil nach oben und unten 34"/>
            <p:cNvSpPr/>
            <p:nvPr/>
          </p:nvSpPr>
          <p:spPr>
            <a:xfrm>
              <a:off x="10249212" y="2681467"/>
              <a:ext cx="207144" cy="876133"/>
            </a:xfrm>
            <a:prstGeom prst="upDownArrow">
              <a:avLst/>
            </a:prstGeom>
            <a:solidFill>
              <a:sysClr val="window" lastClr="FFFFFF">
                <a:lumMod val="75000"/>
              </a:sysClr>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59" name="Pfeil nach oben und unten 35"/>
            <p:cNvSpPr/>
            <p:nvPr/>
          </p:nvSpPr>
          <p:spPr>
            <a:xfrm>
              <a:off x="10249212" y="4155429"/>
              <a:ext cx="207144" cy="530502"/>
            </a:xfrm>
            <a:prstGeom prst="upDownArrow">
              <a:avLst/>
            </a:prstGeom>
            <a:solidFill>
              <a:sysClr val="window" lastClr="FFFFFF">
                <a:lumMod val="75000"/>
              </a:sysClr>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60" name="Pfeil nach rechts 36"/>
            <p:cNvSpPr/>
            <p:nvPr/>
          </p:nvSpPr>
          <p:spPr>
            <a:xfrm>
              <a:off x="8900771" y="1126471"/>
              <a:ext cx="792088" cy="4618120"/>
            </a:xfrm>
            <a:prstGeom prst="rightArrow">
              <a:avLst>
                <a:gd name="adj1" fmla="val 20560"/>
                <a:gd name="adj2" fmla="val 100000"/>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marR="0" lvl="0" indent="0" algn="ctr"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endParaRPr>
            </a:p>
          </p:txBody>
        </p:sp>
        <p:sp>
          <p:nvSpPr>
            <p:cNvPr id="61" name="Title 3"/>
            <p:cNvSpPr txBox="1">
              <a:spLocks/>
            </p:cNvSpPr>
            <p:nvPr/>
          </p:nvSpPr>
          <p:spPr bwMode="auto">
            <a:xfrm>
              <a:off x="9475661" y="1041762"/>
              <a:ext cx="1829992" cy="66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a:solidFill>
                    <a:schemeClr val="bg2"/>
                  </a:solidFill>
                  <a:latin typeface="Arial" pitchFamily="34" charset="0"/>
                  <a:ea typeface="ＭＳ Ｐゴシック" charset="0"/>
                  <a:cs typeface="ＭＳ Ｐゴシック" charset="0"/>
                </a:defRPr>
              </a:lvl1pPr>
              <a:lvl2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5pPr>
              <a:lvl6pPr marL="575843" algn="l" rtl="0" eaLnBrk="1" fontAlgn="base" hangingPunct="1">
                <a:spcBef>
                  <a:spcPct val="0"/>
                </a:spcBef>
                <a:spcAft>
                  <a:spcPct val="0"/>
                </a:spcAft>
                <a:defRPr sz="2900" b="1">
                  <a:solidFill>
                    <a:schemeClr val="tx2"/>
                  </a:solidFill>
                  <a:latin typeface="Arial" charset="0"/>
                  <a:cs typeface="Arial" charset="0"/>
                </a:defRPr>
              </a:lvl6pPr>
              <a:lvl7pPr marL="1151687" algn="l" rtl="0" eaLnBrk="1" fontAlgn="base" hangingPunct="1">
                <a:spcBef>
                  <a:spcPct val="0"/>
                </a:spcBef>
                <a:spcAft>
                  <a:spcPct val="0"/>
                </a:spcAft>
                <a:defRPr sz="2900" b="1">
                  <a:solidFill>
                    <a:schemeClr val="tx2"/>
                  </a:solidFill>
                  <a:latin typeface="Arial" charset="0"/>
                  <a:cs typeface="Arial" charset="0"/>
                </a:defRPr>
              </a:lvl7pPr>
              <a:lvl8pPr marL="1727530" algn="l" rtl="0" eaLnBrk="1" fontAlgn="base" hangingPunct="1">
                <a:spcBef>
                  <a:spcPct val="0"/>
                </a:spcBef>
                <a:spcAft>
                  <a:spcPct val="0"/>
                </a:spcAft>
                <a:defRPr sz="2900" b="1">
                  <a:solidFill>
                    <a:schemeClr val="tx2"/>
                  </a:solidFill>
                  <a:latin typeface="Arial" charset="0"/>
                  <a:cs typeface="Arial" charset="0"/>
                </a:defRPr>
              </a:lvl8pPr>
              <a:lvl9pPr marL="2303374" algn="l" rtl="0" eaLnBrk="1" fontAlgn="base" hangingPunct="1">
                <a:spcBef>
                  <a:spcPct val="0"/>
                </a:spcBef>
                <a:spcAft>
                  <a:spcPct val="0"/>
                </a:spcAft>
                <a:defRPr sz="2900" b="1">
                  <a:solidFill>
                    <a:schemeClr val="tx2"/>
                  </a:solidFill>
                  <a:latin typeface="Arial" charset="0"/>
                  <a:cs typeface="Arial"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SDN</a:t>
              </a:r>
              <a: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t/>
              </a:r>
              <a:b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b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Architecture</a:t>
              </a:r>
            </a:p>
          </p:txBody>
        </p:sp>
      </p:grpSp>
      <p:sp>
        <p:nvSpPr>
          <p:cNvPr id="62" name="Rechteck 38"/>
          <p:cNvSpPr/>
          <p:nvPr/>
        </p:nvSpPr>
        <p:spPr>
          <a:xfrm>
            <a:off x="2306033" y="1622650"/>
            <a:ext cx="4564814" cy="1438720"/>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587" b="1" i="0" u="none" strike="noStrike" kern="0" cap="none" spc="0" normalizeH="0" baseline="0" noProof="0">
                <a:ln>
                  <a:noFill/>
                </a:ln>
                <a:solidFill>
                  <a:sysClr val="windowText" lastClr="000000"/>
                </a:solidFill>
                <a:effectLst/>
                <a:uLnTx/>
                <a:uFillTx/>
                <a:latin typeface="Arial" pitchFamily="34" charset="0"/>
                <a:ea typeface="ＭＳ Ｐゴシック" charset="0"/>
              </a:rPr>
              <a:t>The difference is NOT:</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Standardized Management Interfaces</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Standardized Architecture</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Partly not the Open Interfaces</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Partly not even the use cases</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endParaRPr kumimoji="0" lang="en-US" sz="1587"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endParaRPr kumimoji="0" lang="en-US" sz="1587"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p:txBody>
      </p:sp>
      <p:sp>
        <p:nvSpPr>
          <p:cNvPr id="63" name="Rechteck 39"/>
          <p:cNvSpPr/>
          <p:nvPr/>
        </p:nvSpPr>
        <p:spPr>
          <a:xfrm>
            <a:off x="2297594" y="3128594"/>
            <a:ext cx="4564815" cy="2159030"/>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587" b="1" i="0" u="none" strike="noStrike" kern="0" cap="none" spc="0" normalizeH="0" baseline="0" noProof="0">
                <a:ln>
                  <a:noFill/>
                </a:ln>
                <a:solidFill>
                  <a:sysClr val="window" lastClr="FFFFFF"/>
                </a:solidFill>
                <a:effectLst/>
                <a:uLnTx/>
                <a:uFillTx/>
                <a:latin typeface="Arial" pitchFamily="34" charset="0"/>
                <a:ea typeface="ＭＳ Ｐゴシック" charset="0"/>
              </a:rPr>
              <a:t>The difference is:</a:t>
            </a:r>
          </a:p>
          <a:p>
            <a:pPr marL="344621" marR="0" lvl="1" indent="0" defTabSz="914400" eaLnBrk="1" fontAlgn="auto" latinLnBrk="0" hangingPunct="1">
              <a:lnSpc>
                <a:spcPct val="100000"/>
              </a:lnSpc>
              <a:spcBef>
                <a:spcPts val="0"/>
              </a:spcBef>
              <a:spcAft>
                <a:spcPts val="476"/>
              </a:spcAft>
              <a:buClr>
                <a:sysClr val="window" lastClr="FFFFFF"/>
              </a:buClr>
              <a:buSzTx/>
              <a:buFontTx/>
              <a:buNone/>
              <a:tabLst/>
              <a:defRPr/>
            </a:pPr>
            <a:r>
              <a:rPr kumimoji="0" lang="en-US" sz="1587" b="1" i="0" strike="noStrike" kern="0" cap="none" spc="0" normalizeH="0" baseline="0" noProof="0">
                <a:ln>
                  <a:noFill/>
                </a:ln>
                <a:solidFill>
                  <a:srgbClr val="FFFF00"/>
                </a:solidFill>
                <a:effectLst/>
                <a:uLnTx/>
                <a:uFillTx/>
                <a:latin typeface="Arial" pitchFamily="34" charset="0"/>
                <a:ea typeface="ＭＳ Ｐゴシック" charset="0"/>
              </a:rPr>
              <a:t>A new way of thinking</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Application focused</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Application takes control over the service </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de-DE" sz="1428" b="0" i="0" u="none" strike="noStrike" kern="0" cap="none" spc="0" normalizeH="0" baseline="0" noProof="0">
                <a:ln>
                  <a:noFill/>
                </a:ln>
                <a:solidFill>
                  <a:sysClr val="window" lastClr="FFFFFF"/>
                </a:solidFill>
                <a:effectLst/>
                <a:uLnTx/>
                <a:uFillTx/>
                <a:latin typeface="Arial" pitchFamily="34" charset="0"/>
                <a:ea typeface="ＭＳ Ｐゴシック" charset="0"/>
              </a:rPr>
              <a:t>Open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Source based development</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Simplification through Abstraction &amp; Virtualization</a:t>
            </a:r>
          </a:p>
        </p:txBody>
      </p:sp>
      <p:sp>
        <p:nvSpPr>
          <p:cNvPr id="27" name="Slide Number Placeholder 26"/>
          <p:cNvSpPr>
            <a:spLocks noGrp="1"/>
          </p:cNvSpPr>
          <p:nvPr>
            <p:ph type="sldNum" sz="quarter" idx="4"/>
          </p:nvPr>
        </p:nvSpPr>
        <p:spPr/>
        <p:txBody>
          <a:bodyPr/>
          <a:lstStyle/>
          <a:p>
            <a:fld id="{95FB27F1-C2FE-E646-9E41-8F3092BBAFAE}" type="slidenum">
              <a:rPr lang="en-US" smtClean="0"/>
              <a:pPr/>
              <a:t>6</a:t>
            </a:fld>
            <a:endParaRPr lang="en-US"/>
          </a:p>
        </p:txBody>
      </p:sp>
      <p:sp>
        <p:nvSpPr>
          <p:cNvPr id="28" name="Footer Placeholder 27"/>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p:cTn id="14" dur="500" fill="hold"/>
                                        <p:tgtEl>
                                          <p:spTgt spid="63"/>
                                        </p:tgtEl>
                                        <p:attrNameLst>
                                          <p:attrName>ppt_w</p:attrName>
                                        </p:attrNameLst>
                                      </p:cBhvr>
                                      <p:tavLst>
                                        <p:tav tm="0">
                                          <p:val>
                                            <p:fltVal val="0"/>
                                          </p:val>
                                        </p:tav>
                                        <p:tav tm="100000">
                                          <p:val>
                                            <p:strVal val="#ppt_w"/>
                                          </p:val>
                                        </p:tav>
                                      </p:tavLst>
                                    </p:anim>
                                    <p:anim calcmode="lin" valueType="num">
                                      <p:cBhvr>
                                        <p:cTn id="15" dur="500" fill="hold"/>
                                        <p:tgtEl>
                                          <p:spTgt spid="63"/>
                                        </p:tgtEl>
                                        <p:attrNameLst>
                                          <p:attrName>ppt_h</p:attrName>
                                        </p:attrNameLst>
                                      </p:cBhvr>
                                      <p:tavLst>
                                        <p:tav tm="0">
                                          <p:val>
                                            <p:fltVal val="0"/>
                                          </p:val>
                                        </p:tav>
                                        <p:tav tm="100000">
                                          <p:val>
                                            <p:strVal val="#ppt_h"/>
                                          </p:val>
                                        </p:tav>
                                      </p:tavLst>
                                    </p:anim>
                                    <p:animEffect transition="in" filter="fade">
                                      <p:cBhvr>
                                        <p:cTn id="1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TAPI Projects &amp; Models/Modules</a:t>
            </a:r>
            <a:endParaRPr lang="en-US"/>
          </a:p>
        </p:txBody>
      </p:sp>
      <p:grpSp>
        <p:nvGrpSpPr>
          <p:cNvPr id="9" name="Group 8"/>
          <p:cNvGrpSpPr/>
          <p:nvPr/>
        </p:nvGrpSpPr>
        <p:grpSpPr>
          <a:xfrm>
            <a:off x="224817" y="981253"/>
            <a:ext cx="8688448" cy="5391150"/>
            <a:chOff x="267546" y="1237627"/>
            <a:chExt cx="8688448" cy="5391150"/>
          </a:xfrm>
        </p:grpSpPr>
        <p:pic>
          <p:nvPicPr>
            <p:cNvPr id="1027" name="Picture 3"/>
            <p:cNvPicPr>
              <a:picLocks noChangeAspect="1" noChangeArrowheads="1"/>
            </p:cNvPicPr>
            <p:nvPr/>
          </p:nvPicPr>
          <p:blipFill>
            <a:blip r:embed="rId2" cstate="print"/>
            <a:srcRect/>
            <a:stretch>
              <a:fillRect/>
            </a:stretch>
          </p:blipFill>
          <p:spPr bwMode="auto">
            <a:xfrm>
              <a:off x="267546" y="1237983"/>
              <a:ext cx="3190875" cy="455295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2997571" y="1250534"/>
              <a:ext cx="3114675" cy="3810000"/>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5727019" y="1237627"/>
              <a:ext cx="3228975" cy="5391150"/>
            </a:xfrm>
            <a:prstGeom prst="rect">
              <a:avLst/>
            </a:prstGeom>
            <a:noFill/>
            <a:ln w="9525">
              <a:noFill/>
              <a:miter lim="800000"/>
              <a:headEnd/>
              <a:tailEnd/>
            </a:ln>
          </p:spPr>
        </p:pic>
      </p:grpSp>
      <p:sp>
        <p:nvSpPr>
          <p:cNvPr id="7" name="Slide Number Placeholder 6"/>
          <p:cNvSpPr>
            <a:spLocks noGrp="1"/>
          </p:cNvSpPr>
          <p:nvPr>
            <p:ph type="sldNum" sz="quarter" idx="4"/>
          </p:nvPr>
        </p:nvSpPr>
        <p:spPr/>
        <p:txBody>
          <a:bodyPr/>
          <a:lstStyle/>
          <a:p>
            <a:fld id="{95FB27F1-C2FE-E646-9E41-8F3092BBAFAE}" type="slidenum">
              <a:rPr lang="en-US" smtClean="0"/>
              <a:pPr/>
              <a:t>60</a:t>
            </a:fld>
            <a:endParaRPr lang="en-US"/>
          </a:p>
        </p:txBody>
      </p:sp>
      <p:sp>
        <p:nvSpPr>
          <p:cNvPr id="8" name="Footer Placeholder 7"/>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ihandform 30"/>
          <p:cNvSpPr/>
          <p:nvPr/>
        </p:nvSpPr>
        <p:spPr>
          <a:xfrm>
            <a:off x="753035" y="1416424"/>
            <a:ext cx="5477436" cy="4616823"/>
          </a:xfrm>
          <a:custGeom>
            <a:avLst/>
            <a:gdLst>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6397812"/>
              <a:gd name="connsiteY0" fmla="*/ 5374340 h 6143811"/>
              <a:gd name="connsiteX1" fmla="*/ 920377 w 6397812"/>
              <a:gd name="connsiteY1" fmla="*/ 766482 h 6143811"/>
              <a:gd name="connsiteX2" fmla="*/ 2659530 w 6397812"/>
              <a:gd name="connsiteY2" fmla="*/ 775446 h 6143811"/>
              <a:gd name="connsiteX3" fmla="*/ 3950448 w 6397812"/>
              <a:gd name="connsiteY3" fmla="*/ 2057399 h 6143811"/>
              <a:gd name="connsiteX4" fmla="*/ 3941483 w 6397812"/>
              <a:gd name="connsiteY4" fmla="*/ 3007658 h 6143811"/>
              <a:gd name="connsiteX5" fmla="*/ 6397812 w 6397812"/>
              <a:gd name="connsiteY5" fmla="*/ 3007658 h 6143811"/>
              <a:gd name="connsiteX6" fmla="*/ 6388848 w 6397812"/>
              <a:gd name="connsiteY6" fmla="*/ 5383305 h 6143811"/>
              <a:gd name="connsiteX7" fmla="*/ 911412 w 6397812"/>
              <a:gd name="connsiteY7" fmla="*/ 5374340 h 6143811"/>
              <a:gd name="connsiteX0" fmla="*/ 911412 w 6397812"/>
              <a:gd name="connsiteY0" fmla="*/ 5374340 h 5383305"/>
              <a:gd name="connsiteX1" fmla="*/ 920377 w 6397812"/>
              <a:gd name="connsiteY1" fmla="*/ 766482 h 5383305"/>
              <a:gd name="connsiteX2" fmla="*/ 2659530 w 6397812"/>
              <a:gd name="connsiteY2" fmla="*/ 775446 h 5383305"/>
              <a:gd name="connsiteX3" fmla="*/ 3950448 w 6397812"/>
              <a:gd name="connsiteY3" fmla="*/ 2057399 h 5383305"/>
              <a:gd name="connsiteX4" fmla="*/ 3941483 w 6397812"/>
              <a:gd name="connsiteY4" fmla="*/ 3007658 h 5383305"/>
              <a:gd name="connsiteX5" fmla="*/ 6397812 w 6397812"/>
              <a:gd name="connsiteY5" fmla="*/ 3007658 h 5383305"/>
              <a:gd name="connsiteX6" fmla="*/ 6388848 w 6397812"/>
              <a:gd name="connsiteY6" fmla="*/ 5383305 h 5383305"/>
              <a:gd name="connsiteX7" fmla="*/ 911412 w 6397812"/>
              <a:gd name="connsiteY7" fmla="*/ 5374340 h 5383305"/>
              <a:gd name="connsiteX0" fmla="*/ 0 w 5486400"/>
              <a:gd name="connsiteY0" fmla="*/ 5374340 h 5383305"/>
              <a:gd name="connsiteX1" fmla="*/ 8965 w 5486400"/>
              <a:gd name="connsiteY1" fmla="*/ 766482 h 5383305"/>
              <a:gd name="connsiteX2" fmla="*/ 1748118 w 5486400"/>
              <a:gd name="connsiteY2" fmla="*/ 775446 h 5383305"/>
              <a:gd name="connsiteX3" fmla="*/ 3039036 w 5486400"/>
              <a:gd name="connsiteY3" fmla="*/ 2057399 h 5383305"/>
              <a:gd name="connsiteX4" fmla="*/ 3030071 w 5486400"/>
              <a:gd name="connsiteY4" fmla="*/ 3007658 h 5383305"/>
              <a:gd name="connsiteX5" fmla="*/ 5486400 w 5486400"/>
              <a:gd name="connsiteY5" fmla="*/ 3007658 h 5383305"/>
              <a:gd name="connsiteX6" fmla="*/ 5477436 w 5486400"/>
              <a:gd name="connsiteY6" fmla="*/ 5383305 h 5383305"/>
              <a:gd name="connsiteX7" fmla="*/ 0 w 5486400"/>
              <a:gd name="connsiteY7" fmla="*/ 5374340 h 5383305"/>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30071 w 5486400"/>
              <a:gd name="connsiteY4" fmla="*/ 224117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26855 w 5486400"/>
              <a:gd name="connsiteY4" fmla="*/ 237262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0 w 5477436"/>
              <a:gd name="connsiteY0" fmla="*/ 4607858 h 4616823"/>
              <a:gd name="connsiteX1" fmla="*/ 8965 w 5477436"/>
              <a:gd name="connsiteY1" fmla="*/ 0 h 4616823"/>
              <a:gd name="connsiteX2" fmla="*/ 1748118 w 5477436"/>
              <a:gd name="connsiteY2" fmla="*/ 8964 h 4616823"/>
              <a:gd name="connsiteX3" fmla="*/ 3039036 w 5477436"/>
              <a:gd name="connsiteY3" fmla="*/ 1290917 h 4616823"/>
              <a:gd name="connsiteX4" fmla="*/ 3026855 w 5477436"/>
              <a:gd name="connsiteY4" fmla="*/ 2372626 h 4616823"/>
              <a:gd name="connsiteX5" fmla="*/ 5475195 w 5477436"/>
              <a:gd name="connsiteY5" fmla="*/ 2372626 h 4616823"/>
              <a:gd name="connsiteX6" fmla="*/ 5477436 w 5477436"/>
              <a:gd name="connsiteY6" fmla="*/ 4616823 h 4616823"/>
              <a:gd name="connsiteX7" fmla="*/ 0 w 5477436"/>
              <a:gd name="connsiteY7" fmla="*/ 4607858 h 461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7436" h="4616823">
                <a:moveTo>
                  <a:pt x="0" y="4607858"/>
                </a:moveTo>
                <a:cubicBezTo>
                  <a:pt x="2988" y="3071905"/>
                  <a:pt x="5977" y="1535953"/>
                  <a:pt x="8965" y="0"/>
                </a:cubicBezTo>
                <a:lnTo>
                  <a:pt x="1748118" y="8964"/>
                </a:lnTo>
                <a:lnTo>
                  <a:pt x="3039036" y="1290917"/>
                </a:lnTo>
                <a:cubicBezTo>
                  <a:pt x="3036048" y="1607670"/>
                  <a:pt x="3029843" y="2055873"/>
                  <a:pt x="3026855" y="2372626"/>
                </a:cubicBezTo>
                <a:lnTo>
                  <a:pt x="5475195" y="2372626"/>
                </a:lnTo>
                <a:lnTo>
                  <a:pt x="5477436" y="4616823"/>
                </a:lnTo>
                <a:lnTo>
                  <a:pt x="0" y="4607858"/>
                </a:lnTo>
                <a:close/>
              </a:path>
            </a:pathLst>
          </a:cu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33" name="Freihandform 32"/>
          <p:cNvSpPr/>
          <p:nvPr/>
        </p:nvSpPr>
        <p:spPr>
          <a:xfrm>
            <a:off x="755470" y="3789050"/>
            <a:ext cx="5489388" cy="2240494"/>
          </a:xfrm>
          <a:custGeom>
            <a:avLst/>
            <a:gdLst>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6397812"/>
              <a:gd name="connsiteY0" fmla="*/ 5374340 h 6143811"/>
              <a:gd name="connsiteX1" fmla="*/ 920377 w 6397812"/>
              <a:gd name="connsiteY1" fmla="*/ 766482 h 6143811"/>
              <a:gd name="connsiteX2" fmla="*/ 2659530 w 6397812"/>
              <a:gd name="connsiteY2" fmla="*/ 775446 h 6143811"/>
              <a:gd name="connsiteX3" fmla="*/ 3950448 w 6397812"/>
              <a:gd name="connsiteY3" fmla="*/ 2057399 h 6143811"/>
              <a:gd name="connsiteX4" fmla="*/ 3941483 w 6397812"/>
              <a:gd name="connsiteY4" fmla="*/ 3007658 h 6143811"/>
              <a:gd name="connsiteX5" fmla="*/ 6397812 w 6397812"/>
              <a:gd name="connsiteY5" fmla="*/ 3007658 h 6143811"/>
              <a:gd name="connsiteX6" fmla="*/ 6388848 w 6397812"/>
              <a:gd name="connsiteY6" fmla="*/ 5383305 h 6143811"/>
              <a:gd name="connsiteX7" fmla="*/ 911412 w 6397812"/>
              <a:gd name="connsiteY7" fmla="*/ 5374340 h 6143811"/>
              <a:gd name="connsiteX0" fmla="*/ 911412 w 6397812"/>
              <a:gd name="connsiteY0" fmla="*/ 5374340 h 5383305"/>
              <a:gd name="connsiteX1" fmla="*/ 920377 w 6397812"/>
              <a:gd name="connsiteY1" fmla="*/ 766482 h 5383305"/>
              <a:gd name="connsiteX2" fmla="*/ 2659530 w 6397812"/>
              <a:gd name="connsiteY2" fmla="*/ 775446 h 5383305"/>
              <a:gd name="connsiteX3" fmla="*/ 3950448 w 6397812"/>
              <a:gd name="connsiteY3" fmla="*/ 2057399 h 5383305"/>
              <a:gd name="connsiteX4" fmla="*/ 3941483 w 6397812"/>
              <a:gd name="connsiteY4" fmla="*/ 3007658 h 5383305"/>
              <a:gd name="connsiteX5" fmla="*/ 6397812 w 6397812"/>
              <a:gd name="connsiteY5" fmla="*/ 3007658 h 5383305"/>
              <a:gd name="connsiteX6" fmla="*/ 6388848 w 6397812"/>
              <a:gd name="connsiteY6" fmla="*/ 5383305 h 5383305"/>
              <a:gd name="connsiteX7" fmla="*/ 911412 w 6397812"/>
              <a:gd name="connsiteY7" fmla="*/ 5374340 h 5383305"/>
              <a:gd name="connsiteX0" fmla="*/ 0 w 5486400"/>
              <a:gd name="connsiteY0" fmla="*/ 5374340 h 5383305"/>
              <a:gd name="connsiteX1" fmla="*/ 8965 w 5486400"/>
              <a:gd name="connsiteY1" fmla="*/ 766482 h 5383305"/>
              <a:gd name="connsiteX2" fmla="*/ 1748118 w 5486400"/>
              <a:gd name="connsiteY2" fmla="*/ 775446 h 5383305"/>
              <a:gd name="connsiteX3" fmla="*/ 3039036 w 5486400"/>
              <a:gd name="connsiteY3" fmla="*/ 2057399 h 5383305"/>
              <a:gd name="connsiteX4" fmla="*/ 3030071 w 5486400"/>
              <a:gd name="connsiteY4" fmla="*/ 3007658 h 5383305"/>
              <a:gd name="connsiteX5" fmla="*/ 5486400 w 5486400"/>
              <a:gd name="connsiteY5" fmla="*/ 3007658 h 5383305"/>
              <a:gd name="connsiteX6" fmla="*/ 5477436 w 5486400"/>
              <a:gd name="connsiteY6" fmla="*/ 5383305 h 5383305"/>
              <a:gd name="connsiteX7" fmla="*/ 0 w 5486400"/>
              <a:gd name="connsiteY7" fmla="*/ 5374340 h 5383305"/>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30071 w 5486400"/>
              <a:gd name="connsiteY4" fmla="*/ 224117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2988 w 5489388"/>
              <a:gd name="connsiteY0" fmla="*/ 4598894 h 4607859"/>
              <a:gd name="connsiteX1" fmla="*/ 2988 w 5489388"/>
              <a:gd name="connsiteY1" fmla="*/ 2295356 h 4607859"/>
              <a:gd name="connsiteX2" fmla="*/ 1751106 w 5489388"/>
              <a:gd name="connsiteY2" fmla="*/ 0 h 4607859"/>
              <a:gd name="connsiteX3" fmla="*/ 3042024 w 5489388"/>
              <a:gd name="connsiteY3" fmla="*/ 1281953 h 4607859"/>
              <a:gd name="connsiteX4" fmla="*/ 3033059 w 5489388"/>
              <a:gd name="connsiteY4" fmla="*/ 2232212 h 4607859"/>
              <a:gd name="connsiteX5" fmla="*/ 5489388 w 5489388"/>
              <a:gd name="connsiteY5" fmla="*/ 2232212 h 4607859"/>
              <a:gd name="connsiteX6" fmla="*/ 5480424 w 5489388"/>
              <a:gd name="connsiteY6" fmla="*/ 4607859 h 4607859"/>
              <a:gd name="connsiteX7" fmla="*/ 2988 w 5489388"/>
              <a:gd name="connsiteY7" fmla="*/ 4598894 h 4607859"/>
              <a:gd name="connsiteX0" fmla="*/ 2988 w 5489388"/>
              <a:gd name="connsiteY0" fmla="*/ 3316941 h 3325906"/>
              <a:gd name="connsiteX1" fmla="*/ 2988 w 5489388"/>
              <a:gd name="connsiteY1" fmla="*/ 1013403 h 3325906"/>
              <a:gd name="connsiteX2" fmla="*/ 3042024 w 5489388"/>
              <a:gd name="connsiteY2" fmla="*/ 0 h 3325906"/>
              <a:gd name="connsiteX3" fmla="*/ 3033059 w 5489388"/>
              <a:gd name="connsiteY3" fmla="*/ 950259 h 3325906"/>
              <a:gd name="connsiteX4" fmla="*/ 5489388 w 5489388"/>
              <a:gd name="connsiteY4" fmla="*/ 950259 h 3325906"/>
              <a:gd name="connsiteX5" fmla="*/ 5480424 w 5489388"/>
              <a:gd name="connsiteY5" fmla="*/ 3325906 h 3325906"/>
              <a:gd name="connsiteX6" fmla="*/ 2988 w 5489388"/>
              <a:gd name="connsiteY6" fmla="*/ 3316941 h 3325906"/>
              <a:gd name="connsiteX0" fmla="*/ 2988 w 5489388"/>
              <a:gd name="connsiteY0" fmla="*/ 2366682 h 2375647"/>
              <a:gd name="connsiteX1" fmla="*/ 2988 w 5489388"/>
              <a:gd name="connsiteY1" fmla="*/ 63144 h 2375647"/>
              <a:gd name="connsiteX2" fmla="*/ 3033059 w 5489388"/>
              <a:gd name="connsiteY2" fmla="*/ 0 h 2375647"/>
              <a:gd name="connsiteX3" fmla="*/ 5489388 w 5489388"/>
              <a:gd name="connsiteY3" fmla="*/ 0 h 2375647"/>
              <a:gd name="connsiteX4" fmla="*/ 5480424 w 5489388"/>
              <a:gd name="connsiteY4" fmla="*/ 2375647 h 2375647"/>
              <a:gd name="connsiteX5" fmla="*/ 2988 w 5489388"/>
              <a:gd name="connsiteY5" fmla="*/ 2366682 h 2375647"/>
              <a:gd name="connsiteX0" fmla="*/ 2988 w 5489388"/>
              <a:gd name="connsiteY0" fmla="*/ 2375549 h 2384514"/>
              <a:gd name="connsiteX1" fmla="*/ 2988 w 5489388"/>
              <a:gd name="connsiteY1" fmla="*/ 0 h 2384514"/>
              <a:gd name="connsiteX2" fmla="*/ 3033059 w 5489388"/>
              <a:gd name="connsiteY2" fmla="*/ 8867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3027408 w 5489388"/>
              <a:gd name="connsiteY2" fmla="*/ 0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5489388 w 5489388"/>
              <a:gd name="connsiteY2" fmla="*/ 8867 h 2384514"/>
              <a:gd name="connsiteX3" fmla="*/ 5480424 w 5489388"/>
              <a:gd name="connsiteY3" fmla="*/ 2384514 h 2384514"/>
              <a:gd name="connsiteX4" fmla="*/ 2988 w 5489388"/>
              <a:gd name="connsiteY4" fmla="*/ 2375549 h 238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9388" h="2384514">
                <a:moveTo>
                  <a:pt x="2988" y="2375549"/>
                </a:moveTo>
                <a:cubicBezTo>
                  <a:pt x="5976" y="839596"/>
                  <a:pt x="0" y="1535953"/>
                  <a:pt x="2988" y="0"/>
                </a:cubicBezTo>
                <a:lnTo>
                  <a:pt x="5489388" y="8867"/>
                </a:lnTo>
                <a:lnTo>
                  <a:pt x="5480424" y="2384514"/>
                </a:lnTo>
                <a:lnTo>
                  <a:pt x="2988" y="2375549"/>
                </a:lnTo>
                <a:close/>
              </a:path>
            </a:pathLst>
          </a:cu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32" name="Freihandform 31"/>
          <p:cNvSpPr/>
          <p:nvPr/>
        </p:nvSpPr>
        <p:spPr>
          <a:xfrm>
            <a:off x="752482" y="4941210"/>
            <a:ext cx="5489388" cy="1088334"/>
          </a:xfrm>
          <a:custGeom>
            <a:avLst/>
            <a:gdLst>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6397812"/>
              <a:gd name="connsiteY0" fmla="*/ 5374340 h 6143811"/>
              <a:gd name="connsiteX1" fmla="*/ 920377 w 6397812"/>
              <a:gd name="connsiteY1" fmla="*/ 766482 h 6143811"/>
              <a:gd name="connsiteX2" fmla="*/ 2659530 w 6397812"/>
              <a:gd name="connsiteY2" fmla="*/ 775446 h 6143811"/>
              <a:gd name="connsiteX3" fmla="*/ 3950448 w 6397812"/>
              <a:gd name="connsiteY3" fmla="*/ 2057399 h 6143811"/>
              <a:gd name="connsiteX4" fmla="*/ 3941483 w 6397812"/>
              <a:gd name="connsiteY4" fmla="*/ 3007658 h 6143811"/>
              <a:gd name="connsiteX5" fmla="*/ 6397812 w 6397812"/>
              <a:gd name="connsiteY5" fmla="*/ 3007658 h 6143811"/>
              <a:gd name="connsiteX6" fmla="*/ 6388848 w 6397812"/>
              <a:gd name="connsiteY6" fmla="*/ 5383305 h 6143811"/>
              <a:gd name="connsiteX7" fmla="*/ 911412 w 6397812"/>
              <a:gd name="connsiteY7" fmla="*/ 5374340 h 6143811"/>
              <a:gd name="connsiteX0" fmla="*/ 911412 w 6397812"/>
              <a:gd name="connsiteY0" fmla="*/ 5374340 h 5383305"/>
              <a:gd name="connsiteX1" fmla="*/ 920377 w 6397812"/>
              <a:gd name="connsiteY1" fmla="*/ 766482 h 5383305"/>
              <a:gd name="connsiteX2" fmla="*/ 2659530 w 6397812"/>
              <a:gd name="connsiteY2" fmla="*/ 775446 h 5383305"/>
              <a:gd name="connsiteX3" fmla="*/ 3950448 w 6397812"/>
              <a:gd name="connsiteY3" fmla="*/ 2057399 h 5383305"/>
              <a:gd name="connsiteX4" fmla="*/ 3941483 w 6397812"/>
              <a:gd name="connsiteY4" fmla="*/ 3007658 h 5383305"/>
              <a:gd name="connsiteX5" fmla="*/ 6397812 w 6397812"/>
              <a:gd name="connsiteY5" fmla="*/ 3007658 h 5383305"/>
              <a:gd name="connsiteX6" fmla="*/ 6388848 w 6397812"/>
              <a:gd name="connsiteY6" fmla="*/ 5383305 h 5383305"/>
              <a:gd name="connsiteX7" fmla="*/ 911412 w 6397812"/>
              <a:gd name="connsiteY7" fmla="*/ 5374340 h 5383305"/>
              <a:gd name="connsiteX0" fmla="*/ 0 w 5486400"/>
              <a:gd name="connsiteY0" fmla="*/ 5374340 h 5383305"/>
              <a:gd name="connsiteX1" fmla="*/ 8965 w 5486400"/>
              <a:gd name="connsiteY1" fmla="*/ 766482 h 5383305"/>
              <a:gd name="connsiteX2" fmla="*/ 1748118 w 5486400"/>
              <a:gd name="connsiteY2" fmla="*/ 775446 h 5383305"/>
              <a:gd name="connsiteX3" fmla="*/ 3039036 w 5486400"/>
              <a:gd name="connsiteY3" fmla="*/ 2057399 h 5383305"/>
              <a:gd name="connsiteX4" fmla="*/ 3030071 w 5486400"/>
              <a:gd name="connsiteY4" fmla="*/ 3007658 h 5383305"/>
              <a:gd name="connsiteX5" fmla="*/ 5486400 w 5486400"/>
              <a:gd name="connsiteY5" fmla="*/ 3007658 h 5383305"/>
              <a:gd name="connsiteX6" fmla="*/ 5477436 w 5486400"/>
              <a:gd name="connsiteY6" fmla="*/ 5383305 h 5383305"/>
              <a:gd name="connsiteX7" fmla="*/ 0 w 5486400"/>
              <a:gd name="connsiteY7" fmla="*/ 5374340 h 5383305"/>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30071 w 5486400"/>
              <a:gd name="connsiteY4" fmla="*/ 224117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2988 w 5489388"/>
              <a:gd name="connsiteY0" fmla="*/ 4598894 h 4607859"/>
              <a:gd name="connsiteX1" fmla="*/ 2988 w 5489388"/>
              <a:gd name="connsiteY1" fmla="*/ 2295356 h 4607859"/>
              <a:gd name="connsiteX2" fmla="*/ 1751106 w 5489388"/>
              <a:gd name="connsiteY2" fmla="*/ 0 h 4607859"/>
              <a:gd name="connsiteX3" fmla="*/ 3042024 w 5489388"/>
              <a:gd name="connsiteY3" fmla="*/ 1281953 h 4607859"/>
              <a:gd name="connsiteX4" fmla="*/ 3033059 w 5489388"/>
              <a:gd name="connsiteY4" fmla="*/ 2232212 h 4607859"/>
              <a:gd name="connsiteX5" fmla="*/ 5489388 w 5489388"/>
              <a:gd name="connsiteY5" fmla="*/ 2232212 h 4607859"/>
              <a:gd name="connsiteX6" fmla="*/ 5480424 w 5489388"/>
              <a:gd name="connsiteY6" fmla="*/ 4607859 h 4607859"/>
              <a:gd name="connsiteX7" fmla="*/ 2988 w 5489388"/>
              <a:gd name="connsiteY7" fmla="*/ 4598894 h 4607859"/>
              <a:gd name="connsiteX0" fmla="*/ 2988 w 5489388"/>
              <a:gd name="connsiteY0" fmla="*/ 3316941 h 3325906"/>
              <a:gd name="connsiteX1" fmla="*/ 2988 w 5489388"/>
              <a:gd name="connsiteY1" fmla="*/ 1013403 h 3325906"/>
              <a:gd name="connsiteX2" fmla="*/ 3042024 w 5489388"/>
              <a:gd name="connsiteY2" fmla="*/ 0 h 3325906"/>
              <a:gd name="connsiteX3" fmla="*/ 3033059 w 5489388"/>
              <a:gd name="connsiteY3" fmla="*/ 950259 h 3325906"/>
              <a:gd name="connsiteX4" fmla="*/ 5489388 w 5489388"/>
              <a:gd name="connsiteY4" fmla="*/ 950259 h 3325906"/>
              <a:gd name="connsiteX5" fmla="*/ 5480424 w 5489388"/>
              <a:gd name="connsiteY5" fmla="*/ 3325906 h 3325906"/>
              <a:gd name="connsiteX6" fmla="*/ 2988 w 5489388"/>
              <a:gd name="connsiteY6" fmla="*/ 3316941 h 3325906"/>
              <a:gd name="connsiteX0" fmla="*/ 2988 w 5489388"/>
              <a:gd name="connsiteY0" fmla="*/ 2366682 h 2375647"/>
              <a:gd name="connsiteX1" fmla="*/ 2988 w 5489388"/>
              <a:gd name="connsiteY1" fmla="*/ 63144 h 2375647"/>
              <a:gd name="connsiteX2" fmla="*/ 3033059 w 5489388"/>
              <a:gd name="connsiteY2" fmla="*/ 0 h 2375647"/>
              <a:gd name="connsiteX3" fmla="*/ 5489388 w 5489388"/>
              <a:gd name="connsiteY3" fmla="*/ 0 h 2375647"/>
              <a:gd name="connsiteX4" fmla="*/ 5480424 w 5489388"/>
              <a:gd name="connsiteY4" fmla="*/ 2375647 h 2375647"/>
              <a:gd name="connsiteX5" fmla="*/ 2988 w 5489388"/>
              <a:gd name="connsiteY5" fmla="*/ 2366682 h 2375647"/>
              <a:gd name="connsiteX0" fmla="*/ 2988 w 5489388"/>
              <a:gd name="connsiteY0" fmla="*/ 2375549 h 2384514"/>
              <a:gd name="connsiteX1" fmla="*/ 2988 w 5489388"/>
              <a:gd name="connsiteY1" fmla="*/ 0 h 2384514"/>
              <a:gd name="connsiteX2" fmla="*/ 3033059 w 5489388"/>
              <a:gd name="connsiteY2" fmla="*/ 8867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3027408 w 5489388"/>
              <a:gd name="connsiteY2" fmla="*/ 0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5489388 w 5489388"/>
              <a:gd name="connsiteY2" fmla="*/ 8867 h 2384514"/>
              <a:gd name="connsiteX3" fmla="*/ 5480424 w 5489388"/>
              <a:gd name="connsiteY3" fmla="*/ 2384514 h 2384514"/>
              <a:gd name="connsiteX4" fmla="*/ 2988 w 5489388"/>
              <a:gd name="connsiteY4" fmla="*/ 2375549 h 238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9388" h="2384514">
                <a:moveTo>
                  <a:pt x="2988" y="2375549"/>
                </a:moveTo>
                <a:cubicBezTo>
                  <a:pt x="5976" y="839596"/>
                  <a:pt x="0" y="1535953"/>
                  <a:pt x="2988" y="0"/>
                </a:cubicBezTo>
                <a:lnTo>
                  <a:pt x="5489388" y="8867"/>
                </a:lnTo>
                <a:lnTo>
                  <a:pt x="5480424" y="2384514"/>
                </a:lnTo>
                <a:lnTo>
                  <a:pt x="2988" y="2375549"/>
                </a:lnTo>
                <a:close/>
              </a:path>
            </a:pathLst>
          </a:cu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en-US" smtClean="0"/>
              <a:t>Papyrus UML</a:t>
            </a:r>
            <a:endParaRPr lang="en-US"/>
          </a:p>
        </p:txBody>
      </p:sp>
      <p:pic>
        <p:nvPicPr>
          <p:cNvPr id="5" name="Picture 6" descr="Eclipse.org logo"/>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43672" y="5173603"/>
            <a:ext cx="2952328" cy="693797"/>
          </a:xfrm>
          <a:prstGeom prst="rect">
            <a:avLst/>
          </a:prstGeom>
          <a:noFill/>
        </p:spPr>
      </p:pic>
      <p:pic>
        <p:nvPicPr>
          <p:cNvPr id="6" name="Picture 2" descr="https://www.eclipse.org/gendoc/public/images/logo-gendoc.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4414" y="764630"/>
            <a:ext cx="2582986" cy="1136280"/>
          </a:xfrm>
          <a:prstGeom prst="rect">
            <a:avLst/>
          </a:prstGeom>
          <a:noFill/>
        </p:spPr>
      </p:pic>
      <p:pic>
        <p:nvPicPr>
          <p:cNvPr id="9" name="Picture 2" descr="Papyrus Logo">
            <a:hlinkClick r:id="rId4" tooltip="Papyrus Logo"/>
          </p:cNvPr>
          <p:cNvPicPr>
            <a:picLocks noChangeAspect="1" noChangeArrowheads="1"/>
          </p:cNvPicPr>
          <p:nvPr/>
        </p:nvPicPr>
        <p:blipFill>
          <a:blip r:embed="rId5" cstate="print"/>
          <a:srcRect/>
          <a:stretch>
            <a:fillRect/>
          </a:stretch>
        </p:blipFill>
        <p:spPr bwMode="auto">
          <a:xfrm>
            <a:off x="827583" y="1526630"/>
            <a:ext cx="1613734" cy="952103"/>
          </a:xfrm>
          <a:prstGeom prst="rect">
            <a:avLst/>
          </a:prstGeom>
          <a:noFill/>
        </p:spPr>
      </p:pic>
      <p:sp>
        <p:nvSpPr>
          <p:cNvPr id="10" name="Pfeil nach rechts 9"/>
          <p:cNvSpPr/>
          <p:nvPr/>
        </p:nvSpPr>
        <p:spPr>
          <a:xfrm rot="2541928">
            <a:off x="2190155" y="2585727"/>
            <a:ext cx="1634841" cy="95289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1" name="Pfeil nach rechts 10"/>
          <p:cNvSpPr/>
          <p:nvPr/>
        </p:nvSpPr>
        <p:spPr>
          <a:xfrm rot="5400000">
            <a:off x="3735331" y="2280926"/>
            <a:ext cx="1634841" cy="95289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Pfeil nach rechts 11"/>
          <p:cNvSpPr/>
          <p:nvPr/>
        </p:nvSpPr>
        <p:spPr>
          <a:xfrm rot="19058072" flipH="1">
            <a:off x="5344160" y="2585727"/>
            <a:ext cx="1634841" cy="95289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3" name="Picture 6" descr="File:Yin yang.svg">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58000" y="1359055"/>
            <a:ext cx="1066800" cy="1066800"/>
          </a:xfrm>
          <a:prstGeom prst="rect">
            <a:avLst/>
          </a:prstGeom>
          <a:noFill/>
        </p:spPr>
      </p:pic>
      <p:pic>
        <p:nvPicPr>
          <p:cNvPr id="14" name="Picture 4" descr="Logo"/>
          <p:cNvPicPr>
            <a:picLocks noChangeAspect="1" noChangeArrowheads="1"/>
          </p:cNvPicPr>
          <p:nvPr/>
        </p:nvPicPr>
        <p:blipFill>
          <a:blip r:embed="rId8" cstate="print"/>
          <a:srcRect/>
          <a:stretch>
            <a:fillRect/>
          </a:stretch>
        </p:blipFill>
        <p:spPr bwMode="auto">
          <a:xfrm>
            <a:off x="1219200" y="5267324"/>
            <a:ext cx="1428750" cy="600076"/>
          </a:xfrm>
          <a:prstGeom prst="rect">
            <a:avLst/>
          </a:prstGeom>
          <a:noFill/>
        </p:spPr>
      </p:pic>
      <p:pic>
        <p:nvPicPr>
          <p:cNvPr id="1028" name="Picture 4" descr="Eclipse Modeling Tools"/>
          <p:cNvPicPr>
            <a:picLocks noChangeAspect="1" noChangeArrowheads="1"/>
          </p:cNvPicPr>
          <p:nvPr/>
        </p:nvPicPr>
        <p:blipFill>
          <a:blip r:embed="rId9" cstate="print"/>
          <a:srcRect/>
          <a:stretch>
            <a:fillRect/>
          </a:stretch>
        </p:blipFill>
        <p:spPr bwMode="auto">
          <a:xfrm>
            <a:off x="4355970" y="3933070"/>
            <a:ext cx="400050" cy="400050"/>
          </a:xfrm>
          <a:prstGeom prst="rect">
            <a:avLst/>
          </a:prstGeom>
          <a:noFill/>
        </p:spPr>
      </p:pic>
      <p:sp>
        <p:nvSpPr>
          <p:cNvPr id="26" name="Rechteck 25"/>
          <p:cNvSpPr/>
          <p:nvPr/>
        </p:nvSpPr>
        <p:spPr>
          <a:xfrm>
            <a:off x="3527622" y="4293120"/>
            <a:ext cx="2116478" cy="707886"/>
          </a:xfrm>
          <a:prstGeom prst="rect">
            <a:avLst/>
          </a:prstGeom>
        </p:spPr>
        <p:txBody>
          <a:bodyPr wrap="none">
            <a:spAutoFit/>
          </a:bodyPr>
          <a:lstStyle/>
          <a:p>
            <a:pPr algn="ctr"/>
            <a:r>
              <a:rPr lang="en-US" sz="2000" b="1" smtClean="0">
                <a:solidFill>
                  <a:srgbClr val="FFC000"/>
                </a:solidFill>
              </a:rPr>
              <a:t>Eclipse</a:t>
            </a:r>
            <a:br>
              <a:rPr lang="en-US" sz="2000" b="1" smtClean="0">
                <a:solidFill>
                  <a:srgbClr val="FFC000"/>
                </a:solidFill>
              </a:rPr>
            </a:br>
            <a:r>
              <a:rPr lang="en-US" sz="2000" b="1" smtClean="0">
                <a:solidFill>
                  <a:srgbClr val="FFC000"/>
                </a:solidFill>
              </a:rPr>
              <a:t>Modeling Tools </a:t>
            </a:r>
            <a:endParaRPr lang="en-US" sz="2000" b="1">
              <a:solidFill>
                <a:srgbClr val="FFC000"/>
              </a:solidFill>
            </a:endParaRPr>
          </a:p>
        </p:txBody>
      </p:sp>
      <p:sp>
        <p:nvSpPr>
          <p:cNvPr id="34" name="Abgerundetes Rechteck 33"/>
          <p:cNvSpPr/>
          <p:nvPr/>
        </p:nvSpPr>
        <p:spPr>
          <a:xfrm>
            <a:off x="7596420" y="4869200"/>
            <a:ext cx="288040" cy="216030"/>
          </a:xfrm>
          <a:prstGeom prst="roundRect">
            <a:avLst/>
          </a:pr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35" name="Textfeld 34"/>
          <p:cNvSpPr txBox="1"/>
          <p:nvPr/>
        </p:nvSpPr>
        <p:spPr>
          <a:xfrm>
            <a:off x="7861277" y="4869200"/>
            <a:ext cx="1282723" cy="246221"/>
          </a:xfrm>
          <a:prstGeom prst="rect">
            <a:avLst/>
          </a:prstGeom>
          <a:noFill/>
        </p:spPr>
        <p:txBody>
          <a:bodyPr wrap="none" rtlCol="0">
            <a:spAutoFit/>
          </a:bodyPr>
          <a:lstStyle/>
          <a:p>
            <a:r>
              <a:rPr lang="de-DE" sz="1000" smtClean="0"/>
              <a:t>Download Package</a:t>
            </a:r>
            <a:endParaRPr lang="de-DE" sz="1000"/>
          </a:p>
        </p:txBody>
      </p:sp>
      <p:sp>
        <p:nvSpPr>
          <p:cNvPr id="19" name="Textfeld 18"/>
          <p:cNvSpPr txBox="1"/>
          <p:nvPr/>
        </p:nvSpPr>
        <p:spPr>
          <a:xfrm>
            <a:off x="7959789" y="1722256"/>
            <a:ext cx="1148841" cy="338554"/>
          </a:xfrm>
          <a:prstGeom prst="rect">
            <a:avLst/>
          </a:prstGeom>
          <a:noFill/>
        </p:spPr>
        <p:txBody>
          <a:bodyPr wrap="none" rtlCol="0">
            <a:spAutoFit/>
          </a:bodyPr>
          <a:lstStyle/>
          <a:p>
            <a:r>
              <a:rPr lang="de-DE" sz="1600" smtClean="0"/>
              <a:t>YANG IDE</a:t>
            </a:r>
            <a:endParaRPr lang="de-DE" sz="1600"/>
          </a:p>
        </p:txBody>
      </p:sp>
      <p:sp>
        <p:nvSpPr>
          <p:cNvPr id="20" name="Textfeld 19"/>
          <p:cNvSpPr txBox="1"/>
          <p:nvPr/>
        </p:nvSpPr>
        <p:spPr>
          <a:xfrm>
            <a:off x="8027127" y="2780910"/>
            <a:ext cx="1039067" cy="461665"/>
          </a:xfrm>
          <a:prstGeom prst="rect">
            <a:avLst/>
          </a:prstGeom>
          <a:noFill/>
        </p:spPr>
        <p:txBody>
          <a:bodyPr wrap="none" rtlCol="0">
            <a:spAutoFit/>
          </a:bodyPr>
          <a:lstStyle/>
          <a:p>
            <a:pPr algn="ctr"/>
            <a:r>
              <a:rPr lang="de-DE" sz="1200" err="1" smtClean="0">
                <a:solidFill>
                  <a:schemeClr val="tx1">
                    <a:lumMod val="50000"/>
                    <a:lumOff val="50000"/>
                  </a:schemeClr>
                </a:solidFill>
              </a:rPr>
              <a:t>JSON</a:t>
            </a:r>
            <a:r>
              <a:rPr lang="de-DE" sz="1200" smtClean="0">
                <a:solidFill>
                  <a:schemeClr val="tx1">
                    <a:lumMod val="50000"/>
                    <a:lumOff val="50000"/>
                  </a:schemeClr>
                </a:solidFill>
              </a:rPr>
              <a:t> Editor</a:t>
            </a:r>
            <a:br>
              <a:rPr lang="de-DE" sz="1200" smtClean="0">
                <a:solidFill>
                  <a:schemeClr val="tx1">
                    <a:lumMod val="50000"/>
                    <a:lumOff val="50000"/>
                  </a:schemeClr>
                </a:solidFill>
              </a:rPr>
            </a:br>
            <a:r>
              <a:rPr lang="de-DE" sz="1200" err="1" smtClean="0">
                <a:solidFill>
                  <a:schemeClr val="tx1">
                    <a:lumMod val="50000"/>
                    <a:lumOff val="50000"/>
                  </a:schemeClr>
                </a:solidFill>
              </a:rPr>
              <a:t>Swagger</a:t>
            </a:r>
            <a:endParaRPr lang="de-DE" sz="1200">
              <a:solidFill>
                <a:schemeClr val="tx1">
                  <a:lumMod val="50000"/>
                  <a:lumOff val="50000"/>
                </a:schemeClr>
              </a:solidFill>
            </a:endParaRPr>
          </a:p>
        </p:txBody>
      </p:sp>
      <p:pic>
        <p:nvPicPr>
          <p:cNvPr id="21" name="Picture 5" descr="JSON_logo"/>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524426" y="2780910"/>
            <a:ext cx="576064" cy="576064"/>
          </a:xfrm>
          <a:prstGeom prst="rect">
            <a:avLst/>
          </a:prstGeom>
          <a:noFill/>
          <a:ln w="9525">
            <a:noFill/>
            <a:miter lim="800000"/>
            <a:headEnd/>
            <a:tailEnd/>
          </a:ln>
        </p:spPr>
      </p:pic>
      <p:sp>
        <p:nvSpPr>
          <p:cNvPr id="22" name="Pfeil nach rechts 21"/>
          <p:cNvSpPr/>
          <p:nvPr/>
        </p:nvSpPr>
        <p:spPr>
          <a:xfrm rot="20103441" flipH="1">
            <a:off x="6539208" y="3087286"/>
            <a:ext cx="914300" cy="652516"/>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3" name="Slide Number Placeholder 22"/>
          <p:cNvSpPr>
            <a:spLocks noGrp="1"/>
          </p:cNvSpPr>
          <p:nvPr>
            <p:ph type="sldNum" sz="quarter" idx="4"/>
          </p:nvPr>
        </p:nvSpPr>
        <p:spPr/>
        <p:txBody>
          <a:bodyPr/>
          <a:lstStyle/>
          <a:p>
            <a:fld id="{95FB27F1-C2FE-E646-9E41-8F3092BBAFAE}" type="slidenum">
              <a:rPr lang="en-US" smtClean="0"/>
              <a:pPr/>
              <a:t>61</a:t>
            </a:fld>
            <a:endParaRPr lang="en-US"/>
          </a:p>
        </p:txBody>
      </p:sp>
      <p:sp>
        <p:nvSpPr>
          <p:cNvPr id="24" name="Footer Placeholder 2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0505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10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10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1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Papyrus Perspective</a:t>
            </a:r>
            <a:endParaRPr lang="en-US" dirty="0"/>
          </a:p>
        </p:txBody>
      </p:sp>
      <p:pic>
        <p:nvPicPr>
          <p:cNvPr id="6" name="Picture 2"/>
          <p:cNvPicPr>
            <a:picLocks noChangeAspect="1"/>
          </p:cNvPicPr>
          <p:nvPr/>
        </p:nvPicPr>
        <p:blipFill>
          <a:blip r:embed="rId2" cstate="print">
            <a:extLst>
              <a:ext uri="{28A0092B-C50C-407E-A947-70E740481C1C}">
                <a14:useLocalDpi xmlns:a14="http://schemas.microsoft.com/office/drawing/2010/main" val="0"/>
              </a:ext>
            </a:extLst>
          </a:blip>
          <a:srcRect l="3005" t="8854" r="7010"/>
          <a:stretch>
            <a:fillRect/>
          </a:stretch>
        </p:blipFill>
        <p:spPr bwMode="auto">
          <a:xfrm>
            <a:off x="0" y="1024648"/>
            <a:ext cx="9119756" cy="5328740"/>
          </a:xfrm>
          <a:prstGeom prst="rect">
            <a:avLst/>
          </a:prstGeom>
          <a:noFill/>
          <a:ln>
            <a:noFill/>
          </a:ln>
        </p:spPr>
      </p:pic>
      <p:sp>
        <p:nvSpPr>
          <p:cNvPr id="4" name="Slide Number Placeholder 3"/>
          <p:cNvSpPr>
            <a:spLocks noGrp="1"/>
          </p:cNvSpPr>
          <p:nvPr>
            <p:ph type="sldNum" sz="quarter" idx="4"/>
          </p:nvPr>
        </p:nvSpPr>
        <p:spPr/>
        <p:txBody>
          <a:bodyPr/>
          <a:lstStyle/>
          <a:p>
            <a:fld id="{95FB27F1-C2FE-E646-9E41-8F3092BBAFAE}" type="slidenum">
              <a:rPr lang="en-US" smtClean="0"/>
              <a:pPr/>
              <a:t>62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Constructing TAPI Modeling Environment</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658027" y="868007"/>
            <a:ext cx="7941446" cy="5592613"/>
          </a:xfrm>
          <a:prstGeom prst="rect">
            <a:avLst/>
          </a:prstGeom>
          <a:noFill/>
          <a:ln w="9525">
            <a:noFill/>
            <a:miter lim="800000"/>
            <a:headEnd/>
            <a:tailEnd/>
          </a:ln>
          <a:effectLst/>
        </p:spPr>
      </p:pic>
      <p:sp>
        <p:nvSpPr>
          <p:cNvPr id="4" name="Slide Number Placeholder 3"/>
          <p:cNvSpPr>
            <a:spLocks noGrp="1"/>
          </p:cNvSpPr>
          <p:nvPr>
            <p:ph type="sldNum" sz="quarter" idx="4"/>
          </p:nvPr>
        </p:nvSpPr>
        <p:spPr/>
        <p:txBody>
          <a:bodyPr/>
          <a:lstStyle/>
          <a:p>
            <a:fld id="{95FB27F1-C2FE-E646-9E41-8F3092BBAFAE}" type="slidenum">
              <a:rPr lang="en-US" smtClean="0"/>
              <a:pPr/>
              <a:t>63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TAPI Resource Dependencies</a:t>
            </a:r>
            <a:endParaRPr lang="en-US" dirty="0"/>
          </a:p>
        </p:txBody>
      </p:sp>
      <p:sp>
        <p:nvSpPr>
          <p:cNvPr id="27" name="Abgerundetes Rechteck 4"/>
          <p:cNvSpPr/>
          <p:nvPr/>
        </p:nvSpPr>
        <p:spPr>
          <a:xfrm>
            <a:off x="4283960" y="1484730"/>
            <a:ext cx="4680650" cy="4320600"/>
          </a:xfrm>
          <a:prstGeom prst="roundRect">
            <a:avLst>
              <a:gd name="adj" fmla="val 10442"/>
            </a:avLst>
          </a:prstGeom>
          <a:gradFill rotWithShape="1">
            <a:gsLst>
              <a:gs pos="0">
                <a:srgbClr val="17BB7E">
                  <a:tint val="100000"/>
                  <a:shade val="100000"/>
                  <a:satMod val="130000"/>
                </a:srgbClr>
              </a:gs>
              <a:gs pos="100000">
                <a:srgbClr val="17BB7E">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rgbClr val="FFFFFF"/>
              </a:solidFill>
              <a:effectLst/>
              <a:uLnTx/>
              <a:uFillTx/>
              <a:latin typeface="Arial"/>
              <a:ea typeface="+mn-ea"/>
              <a:cs typeface="+mn-cs"/>
            </a:endParaRPr>
          </a:p>
        </p:txBody>
      </p:sp>
      <p:sp>
        <p:nvSpPr>
          <p:cNvPr id="28" name="Abgerundetes Rechteck 5"/>
          <p:cNvSpPr/>
          <p:nvPr/>
        </p:nvSpPr>
        <p:spPr>
          <a:xfrm>
            <a:off x="251400" y="1484730"/>
            <a:ext cx="3600500" cy="4320600"/>
          </a:xfrm>
          <a:prstGeom prst="roundRect">
            <a:avLst>
              <a:gd name="adj" fmla="val 9446"/>
            </a:avLst>
          </a:prstGeom>
          <a:gradFill rotWithShape="1">
            <a:gsLst>
              <a:gs pos="0">
                <a:srgbClr val="E2A429">
                  <a:tint val="100000"/>
                  <a:shade val="100000"/>
                  <a:satMod val="130000"/>
                </a:srgbClr>
              </a:gs>
              <a:gs pos="100000">
                <a:srgbClr val="E2A429">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9" name="Picture 2" descr="Papyrus Logo">
            <a:hlinkClick r:id="rId2" tooltip="Papyrus Logo"/>
          </p:cNvPr>
          <p:cNvPicPr>
            <a:picLocks noChangeAspect="1" noChangeArrowheads="1"/>
          </p:cNvPicPr>
          <p:nvPr/>
        </p:nvPicPr>
        <p:blipFill>
          <a:blip r:embed="rId3" cstate="print"/>
          <a:srcRect/>
          <a:stretch>
            <a:fillRect/>
          </a:stretch>
        </p:blipFill>
        <p:spPr bwMode="auto">
          <a:xfrm>
            <a:off x="5046556" y="1556740"/>
            <a:ext cx="1613734" cy="952103"/>
          </a:xfrm>
          <a:prstGeom prst="rect">
            <a:avLst/>
          </a:prstGeom>
          <a:noFill/>
        </p:spPr>
      </p:pic>
      <p:pic>
        <p:nvPicPr>
          <p:cNvPr id="30" name="Picture 6" descr="File:Yin yang.svg">
            <a:hlinkClick r:id="rId4"/>
          </p:cNvPr>
          <p:cNvPicPr>
            <a:picLocks noChangeAspect="1" noChangeArrowheads="1"/>
          </p:cNvPicPr>
          <p:nvPr/>
        </p:nvPicPr>
        <p:blipFill>
          <a:blip r:embed="rId5" cstate="print"/>
          <a:srcRect/>
          <a:stretch>
            <a:fillRect/>
          </a:stretch>
        </p:blipFill>
        <p:spPr bwMode="auto">
          <a:xfrm>
            <a:off x="7236370" y="1556740"/>
            <a:ext cx="864120" cy="864120"/>
          </a:xfrm>
          <a:prstGeom prst="rect">
            <a:avLst/>
          </a:prstGeom>
          <a:noFill/>
        </p:spPr>
      </p:pic>
      <p:pic>
        <p:nvPicPr>
          <p:cNvPr id="31" name="Picture 4" descr="Logo"/>
          <p:cNvPicPr>
            <a:picLocks noChangeAspect="1" noChangeArrowheads="1"/>
          </p:cNvPicPr>
          <p:nvPr/>
        </p:nvPicPr>
        <p:blipFill>
          <a:blip r:embed="rId6" cstate="print"/>
          <a:srcRect/>
          <a:stretch>
            <a:fillRect/>
          </a:stretch>
        </p:blipFill>
        <p:spPr bwMode="auto">
          <a:xfrm>
            <a:off x="1331550" y="1604754"/>
            <a:ext cx="1428750" cy="600076"/>
          </a:xfrm>
          <a:prstGeom prst="rect">
            <a:avLst/>
          </a:prstGeom>
          <a:noFill/>
        </p:spPr>
      </p:pic>
      <p:sp>
        <p:nvSpPr>
          <p:cNvPr id="32" name="Textfeld 9"/>
          <p:cNvSpPr txBox="1"/>
          <p:nvPr/>
        </p:nvSpPr>
        <p:spPr>
          <a:xfrm>
            <a:off x="251400" y="3103808"/>
            <a:ext cx="279089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OpenModel_CommonDataTypes</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rgbClr val="141313">
                    <a:lumMod val="50000"/>
                    <a:lumOff val="50000"/>
                  </a:srgbClr>
                </a:solidFill>
                <a:effectLst/>
                <a:uLnTx/>
                <a:uFillTx/>
              </a:rPr>
              <a:t>Repository*</a:t>
            </a:r>
            <a:endParaRPr kumimoji="0" lang="en-US" sz="1400" b="0" i="0" u="none" strike="noStrike" kern="0" cap="none" spc="0" normalizeH="0" baseline="0" noProof="0">
              <a:ln>
                <a:noFill/>
              </a:ln>
              <a:solidFill>
                <a:srgbClr val="141313">
                  <a:lumMod val="50000"/>
                  <a:lumOff val="50000"/>
                </a:srgbClr>
              </a:solidFill>
              <a:effectLst/>
              <a:uLnTx/>
              <a:uFillTx/>
            </a:endParaRPr>
          </a:p>
        </p:txBody>
      </p:sp>
      <p:sp>
        <p:nvSpPr>
          <p:cNvPr id="33" name="Textfeld 10"/>
          <p:cNvSpPr txBox="1"/>
          <p:nvPr/>
        </p:nvSpPr>
        <p:spPr>
          <a:xfrm>
            <a:off x="251400" y="3733896"/>
            <a:ext cx="2165978"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OpenModel_StyleSheets</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rgbClr val="141313">
                    <a:lumMod val="50000"/>
                    <a:lumOff val="50000"/>
                  </a:srgbClr>
                </a:solidFill>
                <a:effectLst/>
                <a:uLnTx/>
                <a:uFillTx/>
              </a:rPr>
              <a:t>Repository*</a:t>
            </a:r>
            <a:endParaRPr kumimoji="0" lang="en-US" sz="1400" b="0" i="0" u="none" strike="noStrike" kern="0" cap="none" spc="0" normalizeH="0" baseline="0" noProof="0">
              <a:ln>
                <a:noFill/>
              </a:ln>
              <a:solidFill>
                <a:srgbClr val="141313">
                  <a:lumMod val="50000"/>
                  <a:lumOff val="50000"/>
                </a:srgbClr>
              </a:solidFill>
              <a:effectLst/>
              <a:uLnTx/>
              <a:uFillTx/>
            </a:endParaRPr>
          </a:p>
        </p:txBody>
      </p:sp>
      <p:sp>
        <p:nvSpPr>
          <p:cNvPr id="34" name="Textfeld 11"/>
          <p:cNvSpPr txBox="1"/>
          <p:nvPr/>
        </p:nvSpPr>
        <p:spPr>
          <a:xfrm>
            <a:off x="251400" y="4363983"/>
            <a:ext cx="171713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OpenModel_Profile</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ysClr val="windowText" lastClr="000000"/>
                </a:solidFill>
                <a:effectLst/>
                <a:uLnTx/>
                <a:uFillTx/>
                <a:hlinkClick r:id="rId7"/>
              </a:rPr>
              <a:t>Repository</a:t>
            </a:r>
            <a:endParaRPr kumimoji="0" lang="en-US" sz="1400" b="0" i="0" u="none" strike="noStrike" kern="0" cap="none" spc="0" normalizeH="0" baseline="0" noProof="0">
              <a:ln>
                <a:noFill/>
              </a:ln>
              <a:solidFill>
                <a:sysClr val="windowText" lastClr="000000"/>
              </a:solidFill>
              <a:effectLst/>
              <a:uLnTx/>
              <a:uFillTx/>
            </a:endParaRPr>
          </a:p>
        </p:txBody>
      </p:sp>
      <p:sp>
        <p:nvSpPr>
          <p:cNvPr id="35" name="Textfeld 12"/>
          <p:cNvSpPr txBox="1"/>
          <p:nvPr/>
        </p:nvSpPr>
        <p:spPr>
          <a:xfrm>
            <a:off x="251400" y="2473720"/>
            <a:ext cx="2084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OpenModel_CoreModel</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ysClr val="windowText" lastClr="000000"/>
                </a:solidFill>
                <a:effectLst/>
                <a:uLnTx/>
                <a:uFillTx/>
                <a:hlinkClick r:id="rId8"/>
              </a:rPr>
              <a:t>Repository</a:t>
            </a:r>
            <a:endParaRPr kumimoji="0" lang="en-US" sz="1400" b="0" i="0" u="none" strike="noStrike" kern="0" cap="none" spc="0" normalizeH="0" baseline="0" noProof="0">
              <a:ln>
                <a:noFill/>
              </a:ln>
              <a:solidFill>
                <a:sysClr val="windowText" lastClr="000000"/>
              </a:solidFill>
              <a:effectLst/>
              <a:uLnTx/>
              <a:uFillTx/>
            </a:endParaRPr>
          </a:p>
        </p:txBody>
      </p:sp>
      <p:sp>
        <p:nvSpPr>
          <p:cNvPr id="36" name="Textfeld 13"/>
          <p:cNvSpPr txBox="1"/>
          <p:nvPr/>
        </p:nvSpPr>
        <p:spPr>
          <a:xfrm>
            <a:off x="251400" y="4994070"/>
            <a:ext cx="1040670"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TAPI</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ysClr val="windowText" lastClr="000000"/>
                </a:solidFill>
                <a:effectLst/>
                <a:uLnTx/>
                <a:uFillTx/>
                <a:hlinkClick r:id="rId9"/>
              </a:rPr>
              <a:t>Repository</a:t>
            </a:r>
            <a:endParaRPr kumimoji="0" lang="en-US" sz="1400" b="0" i="0" u="none" strike="noStrike" kern="0" cap="none" spc="0" normalizeH="0" baseline="0" noProof="0">
              <a:ln>
                <a:noFill/>
              </a:ln>
              <a:solidFill>
                <a:sysClr val="windowText" lastClr="000000"/>
              </a:solidFill>
              <a:effectLst/>
              <a:uLnTx/>
              <a:uFillTx/>
            </a:endParaRPr>
          </a:p>
        </p:txBody>
      </p:sp>
      <p:sp>
        <p:nvSpPr>
          <p:cNvPr id="37" name="Textfeld 14"/>
          <p:cNvSpPr txBox="1"/>
          <p:nvPr/>
        </p:nvSpPr>
        <p:spPr>
          <a:xfrm>
            <a:off x="251400" y="5877340"/>
            <a:ext cx="130356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 not yet created</a:t>
            </a:r>
            <a:endParaRPr kumimoji="0" lang="en-US" sz="1200" b="0" i="0" u="none" strike="noStrike" kern="0" cap="none" spc="0" normalizeH="0" baseline="0" noProof="0" dirty="0">
              <a:ln>
                <a:noFill/>
              </a:ln>
              <a:solidFill>
                <a:sysClr val="windowText" lastClr="000000"/>
              </a:solidFill>
              <a:effectLst/>
              <a:uLnTx/>
              <a:uFillTx/>
            </a:endParaRPr>
          </a:p>
        </p:txBody>
      </p:sp>
      <p:grpSp>
        <p:nvGrpSpPr>
          <p:cNvPr id="38" name="Gruppieren 39"/>
          <p:cNvGrpSpPr/>
          <p:nvPr/>
        </p:nvGrpSpPr>
        <p:grpSpPr>
          <a:xfrm>
            <a:off x="1292070" y="2636890"/>
            <a:ext cx="7600530" cy="2618790"/>
            <a:chOff x="1292070" y="2636890"/>
            <a:chExt cx="7600530" cy="2618790"/>
          </a:xfrm>
        </p:grpSpPr>
        <p:pic>
          <p:nvPicPr>
            <p:cNvPr id="39" name="Picture 3"/>
            <p:cNvPicPr>
              <a:picLocks noChangeAspect="1" noChangeArrowheads="1"/>
            </p:cNvPicPr>
            <p:nvPr/>
          </p:nvPicPr>
          <p:blipFill>
            <a:blip r:embed="rId10" cstate="print"/>
            <a:srcRect/>
            <a:stretch>
              <a:fillRect/>
            </a:stretch>
          </p:blipFill>
          <p:spPr bwMode="auto">
            <a:xfrm>
              <a:off x="4406325" y="2636890"/>
              <a:ext cx="4486275" cy="1533525"/>
            </a:xfrm>
            <a:prstGeom prst="rect">
              <a:avLst/>
            </a:prstGeom>
            <a:noFill/>
            <a:ln w="9525">
              <a:noFill/>
              <a:miter lim="800000"/>
              <a:headEnd/>
              <a:tailEnd/>
            </a:ln>
            <a:effectLst/>
          </p:spPr>
        </p:pic>
        <p:cxnSp>
          <p:nvCxnSpPr>
            <p:cNvPr id="40" name="Gerade Verbindung mit Pfeil 17"/>
            <p:cNvCxnSpPr>
              <a:stCxn id="35" idx="3"/>
            </p:cNvCxnSpPr>
            <p:nvPr/>
          </p:nvCxnSpPr>
          <p:spPr>
            <a:xfrm>
              <a:off x="2335625" y="2735330"/>
              <a:ext cx="2164365" cy="26161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1" name="Gerade Verbindung mit Pfeil 19"/>
            <p:cNvCxnSpPr>
              <a:stCxn id="32" idx="3"/>
            </p:cNvCxnSpPr>
            <p:nvPr/>
          </p:nvCxnSpPr>
          <p:spPr>
            <a:xfrm flipV="1">
              <a:off x="3042292" y="3212970"/>
              <a:ext cx="1457698" cy="152448"/>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2" name="Gerade Verbindung mit Pfeil 21"/>
            <p:cNvCxnSpPr>
              <a:stCxn id="33" idx="3"/>
            </p:cNvCxnSpPr>
            <p:nvPr/>
          </p:nvCxnSpPr>
          <p:spPr>
            <a:xfrm flipV="1">
              <a:off x="2417378" y="3356990"/>
              <a:ext cx="2082612" cy="638516"/>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3" name="Gerade Verbindung mit Pfeil 23"/>
            <p:cNvCxnSpPr>
              <a:stCxn id="34" idx="3"/>
            </p:cNvCxnSpPr>
            <p:nvPr/>
          </p:nvCxnSpPr>
          <p:spPr>
            <a:xfrm flipV="1">
              <a:off x="1968537" y="3501010"/>
              <a:ext cx="2531453" cy="1124583"/>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4" name="Gerade Verbindung mit Pfeil 25"/>
            <p:cNvCxnSpPr>
              <a:stCxn id="36" idx="3"/>
            </p:cNvCxnSpPr>
            <p:nvPr/>
          </p:nvCxnSpPr>
          <p:spPr>
            <a:xfrm flipV="1">
              <a:off x="1292070" y="3717040"/>
              <a:ext cx="3207920" cy="153864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5" name="Gerade Verbindung mit Pfeil 27"/>
            <p:cNvCxnSpPr>
              <a:stCxn id="36" idx="3"/>
            </p:cNvCxnSpPr>
            <p:nvPr/>
          </p:nvCxnSpPr>
          <p:spPr>
            <a:xfrm flipV="1">
              <a:off x="1292070" y="4005080"/>
              <a:ext cx="3207920" cy="125060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6" name="Gerade Verbindung mit Pfeil 28"/>
            <p:cNvCxnSpPr>
              <a:stCxn id="36" idx="3"/>
            </p:cNvCxnSpPr>
            <p:nvPr/>
          </p:nvCxnSpPr>
          <p:spPr>
            <a:xfrm flipV="1">
              <a:off x="1292070" y="3861060"/>
              <a:ext cx="3207920" cy="139462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grpSp>
      <p:cxnSp>
        <p:nvCxnSpPr>
          <p:cNvPr id="47" name="Gerade Verbindung mit Pfeil 34"/>
          <p:cNvCxnSpPr/>
          <p:nvPr/>
        </p:nvCxnSpPr>
        <p:spPr>
          <a:xfrm>
            <a:off x="1888012" y="6015840"/>
            <a:ext cx="451678" cy="552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sp>
        <p:nvSpPr>
          <p:cNvPr id="48" name="Textfeld 37"/>
          <p:cNvSpPr txBox="1"/>
          <p:nvPr/>
        </p:nvSpPr>
        <p:spPr>
          <a:xfrm>
            <a:off x="2339690" y="5877340"/>
            <a:ext cx="63511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cloned</a:t>
            </a:r>
            <a:endParaRPr kumimoji="0" lang="en-US" sz="1200" b="0" i="0" u="none" strike="noStrike" kern="0" cap="none" spc="0" normalizeH="0" baseline="0" noProof="0" dirty="0">
              <a:ln>
                <a:noFill/>
              </a:ln>
              <a:solidFill>
                <a:sysClr val="windowText" lastClr="000000"/>
              </a:solidFill>
              <a:effectLst/>
              <a:uLnTx/>
              <a:uFillTx/>
            </a:endParaRPr>
          </a:p>
        </p:txBody>
      </p:sp>
      <p:sp>
        <p:nvSpPr>
          <p:cNvPr id="25" name="Slide Number Placeholder 24"/>
          <p:cNvSpPr>
            <a:spLocks noGrp="1"/>
          </p:cNvSpPr>
          <p:nvPr>
            <p:ph type="sldNum" sz="quarter" idx="4"/>
          </p:nvPr>
        </p:nvSpPr>
        <p:spPr/>
        <p:txBody>
          <a:bodyPr/>
          <a:lstStyle/>
          <a:p>
            <a:fld id="{95FB27F1-C2FE-E646-9E41-8F3092BBAFAE}" type="slidenum">
              <a:rPr lang="en-US" smtClean="0"/>
              <a:pPr/>
              <a:t>64</a:t>
            </a:fld>
            <a:endParaRPr lang="en-US"/>
          </a:p>
        </p:txBody>
      </p:sp>
      <p:sp>
        <p:nvSpPr>
          <p:cNvPr id="26" name="Footer Placeholder 25"/>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vertical)">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GIT Workflow</a:t>
            </a:r>
            <a:endParaRPr lang="en-US" dirty="0"/>
          </a:p>
        </p:txBody>
      </p:sp>
      <p:sp>
        <p:nvSpPr>
          <p:cNvPr id="5" name="Freihandform 75"/>
          <p:cNvSpPr/>
          <p:nvPr/>
        </p:nvSpPr>
        <p:spPr bwMode="auto">
          <a:xfrm>
            <a:off x="99588" y="1173082"/>
            <a:ext cx="8900904" cy="4689695"/>
          </a:xfrm>
          <a:custGeom>
            <a:avLst/>
            <a:gdLst>
              <a:gd name="connsiteX0" fmla="*/ 1487786 w 11903798"/>
              <a:gd name="connsiteY0" fmla="*/ 2945394 h 6242365"/>
              <a:gd name="connsiteX1" fmla="*/ 1487786 w 11903798"/>
              <a:gd name="connsiteY1" fmla="*/ 772563 h 6242365"/>
              <a:gd name="connsiteX2" fmla="*/ 10414503 w 11903798"/>
              <a:gd name="connsiteY2" fmla="*/ 781616 h 6242365"/>
              <a:gd name="connsiteX3" fmla="*/ 10423556 w 11903798"/>
              <a:gd name="connsiteY3" fmla="*/ 5462258 h 6242365"/>
              <a:gd name="connsiteX4" fmla="*/ 4737980 w 11903798"/>
              <a:gd name="connsiteY4" fmla="*/ 5462258 h 6242365"/>
              <a:gd name="connsiteX5" fmla="*/ 4719873 w 11903798"/>
              <a:gd name="connsiteY5" fmla="*/ 2936341 h 6242365"/>
              <a:gd name="connsiteX6" fmla="*/ 1487786 w 11903798"/>
              <a:gd name="connsiteY6" fmla="*/ 2945394 h 6242365"/>
              <a:gd name="connsiteX0" fmla="*/ 1487786 w 11903798"/>
              <a:gd name="connsiteY0" fmla="*/ 2172831 h 5469802"/>
              <a:gd name="connsiteX1" fmla="*/ 1487786 w 11903798"/>
              <a:gd name="connsiteY1" fmla="*/ 0 h 5469802"/>
              <a:gd name="connsiteX2" fmla="*/ 10414503 w 11903798"/>
              <a:gd name="connsiteY2" fmla="*/ 9053 h 5469802"/>
              <a:gd name="connsiteX3" fmla="*/ 10423556 w 11903798"/>
              <a:gd name="connsiteY3" fmla="*/ 4689695 h 5469802"/>
              <a:gd name="connsiteX4" fmla="*/ 4737980 w 11903798"/>
              <a:gd name="connsiteY4" fmla="*/ 4689695 h 5469802"/>
              <a:gd name="connsiteX5" fmla="*/ 4719873 w 11903798"/>
              <a:gd name="connsiteY5" fmla="*/ 2163778 h 5469802"/>
              <a:gd name="connsiteX6" fmla="*/ 1487786 w 11903798"/>
              <a:gd name="connsiteY6" fmla="*/ 2172831 h 5469802"/>
              <a:gd name="connsiteX0" fmla="*/ 0 w 10416012"/>
              <a:gd name="connsiteY0" fmla="*/ 2172831 h 5469802"/>
              <a:gd name="connsiteX1" fmla="*/ 0 w 10416012"/>
              <a:gd name="connsiteY1" fmla="*/ 0 h 5469802"/>
              <a:gd name="connsiteX2" fmla="*/ 8926717 w 10416012"/>
              <a:gd name="connsiteY2" fmla="*/ 9053 h 5469802"/>
              <a:gd name="connsiteX3" fmla="*/ 8935770 w 10416012"/>
              <a:gd name="connsiteY3" fmla="*/ 4689695 h 5469802"/>
              <a:gd name="connsiteX4" fmla="*/ 3250194 w 10416012"/>
              <a:gd name="connsiteY4" fmla="*/ 4689695 h 5469802"/>
              <a:gd name="connsiteX5" fmla="*/ 3232087 w 10416012"/>
              <a:gd name="connsiteY5" fmla="*/ 2163778 h 5469802"/>
              <a:gd name="connsiteX6" fmla="*/ 0 w 10416012"/>
              <a:gd name="connsiteY6" fmla="*/ 2172831 h 5469802"/>
              <a:gd name="connsiteX0" fmla="*/ 0 w 10416012"/>
              <a:gd name="connsiteY0" fmla="*/ 2172831 h 5469802"/>
              <a:gd name="connsiteX1" fmla="*/ 0 w 10416012"/>
              <a:gd name="connsiteY1" fmla="*/ 0 h 5469802"/>
              <a:gd name="connsiteX2" fmla="*/ 8926717 w 10416012"/>
              <a:gd name="connsiteY2" fmla="*/ 9053 h 5469802"/>
              <a:gd name="connsiteX3" fmla="*/ 8935770 w 10416012"/>
              <a:gd name="connsiteY3" fmla="*/ 4689695 h 5469802"/>
              <a:gd name="connsiteX4" fmla="*/ 3250194 w 10416012"/>
              <a:gd name="connsiteY4" fmla="*/ 4689695 h 5469802"/>
              <a:gd name="connsiteX5" fmla="*/ 3232087 w 10416012"/>
              <a:gd name="connsiteY5" fmla="*/ 2163778 h 5469802"/>
              <a:gd name="connsiteX6" fmla="*/ 0 w 10416012"/>
              <a:gd name="connsiteY6" fmla="*/ 2172831 h 5469802"/>
              <a:gd name="connsiteX0" fmla="*/ 0 w 10416012"/>
              <a:gd name="connsiteY0" fmla="*/ 2172831 h 5469802"/>
              <a:gd name="connsiteX1" fmla="*/ 0 w 10416012"/>
              <a:gd name="connsiteY1" fmla="*/ 0 h 5469802"/>
              <a:gd name="connsiteX2" fmla="*/ 8926717 w 10416012"/>
              <a:gd name="connsiteY2" fmla="*/ 9053 h 5469802"/>
              <a:gd name="connsiteX3" fmla="*/ 8935770 w 10416012"/>
              <a:gd name="connsiteY3" fmla="*/ 4689695 h 5469802"/>
              <a:gd name="connsiteX4" fmla="*/ 3250194 w 10416012"/>
              <a:gd name="connsiteY4" fmla="*/ 4689695 h 5469802"/>
              <a:gd name="connsiteX5" fmla="*/ 3232087 w 10416012"/>
              <a:gd name="connsiteY5" fmla="*/ 2163778 h 5469802"/>
              <a:gd name="connsiteX6" fmla="*/ 0 w 10416012"/>
              <a:gd name="connsiteY6" fmla="*/ 2172831 h 5469802"/>
              <a:gd name="connsiteX0" fmla="*/ 0 w 10416012"/>
              <a:gd name="connsiteY0" fmla="*/ 2172831 h 4689695"/>
              <a:gd name="connsiteX1" fmla="*/ 0 w 10416012"/>
              <a:gd name="connsiteY1" fmla="*/ 0 h 4689695"/>
              <a:gd name="connsiteX2" fmla="*/ 8926717 w 10416012"/>
              <a:gd name="connsiteY2" fmla="*/ 9053 h 4689695"/>
              <a:gd name="connsiteX3" fmla="*/ 8935770 w 10416012"/>
              <a:gd name="connsiteY3" fmla="*/ 4689695 h 4689695"/>
              <a:gd name="connsiteX4" fmla="*/ 3250194 w 10416012"/>
              <a:gd name="connsiteY4" fmla="*/ 4689695 h 4689695"/>
              <a:gd name="connsiteX5" fmla="*/ 3232087 w 10416012"/>
              <a:gd name="connsiteY5" fmla="*/ 2163778 h 4689695"/>
              <a:gd name="connsiteX6" fmla="*/ 0 w 10416012"/>
              <a:gd name="connsiteY6" fmla="*/ 2172831 h 4689695"/>
              <a:gd name="connsiteX0" fmla="*/ 0 w 8935770"/>
              <a:gd name="connsiteY0" fmla="*/ 2172831 h 4689695"/>
              <a:gd name="connsiteX1" fmla="*/ 0 w 8935770"/>
              <a:gd name="connsiteY1" fmla="*/ 0 h 4689695"/>
              <a:gd name="connsiteX2" fmla="*/ 8926717 w 8935770"/>
              <a:gd name="connsiteY2" fmla="*/ 9053 h 4689695"/>
              <a:gd name="connsiteX3" fmla="*/ 8935770 w 8935770"/>
              <a:gd name="connsiteY3" fmla="*/ 4689695 h 4689695"/>
              <a:gd name="connsiteX4" fmla="*/ 3250194 w 8935770"/>
              <a:gd name="connsiteY4" fmla="*/ 4689695 h 4689695"/>
              <a:gd name="connsiteX5" fmla="*/ 3232087 w 8935770"/>
              <a:gd name="connsiteY5" fmla="*/ 2163778 h 4689695"/>
              <a:gd name="connsiteX6" fmla="*/ 0 w 8935770"/>
              <a:gd name="connsiteY6" fmla="*/ 2172831 h 468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770" h="4689695">
                <a:moveTo>
                  <a:pt x="0" y="2172831"/>
                </a:moveTo>
                <a:lnTo>
                  <a:pt x="0" y="0"/>
                </a:lnTo>
                <a:lnTo>
                  <a:pt x="8926717" y="9053"/>
                </a:lnTo>
                <a:cubicBezTo>
                  <a:pt x="8929735" y="1569267"/>
                  <a:pt x="8932752" y="3129481"/>
                  <a:pt x="8935770" y="4689695"/>
                </a:cubicBezTo>
                <a:lnTo>
                  <a:pt x="3250194" y="4689695"/>
                </a:lnTo>
                <a:lnTo>
                  <a:pt x="3232087" y="2163778"/>
                </a:lnTo>
                <a:lnTo>
                  <a:pt x="0" y="2172831"/>
                </a:lnTo>
                <a:close/>
              </a:path>
            </a:pathLst>
          </a:custGeom>
          <a:solidFill>
            <a:srgbClr val="80808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6" name="Rechteck 76"/>
          <p:cNvSpPr/>
          <p:nvPr/>
        </p:nvSpPr>
        <p:spPr bwMode="auto">
          <a:xfrm>
            <a:off x="107380" y="3405771"/>
            <a:ext cx="1872260" cy="2448340"/>
          </a:xfrm>
          <a:prstGeom prst="rect">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7" name="Abgerundetes Rechteck 77"/>
          <p:cNvSpPr/>
          <p:nvPr/>
        </p:nvSpPr>
        <p:spPr bwMode="auto">
          <a:xfrm>
            <a:off x="251400" y="1317481"/>
            <a:ext cx="1584220" cy="1872260"/>
          </a:xfrm>
          <a:prstGeom prst="roundRect">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My</a:t>
            </a:r>
            <a:b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b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Remote Repository</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8" name="Abgerundetes Rechteck 78"/>
          <p:cNvSpPr/>
          <p:nvPr/>
        </p:nvSpPr>
        <p:spPr bwMode="auto">
          <a:xfrm>
            <a:off x="5940130" y="3261751"/>
            <a:ext cx="792110" cy="244834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rPr>
              <a:t>Staging</a:t>
            </a:r>
          </a:p>
        </p:txBody>
      </p:sp>
      <p:sp>
        <p:nvSpPr>
          <p:cNvPr id="9" name="Abgerundetes Rechteck 79"/>
          <p:cNvSpPr/>
          <p:nvPr/>
        </p:nvSpPr>
        <p:spPr bwMode="auto">
          <a:xfrm>
            <a:off x="251400" y="3549791"/>
            <a:ext cx="1584220" cy="2160300"/>
          </a:xfrm>
          <a:prstGeom prst="roundRect">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EAGLE</a:t>
            </a:r>
            <a:b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b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Open Source</a:t>
            </a:r>
            <a:b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b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Remote Repository</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pic>
        <p:nvPicPr>
          <p:cNvPr id="10" name="Picture 13" descr="C:\Users\A303646\AppData\Local\Mindjet\MindManager\10\Library\GER\Images\Dokumente\documents_folder.png"/>
          <p:cNvPicPr>
            <a:picLocks noChangeAspect="1" noChangeArrowheads="1"/>
          </p:cNvPicPr>
          <p:nvPr/>
        </p:nvPicPr>
        <p:blipFill>
          <a:blip r:embed="rId2" cstate="print"/>
          <a:srcRect/>
          <a:stretch>
            <a:fillRect/>
          </a:stretch>
        </p:blipFill>
        <p:spPr bwMode="auto">
          <a:xfrm>
            <a:off x="647564" y="4014494"/>
            <a:ext cx="792088" cy="792088"/>
          </a:xfrm>
          <a:prstGeom prst="rect">
            <a:avLst/>
          </a:prstGeom>
          <a:noFill/>
        </p:spPr>
      </p:pic>
      <p:sp>
        <p:nvSpPr>
          <p:cNvPr id="11" name="Abgerundetes Rechteck 81"/>
          <p:cNvSpPr/>
          <p:nvPr/>
        </p:nvSpPr>
        <p:spPr bwMode="auto">
          <a:xfrm>
            <a:off x="3491850" y="1317481"/>
            <a:ext cx="1908242" cy="439261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Local Repository</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12" name="Abgerundetes Rechteck 82"/>
          <p:cNvSpPr/>
          <p:nvPr/>
        </p:nvSpPr>
        <p:spPr bwMode="auto">
          <a:xfrm>
            <a:off x="7308380" y="1317481"/>
            <a:ext cx="1584220" cy="439261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rPr>
              <a:t>Local Working Directory</a:t>
            </a:r>
          </a:p>
        </p:txBody>
      </p:sp>
      <p:sp>
        <p:nvSpPr>
          <p:cNvPr id="13" name="Textfeld 83"/>
          <p:cNvSpPr txBox="1"/>
          <p:nvPr/>
        </p:nvSpPr>
        <p:spPr>
          <a:xfrm>
            <a:off x="2987780" y="2045307"/>
            <a:ext cx="5501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clone</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14" name="Gerade Verbindung 84"/>
          <p:cNvCxnSpPr/>
          <p:nvPr/>
        </p:nvCxnSpPr>
        <p:spPr bwMode="auto">
          <a:xfrm>
            <a:off x="2627730" y="968472"/>
            <a:ext cx="0" cy="4896680"/>
          </a:xfrm>
          <a:prstGeom prst="line">
            <a:avLst/>
          </a:prstGeom>
          <a:blipFill dpi="0" rotWithShape="0">
            <a:blip r:embed="rId3" cstate="print"/>
            <a:srcRect/>
            <a:tile tx="0" ty="0" sx="100000" sy="100000" flip="none" algn="tl"/>
          </a:blipFill>
          <a:ln w="19050" cap="flat" cmpd="sng" algn="ctr">
            <a:solidFill>
              <a:srgbClr val="000000"/>
            </a:solidFill>
            <a:prstDash val="dash"/>
            <a:round/>
            <a:headEnd type="none" w="med" len="med"/>
            <a:tailEnd type="none" w="med" len="med"/>
          </a:ln>
          <a:effectLst/>
        </p:spPr>
      </p:cxnSp>
      <p:pic>
        <p:nvPicPr>
          <p:cNvPr id="15" name="Picture 13" descr="C:\Users\A303646\AppData\Local\Mindjet\MindManager\10\Library\GER\Images\Dokumente\documents_folder.png"/>
          <p:cNvPicPr>
            <a:picLocks noChangeAspect="1" noChangeArrowheads="1"/>
          </p:cNvPicPr>
          <p:nvPr/>
        </p:nvPicPr>
        <p:blipFill>
          <a:blip r:embed="rId2" cstate="print"/>
          <a:srcRect/>
          <a:stretch>
            <a:fillRect/>
          </a:stretch>
        </p:blipFill>
        <p:spPr bwMode="auto">
          <a:xfrm>
            <a:off x="647564" y="2048622"/>
            <a:ext cx="792088" cy="792088"/>
          </a:xfrm>
          <a:prstGeom prst="rect">
            <a:avLst/>
          </a:prstGeom>
          <a:noFill/>
        </p:spPr>
      </p:pic>
      <p:sp>
        <p:nvSpPr>
          <p:cNvPr id="16" name="Textfeld 86"/>
          <p:cNvSpPr txBox="1"/>
          <p:nvPr/>
        </p:nvSpPr>
        <p:spPr>
          <a:xfrm>
            <a:off x="836503" y="5938530"/>
            <a:ext cx="1071127" cy="281295"/>
          </a:xfrm>
          <a:prstGeom prst="rect">
            <a:avLst/>
          </a:prstGeom>
          <a:noFill/>
        </p:spPr>
        <p:txBody>
          <a:bodyPr wrap="none" rtlCol="0">
            <a:spAutoFit/>
          </a:bodyPr>
          <a:lstStyle/>
          <a:p>
            <a:pPr marL="0" marR="0" lvl="0" indent="0" algn="l"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administrator</a:t>
            </a:r>
            <a:endParaRPr kumimoji="0" lang="en-US" sz="1200" b="0" i="0" u="none" strike="noStrike" kern="0" cap="none" spc="0" normalizeH="0" baseline="0" noProof="0" dirty="0">
              <a:ln>
                <a:noFill/>
              </a:ln>
              <a:solidFill>
                <a:sysClr val="windowText" lastClr="000000"/>
              </a:solidFill>
              <a:effectLst/>
              <a:uLnTx/>
              <a:uFillTx/>
            </a:endParaRPr>
          </a:p>
        </p:txBody>
      </p:sp>
      <p:sp>
        <p:nvSpPr>
          <p:cNvPr id="17" name="Textfeld 87"/>
          <p:cNvSpPr txBox="1"/>
          <p:nvPr/>
        </p:nvSpPr>
        <p:spPr>
          <a:xfrm>
            <a:off x="686513" y="2388935"/>
            <a:ext cx="658835" cy="307777"/>
          </a:xfrm>
          <a:prstGeom prst="rect">
            <a:avLst/>
          </a:prstGeom>
          <a:noFill/>
        </p:spPr>
        <p:txBody>
          <a:bodyPr wrap="none" lIns="0" tIns="0" rIns="0" bIns="0" rtlCol="0">
            <a:spAutoFit/>
          </a:bodyPr>
          <a:lstStyle/>
          <a:p>
            <a:pPr marL="0" marR="0" lvl="0" indent="0" defTabSz="914400" eaLnBrk="1" fontAlgn="auto" latinLnBrk="0" hangingPunct="1">
              <a:lnSpc>
                <a:spcPts val="1200"/>
              </a:lnSpc>
              <a:spcBef>
                <a:spcPts val="0"/>
              </a:spcBef>
              <a:spcAft>
                <a:spcPts val="450"/>
              </a:spcAft>
              <a:buClr>
                <a:srgbClr val="000000"/>
              </a:buClr>
              <a:buSzTx/>
              <a:buFontTx/>
              <a:buNone/>
              <a:tabLst/>
              <a:defRPr/>
            </a:pPr>
            <a:r>
              <a:rPr kumimoji="0" lang="en-US" sz="1000" b="0" i="0" u="none" strike="noStrike" kern="0" cap="none" spc="0" normalizeH="0" baseline="0" noProof="0" dirty="0" err="1" smtClean="0">
                <a:ln>
                  <a:noFill/>
                </a:ln>
                <a:solidFill>
                  <a:sysClr val="windowText" lastClr="000000"/>
                </a:solidFill>
                <a:effectLst/>
                <a:uLnTx/>
                <a:uFillTx/>
              </a:rPr>
              <a:t>OpenModel</a:t>
            </a:r>
            <a:r>
              <a:rPr kumimoji="0" lang="en-US" sz="1000" b="0" i="0" u="none" strike="noStrike" kern="0" cap="none" spc="0" normalizeH="0" baseline="0" noProof="0" dirty="0" smtClean="0">
                <a:ln>
                  <a:noFill/>
                </a:ln>
                <a:solidFill>
                  <a:sysClr val="windowText" lastClr="000000"/>
                </a:solidFill>
                <a:effectLst/>
                <a:uLnTx/>
                <a:uFillTx/>
              </a:rPr>
              <a:t/>
            </a:r>
            <a:br>
              <a:rPr kumimoji="0" lang="en-US" sz="1000" b="0" i="0" u="none" strike="noStrike" kern="0" cap="none" spc="0" normalizeH="0" baseline="0" noProof="0" dirty="0" smtClean="0">
                <a:ln>
                  <a:noFill/>
                </a:ln>
                <a:solidFill>
                  <a:sysClr val="windowText" lastClr="000000"/>
                </a:solidFill>
                <a:effectLst/>
                <a:uLnTx/>
                <a:uFillTx/>
              </a:rPr>
            </a:br>
            <a:r>
              <a:rPr kumimoji="0" lang="en-US" sz="1000" b="0" i="0" u="none" strike="noStrike" kern="0" cap="none" spc="0" normalizeH="0" baseline="0" noProof="0" dirty="0" smtClean="0">
                <a:ln>
                  <a:noFill/>
                </a:ln>
                <a:solidFill>
                  <a:sysClr val="windowText" lastClr="000000"/>
                </a:solidFill>
                <a:effectLst/>
                <a:uLnTx/>
                <a:uFillTx/>
              </a:rPr>
              <a:t>Profile</a:t>
            </a:r>
          </a:p>
        </p:txBody>
      </p:sp>
      <p:sp>
        <p:nvSpPr>
          <p:cNvPr id="18" name="Textfeld 88"/>
          <p:cNvSpPr txBox="1"/>
          <p:nvPr/>
        </p:nvSpPr>
        <p:spPr>
          <a:xfrm>
            <a:off x="708809" y="4354785"/>
            <a:ext cx="658835" cy="307777"/>
          </a:xfrm>
          <a:prstGeom prst="rect">
            <a:avLst/>
          </a:prstGeom>
          <a:noFill/>
        </p:spPr>
        <p:txBody>
          <a:bodyPr wrap="none" lIns="0" tIns="0" rIns="0" bIns="0" rtlCol="0">
            <a:spAutoFit/>
          </a:bodyPr>
          <a:lstStyle/>
          <a:p>
            <a:pPr marL="0" marR="0" lvl="0" indent="0" defTabSz="914400" eaLnBrk="1" fontAlgn="auto" latinLnBrk="0" hangingPunct="1">
              <a:lnSpc>
                <a:spcPts val="1200"/>
              </a:lnSpc>
              <a:spcBef>
                <a:spcPts val="0"/>
              </a:spcBef>
              <a:spcAft>
                <a:spcPts val="450"/>
              </a:spcAft>
              <a:buClr>
                <a:srgbClr val="000000"/>
              </a:buClr>
              <a:buSzTx/>
              <a:buFontTx/>
              <a:buNone/>
              <a:tabLst/>
              <a:defRPr/>
            </a:pPr>
            <a:r>
              <a:rPr kumimoji="0" lang="en-US" sz="1000" b="0" i="0" u="none" strike="noStrike" kern="0" cap="none" spc="0" normalizeH="0" baseline="0" noProof="0" dirty="0" err="1" smtClean="0">
                <a:ln>
                  <a:noFill/>
                </a:ln>
                <a:solidFill>
                  <a:sysClr val="windowText" lastClr="000000"/>
                </a:solidFill>
                <a:effectLst/>
                <a:uLnTx/>
                <a:uFillTx/>
              </a:rPr>
              <a:t>OpenModel</a:t>
            </a:r>
            <a:r>
              <a:rPr kumimoji="0" lang="en-US" sz="1000" b="0" i="0" u="none" strike="noStrike" kern="0" cap="none" spc="0" normalizeH="0" baseline="0" noProof="0" dirty="0" smtClean="0">
                <a:ln>
                  <a:noFill/>
                </a:ln>
                <a:solidFill>
                  <a:sysClr val="windowText" lastClr="000000"/>
                </a:solidFill>
                <a:effectLst/>
                <a:uLnTx/>
                <a:uFillTx/>
              </a:rPr>
              <a:t/>
            </a:r>
            <a:br>
              <a:rPr kumimoji="0" lang="en-US" sz="1000" b="0" i="0" u="none" strike="noStrike" kern="0" cap="none" spc="0" normalizeH="0" baseline="0" noProof="0" dirty="0" smtClean="0">
                <a:ln>
                  <a:noFill/>
                </a:ln>
                <a:solidFill>
                  <a:sysClr val="windowText" lastClr="000000"/>
                </a:solidFill>
                <a:effectLst/>
                <a:uLnTx/>
                <a:uFillTx/>
              </a:rPr>
            </a:br>
            <a:r>
              <a:rPr kumimoji="0" lang="en-US" sz="1000" b="0" i="0" u="none" strike="noStrike" kern="0" cap="none" spc="0" normalizeH="0" baseline="0" noProof="0" dirty="0" smtClean="0">
                <a:ln>
                  <a:noFill/>
                </a:ln>
                <a:solidFill>
                  <a:sysClr val="windowText" lastClr="000000"/>
                </a:solidFill>
                <a:effectLst/>
                <a:uLnTx/>
                <a:uFillTx/>
              </a:rPr>
              <a:t>Profile</a:t>
            </a:r>
          </a:p>
        </p:txBody>
      </p:sp>
      <p:sp>
        <p:nvSpPr>
          <p:cNvPr id="19" name="Rechteck 89"/>
          <p:cNvSpPr/>
          <p:nvPr/>
        </p:nvSpPr>
        <p:spPr bwMode="auto">
          <a:xfrm>
            <a:off x="467430" y="6004852"/>
            <a:ext cx="360050" cy="144020"/>
          </a:xfrm>
          <a:prstGeom prst="rect">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endParaRPr>
          </a:p>
        </p:txBody>
      </p:sp>
      <p:cxnSp>
        <p:nvCxnSpPr>
          <p:cNvPr id="20" name="Gerade Verbindung mit Pfeil 91"/>
          <p:cNvCxnSpPr>
            <a:stCxn id="10" idx="0"/>
            <a:endCxn id="15" idx="2"/>
          </p:cNvCxnSpPr>
          <p:nvPr/>
        </p:nvCxnSpPr>
        <p:spPr bwMode="auto">
          <a:xfrm flipV="1">
            <a:off x="1043608" y="2840710"/>
            <a:ext cx="0" cy="1173784"/>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sp>
        <p:nvSpPr>
          <p:cNvPr id="21" name="Oval 22"/>
          <p:cNvSpPr>
            <a:spLocks noChangeArrowheads="1"/>
          </p:cNvSpPr>
          <p:nvPr/>
        </p:nvSpPr>
        <p:spPr bwMode="gray">
          <a:xfrm>
            <a:off x="755576" y="3654454"/>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rPr>
              <a:t>1</a:t>
            </a:r>
          </a:p>
        </p:txBody>
      </p:sp>
      <p:sp>
        <p:nvSpPr>
          <p:cNvPr id="22" name="Oval 22"/>
          <p:cNvSpPr>
            <a:spLocks noChangeArrowheads="1"/>
          </p:cNvSpPr>
          <p:nvPr/>
        </p:nvSpPr>
        <p:spPr bwMode="gray">
          <a:xfrm>
            <a:off x="2231740" y="2048622"/>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2</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3" name="Oval 22"/>
          <p:cNvSpPr>
            <a:spLocks noChangeArrowheads="1"/>
          </p:cNvSpPr>
          <p:nvPr/>
        </p:nvSpPr>
        <p:spPr bwMode="gray">
          <a:xfrm>
            <a:off x="4391980" y="3546442"/>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6</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4" name="Oval 22"/>
          <p:cNvSpPr>
            <a:spLocks noChangeArrowheads="1"/>
          </p:cNvSpPr>
          <p:nvPr/>
        </p:nvSpPr>
        <p:spPr bwMode="gray">
          <a:xfrm>
            <a:off x="2231740" y="2358310"/>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lang="de-DE" sz="1050" b="1" kern="0" dirty="0" smtClean="0">
                <a:solidFill>
                  <a:srgbClr val="FFFFFF"/>
                </a:solidFill>
                <a:ea typeface="MS PGothic" pitchFamily="34" charset="-128"/>
                <a:cs typeface="Times New Roman" pitchFamily="18" charset="0"/>
              </a:rPr>
              <a:t>7</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5" name="Oval 22"/>
          <p:cNvSpPr>
            <a:spLocks noChangeArrowheads="1"/>
          </p:cNvSpPr>
          <p:nvPr/>
        </p:nvSpPr>
        <p:spPr bwMode="gray">
          <a:xfrm>
            <a:off x="2231740" y="4446535"/>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5</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pic>
        <p:nvPicPr>
          <p:cNvPr id="26" name="Picture 8"/>
          <p:cNvPicPr>
            <a:picLocks noChangeAspect="1" noChangeArrowheads="1"/>
          </p:cNvPicPr>
          <p:nvPr/>
        </p:nvPicPr>
        <p:blipFill>
          <a:blip r:embed="rId4" cstate="print"/>
          <a:srcRect/>
          <a:stretch>
            <a:fillRect/>
          </a:stretch>
        </p:blipFill>
        <p:spPr bwMode="auto">
          <a:xfrm>
            <a:off x="1088694" y="3654454"/>
            <a:ext cx="171450" cy="200025"/>
          </a:xfrm>
          <a:prstGeom prst="rect">
            <a:avLst/>
          </a:prstGeom>
          <a:noFill/>
          <a:ln w="9525">
            <a:noFill/>
            <a:miter lim="800000"/>
            <a:headEnd/>
            <a:tailEnd/>
          </a:ln>
        </p:spPr>
      </p:pic>
      <p:sp>
        <p:nvSpPr>
          <p:cNvPr id="27" name="Textfeld 98"/>
          <p:cNvSpPr txBox="1"/>
          <p:nvPr/>
        </p:nvSpPr>
        <p:spPr>
          <a:xfrm>
            <a:off x="1223628" y="3654454"/>
            <a:ext cx="441146" cy="223587"/>
          </a:xfrm>
          <a:prstGeom prst="rect">
            <a:avLst/>
          </a:prstGeom>
          <a:noFill/>
        </p:spPr>
        <p:txBody>
          <a:bodyPr wrap="none" rtlCol="0">
            <a:spAutoFit/>
          </a:bodyPr>
          <a:lstStyle/>
          <a:p>
            <a:pPr marL="0" marR="0" lvl="0" indent="0" algn="r" defTabSz="914400" eaLnBrk="1" fontAlgn="auto" latinLnBrk="0" hangingPunct="1">
              <a:lnSpc>
                <a:spcPts val="1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fork</a:t>
            </a:r>
            <a:endParaRPr kumimoji="0" lang="en-US" sz="1200" b="0" i="0" u="none" strike="noStrike" kern="0" cap="none" spc="0" normalizeH="0" baseline="0" noProof="0" dirty="0">
              <a:ln>
                <a:noFill/>
              </a:ln>
              <a:solidFill>
                <a:sysClr val="windowText" lastClr="000000"/>
              </a:solidFill>
              <a:effectLst/>
              <a:uLnTx/>
              <a:uFillTx/>
            </a:endParaRPr>
          </a:p>
        </p:txBody>
      </p:sp>
      <p:sp>
        <p:nvSpPr>
          <p:cNvPr id="28" name="Oval 22"/>
          <p:cNvSpPr>
            <a:spLocks noChangeArrowheads="1"/>
          </p:cNvSpPr>
          <p:nvPr/>
        </p:nvSpPr>
        <p:spPr bwMode="gray">
          <a:xfrm>
            <a:off x="647564" y="4086502"/>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0</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9" name="Abgerundetes Rechteck 102"/>
          <p:cNvSpPr/>
          <p:nvPr/>
        </p:nvSpPr>
        <p:spPr bwMode="auto">
          <a:xfrm>
            <a:off x="107504" y="945472"/>
            <a:ext cx="2479916" cy="228990"/>
          </a:xfrm>
          <a:prstGeom prst="roundRect">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remote on </a:t>
            </a:r>
            <a:r>
              <a:rPr kumimoji="0" lang="en-US" sz="1200" b="0" i="0" u="none" strike="noStrike" kern="0" cap="none" spc="0" normalizeH="0" baseline="0" noProof="0" dirty="0" err="1" smtClean="0">
                <a:ln>
                  <a:noFill/>
                </a:ln>
                <a:solidFill>
                  <a:srgbClr val="000000"/>
                </a:solidFill>
                <a:effectLst/>
                <a:uLnTx/>
                <a:uFillTx/>
                <a:latin typeface="Gill Sans" charset="0"/>
                <a:ea typeface="ヒラギノ角ゴ ProN W3" charset="-128"/>
                <a:cs typeface="ヒラギノ角ゴ ProN W3" charset="-128"/>
                <a:sym typeface="Gill Sans" charset="0"/>
              </a:rPr>
              <a:t>GitHub</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30" name="Abgerundetes Rechteck 103"/>
          <p:cNvSpPr/>
          <p:nvPr/>
        </p:nvSpPr>
        <p:spPr bwMode="auto">
          <a:xfrm>
            <a:off x="2663750" y="945472"/>
            <a:ext cx="6336742" cy="22899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rPr>
              <a:t>local on my PC</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endParaRPr>
          </a:p>
        </p:txBody>
      </p:sp>
      <p:pic>
        <p:nvPicPr>
          <p:cNvPr id="31" name="Picture 4"/>
          <p:cNvPicPr>
            <a:picLocks noChangeAspect="1" noChangeArrowheads="1"/>
          </p:cNvPicPr>
          <p:nvPr/>
        </p:nvPicPr>
        <p:blipFill>
          <a:blip r:embed="rId5" cstate="print"/>
          <a:srcRect/>
          <a:stretch>
            <a:fillRect/>
          </a:stretch>
        </p:blipFill>
        <p:spPr bwMode="auto">
          <a:xfrm>
            <a:off x="7488324" y="2322306"/>
            <a:ext cx="1343025" cy="857250"/>
          </a:xfrm>
          <a:prstGeom prst="rect">
            <a:avLst/>
          </a:prstGeom>
          <a:noFill/>
          <a:ln w="9525">
            <a:noFill/>
            <a:miter lim="800000"/>
            <a:headEnd/>
            <a:tailEnd/>
          </a:ln>
        </p:spPr>
      </p:pic>
      <p:cxnSp>
        <p:nvCxnSpPr>
          <p:cNvPr id="32" name="Gerade Verbindung mit Pfeil 105"/>
          <p:cNvCxnSpPr/>
          <p:nvPr/>
        </p:nvCxnSpPr>
        <p:spPr bwMode="auto">
          <a:xfrm>
            <a:off x="1547664" y="2322306"/>
            <a:ext cx="2052228" cy="0"/>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pic>
        <p:nvPicPr>
          <p:cNvPr id="33" name="Picture 5"/>
          <p:cNvPicPr>
            <a:picLocks noChangeAspect="1" noChangeArrowheads="1"/>
          </p:cNvPicPr>
          <p:nvPr/>
        </p:nvPicPr>
        <p:blipFill>
          <a:blip r:embed="rId6" cstate="print"/>
          <a:srcRect/>
          <a:stretch>
            <a:fillRect/>
          </a:stretch>
        </p:blipFill>
        <p:spPr bwMode="auto">
          <a:xfrm>
            <a:off x="3599892" y="4292232"/>
            <a:ext cx="1714500" cy="514350"/>
          </a:xfrm>
          <a:prstGeom prst="rect">
            <a:avLst/>
          </a:prstGeom>
          <a:noFill/>
          <a:ln w="9525">
            <a:noFill/>
            <a:miter lim="800000"/>
            <a:headEnd/>
            <a:tailEnd/>
          </a:ln>
        </p:spPr>
      </p:pic>
      <p:sp>
        <p:nvSpPr>
          <p:cNvPr id="34" name="Oval 22"/>
          <p:cNvSpPr>
            <a:spLocks noChangeArrowheads="1"/>
          </p:cNvSpPr>
          <p:nvPr/>
        </p:nvSpPr>
        <p:spPr bwMode="gray">
          <a:xfrm>
            <a:off x="2231740" y="4122506"/>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4</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cxnSp>
        <p:nvCxnSpPr>
          <p:cNvPr id="35" name="Gerade Verbindung mit Pfeil 108"/>
          <p:cNvCxnSpPr/>
          <p:nvPr/>
        </p:nvCxnSpPr>
        <p:spPr bwMode="auto">
          <a:xfrm>
            <a:off x="1547664" y="4374534"/>
            <a:ext cx="2052228" cy="0"/>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sp>
        <p:nvSpPr>
          <p:cNvPr id="36" name="Textfeld 109"/>
          <p:cNvSpPr txBox="1"/>
          <p:nvPr/>
        </p:nvSpPr>
        <p:spPr>
          <a:xfrm>
            <a:off x="2663788" y="3948873"/>
            <a:ext cx="6623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create</a:t>
            </a:r>
            <a:br>
              <a:rPr kumimoji="0" lang="en-US" sz="1200" b="0" i="0" u="none" strike="noStrike" kern="0" cap="none" spc="0" normalizeH="0" baseline="0" noProof="0" dirty="0" smtClean="0">
                <a:ln>
                  <a:noFill/>
                </a:ln>
                <a:solidFill>
                  <a:sysClr val="windowText" lastClr="000000"/>
                </a:solidFill>
                <a:effectLst/>
                <a:uLnTx/>
                <a:uFillTx/>
              </a:rPr>
            </a:br>
            <a:r>
              <a:rPr kumimoji="0" lang="en-US" sz="1200" b="0" i="0" u="none" strike="noStrike" kern="0" cap="none" spc="0" normalizeH="0" baseline="0" noProof="0" dirty="0" smtClean="0">
                <a:ln>
                  <a:noFill/>
                </a:ln>
                <a:solidFill>
                  <a:sysClr val="windowText" lastClr="000000"/>
                </a:solidFill>
                <a:effectLst/>
                <a:uLnTx/>
                <a:uFillTx/>
              </a:rPr>
              <a:t>remote</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feld 110"/>
          <p:cNvSpPr txBox="1"/>
          <p:nvPr/>
        </p:nvSpPr>
        <p:spPr>
          <a:xfrm>
            <a:off x="2649498" y="4344917"/>
            <a:ext cx="6623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fetch</a:t>
            </a:r>
            <a:br>
              <a:rPr kumimoji="0" lang="en-US" sz="1200" b="0" i="0" u="none" strike="noStrike" kern="0" cap="none" spc="0" normalizeH="0" baseline="0" noProof="0" dirty="0" smtClean="0">
                <a:ln>
                  <a:noFill/>
                </a:ln>
                <a:solidFill>
                  <a:sysClr val="windowText" lastClr="000000"/>
                </a:solidFill>
                <a:effectLst/>
                <a:uLnTx/>
                <a:uFillTx/>
              </a:rPr>
            </a:br>
            <a:r>
              <a:rPr kumimoji="0" lang="en-US" sz="1200" b="0" i="0" u="none" strike="noStrike" kern="0" cap="none" spc="0" normalizeH="0" baseline="0" noProof="0" dirty="0" smtClean="0">
                <a:ln>
                  <a:noFill/>
                </a:ln>
                <a:solidFill>
                  <a:sysClr val="windowText" lastClr="000000"/>
                </a:solidFill>
                <a:effectLst/>
                <a:uLnTx/>
                <a:uFillTx/>
              </a:rPr>
              <a:t>remote</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38" name="Gerade Verbindung mit Pfeil 111"/>
          <p:cNvCxnSpPr/>
          <p:nvPr/>
        </p:nvCxnSpPr>
        <p:spPr bwMode="auto">
          <a:xfrm flipV="1">
            <a:off x="4644008" y="2934374"/>
            <a:ext cx="0" cy="1476164"/>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sp>
        <p:nvSpPr>
          <p:cNvPr id="39" name="Textfeld 112"/>
          <p:cNvSpPr txBox="1"/>
          <p:nvPr/>
        </p:nvSpPr>
        <p:spPr>
          <a:xfrm>
            <a:off x="4681551" y="3510438"/>
            <a:ext cx="61908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merge</a:t>
            </a:r>
            <a:endParaRPr kumimoji="0" lang="en-US" sz="1200" b="0" i="0" u="none" strike="noStrike" kern="0" cap="none" spc="0" normalizeH="0" baseline="0" noProof="0" dirty="0">
              <a:ln>
                <a:noFill/>
              </a:ln>
              <a:solidFill>
                <a:sysClr val="windowText" lastClr="000000"/>
              </a:solidFill>
              <a:effectLst/>
              <a:uLnTx/>
              <a:uFillTx/>
            </a:endParaRPr>
          </a:p>
        </p:txBody>
      </p:sp>
      <p:sp>
        <p:nvSpPr>
          <p:cNvPr id="40" name="Textfeld 113"/>
          <p:cNvSpPr txBox="1"/>
          <p:nvPr/>
        </p:nvSpPr>
        <p:spPr>
          <a:xfrm>
            <a:off x="5724160" y="2397631"/>
            <a:ext cx="13532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checkout branch</a:t>
            </a:r>
            <a:endParaRPr kumimoji="0" lang="en-US" sz="1200" b="0" i="0" u="none" strike="noStrike" kern="0" cap="none" spc="0" normalizeH="0" baseline="0" noProof="0" dirty="0">
              <a:ln>
                <a:noFill/>
              </a:ln>
              <a:solidFill>
                <a:sysClr val="windowText" lastClr="000000"/>
              </a:solidFill>
              <a:effectLst/>
              <a:uLnTx/>
              <a:uFillTx/>
            </a:endParaRPr>
          </a:p>
        </p:txBody>
      </p:sp>
      <p:sp>
        <p:nvSpPr>
          <p:cNvPr id="41" name="Oval 22"/>
          <p:cNvSpPr>
            <a:spLocks noChangeArrowheads="1"/>
          </p:cNvSpPr>
          <p:nvPr/>
        </p:nvSpPr>
        <p:spPr bwMode="gray">
          <a:xfrm>
            <a:off x="5508130" y="2408672"/>
            <a:ext cx="216029" cy="216031"/>
          </a:xfrm>
          <a:prstGeom prst="ellipse">
            <a:avLst/>
          </a:prstGeom>
          <a:solidFill>
            <a:srgbClr val="FFFFFF">
              <a:lumMod val="95000"/>
            </a:srgbClr>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000000"/>
                </a:solidFill>
                <a:effectLst/>
                <a:uLnTx/>
                <a:uFillTx/>
                <a:ea typeface="MS PGothic" pitchFamily="34" charset="-128"/>
                <a:cs typeface="Times New Roman" pitchFamily="18" charset="0"/>
              </a:rPr>
              <a:t>3</a:t>
            </a:r>
            <a:endParaRPr kumimoji="0" lang="de-DE" sz="1050" b="1" i="0" u="none" strike="noStrike" kern="0" cap="none" spc="0" normalizeH="0" baseline="0" noProof="0" dirty="0">
              <a:ln>
                <a:noFill/>
              </a:ln>
              <a:solidFill>
                <a:srgbClr val="000000"/>
              </a:solidFill>
              <a:effectLst/>
              <a:uLnTx/>
              <a:uFillTx/>
              <a:ea typeface="MS PGothic" pitchFamily="34" charset="-128"/>
              <a:cs typeface="Times New Roman" pitchFamily="18" charset="0"/>
            </a:endParaRPr>
          </a:p>
        </p:txBody>
      </p:sp>
      <p:cxnSp>
        <p:nvCxnSpPr>
          <p:cNvPr id="42" name="Gerade Verbindung mit Pfeil 115"/>
          <p:cNvCxnSpPr/>
          <p:nvPr/>
        </p:nvCxnSpPr>
        <p:spPr bwMode="auto">
          <a:xfrm>
            <a:off x="3203810" y="6102726"/>
            <a:ext cx="288040" cy="0"/>
          </a:xfrm>
          <a:prstGeom prst="straightConnector1">
            <a:avLst/>
          </a:prstGeom>
          <a:blipFill dpi="0" rotWithShape="0">
            <a:blip r:embed="rId3" cstate="print"/>
            <a:srcRect/>
            <a:tile tx="0" ty="0" sx="100000" sy="100000" flip="none" algn="tl"/>
          </a:blipFill>
          <a:ln w="25400" cap="flat" cmpd="sng" algn="ctr">
            <a:solidFill>
              <a:srgbClr val="000000"/>
            </a:solidFill>
            <a:prstDash val="sysDash"/>
            <a:round/>
            <a:headEnd type="none" w="med" len="med"/>
            <a:tailEnd type="arrow"/>
          </a:ln>
          <a:effectLst/>
        </p:spPr>
      </p:cxnSp>
      <p:sp>
        <p:nvSpPr>
          <p:cNvPr id="43" name="Textfeld 116"/>
          <p:cNvSpPr txBox="1"/>
          <p:nvPr/>
        </p:nvSpPr>
        <p:spPr>
          <a:xfrm>
            <a:off x="3563860" y="5943907"/>
            <a:ext cx="1079142" cy="281295"/>
          </a:xfrm>
          <a:prstGeom prst="rect">
            <a:avLst/>
          </a:prstGeom>
          <a:noFill/>
        </p:spPr>
        <p:txBody>
          <a:bodyPr wrap="none" rtlCol="0">
            <a:spAutoFit/>
          </a:bodyPr>
          <a:lstStyle/>
          <a:p>
            <a:pPr marL="0" marR="0" lvl="0" indent="0" algn="l"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automatically</a:t>
            </a:r>
            <a:endParaRPr kumimoji="0" lang="en-US" sz="1200" b="0" i="0" u="none" strike="noStrike" kern="0" cap="none" spc="0" normalizeH="0" baseline="0" noProof="0" dirty="0">
              <a:ln>
                <a:noFill/>
              </a:ln>
              <a:solidFill>
                <a:sysClr val="windowText" lastClr="000000"/>
              </a:solidFill>
              <a:effectLst/>
              <a:uLnTx/>
              <a:uFillTx/>
            </a:endParaRPr>
          </a:p>
        </p:txBody>
      </p:sp>
      <p:sp>
        <p:nvSpPr>
          <p:cNvPr id="44" name="Textfeld 117"/>
          <p:cNvSpPr txBox="1"/>
          <p:nvPr/>
        </p:nvSpPr>
        <p:spPr>
          <a:xfrm>
            <a:off x="3004657" y="2358310"/>
            <a:ext cx="5164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push</a:t>
            </a:r>
            <a:endParaRPr kumimoji="0" lang="en-US" sz="1200" b="0" i="0" u="none" strike="noStrike" kern="0" cap="none" spc="0" normalizeH="0" baseline="0" noProof="0" dirty="0">
              <a:ln>
                <a:noFill/>
              </a:ln>
              <a:solidFill>
                <a:sysClr val="windowText" lastClr="000000"/>
              </a:solidFill>
              <a:effectLst/>
              <a:uLnTx/>
              <a:uFillTx/>
            </a:endParaRPr>
          </a:p>
        </p:txBody>
      </p:sp>
      <p:pic>
        <p:nvPicPr>
          <p:cNvPr id="45" name="Picture 2"/>
          <p:cNvPicPr>
            <a:picLocks noChangeAspect="1" noChangeArrowheads="1"/>
          </p:cNvPicPr>
          <p:nvPr/>
        </p:nvPicPr>
        <p:blipFill>
          <a:blip r:embed="rId7" cstate="print"/>
          <a:srcRect/>
          <a:stretch>
            <a:fillRect/>
          </a:stretch>
        </p:blipFill>
        <p:spPr bwMode="auto">
          <a:xfrm>
            <a:off x="3599893" y="2237761"/>
            <a:ext cx="1728191" cy="555762"/>
          </a:xfrm>
          <a:prstGeom prst="rect">
            <a:avLst/>
          </a:prstGeom>
          <a:noFill/>
          <a:ln w="9525">
            <a:noFill/>
            <a:miter lim="800000"/>
            <a:headEnd/>
            <a:tailEnd/>
          </a:ln>
        </p:spPr>
      </p:pic>
      <p:cxnSp>
        <p:nvCxnSpPr>
          <p:cNvPr id="46" name="Gerade Verbindung mit Pfeil 119"/>
          <p:cNvCxnSpPr/>
          <p:nvPr/>
        </p:nvCxnSpPr>
        <p:spPr bwMode="auto">
          <a:xfrm flipH="1">
            <a:off x="1547664" y="2646342"/>
            <a:ext cx="2052228" cy="0"/>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cxnSp>
        <p:nvCxnSpPr>
          <p:cNvPr id="47" name="Gerade Verbindung mit Pfeil 120"/>
          <p:cNvCxnSpPr/>
          <p:nvPr/>
        </p:nvCxnSpPr>
        <p:spPr bwMode="auto">
          <a:xfrm>
            <a:off x="5328084" y="2682346"/>
            <a:ext cx="2125096" cy="4653"/>
          </a:xfrm>
          <a:prstGeom prst="straightConnector1">
            <a:avLst/>
          </a:prstGeom>
          <a:blipFill dpi="0" rotWithShape="0">
            <a:blip r:embed="rId3" cstate="print"/>
            <a:srcRect/>
            <a:tile tx="0" ty="0" sx="100000" sy="100000" flip="none" algn="tl"/>
          </a:blipFill>
          <a:ln w="25400" cap="flat" cmpd="sng" algn="ctr">
            <a:solidFill>
              <a:srgbClr val="000000"/>
            </a:solidFill>
            <a:prstDash val="dash"/>
            <a:round/>
            <a:headEnd type="none" w="med" len="med"/>
            <a:tailEnd type="arrow"/>
          </a:ln>
          <a:effectLst/>
        </p:spPr>
      </p:cxnSp>
      <p:sp>
        <p:nvSpPr>
          <p:cNvPr id="48" name="Textfeld 121"/>
          <p:cNvSpPr txBox="1"/>
          <p:nvPr/>
        </p:nvSpPr>
        <p:spPr>
          <a:xfrm>
            <a:off x="2492733" y="5943907"/>
            <a:ext cx="482824" cy="281295"/>
          </a:xfrm>
          <a:prstGeom prst="rect">
            <a:avLst/>
          </a:prstGeom>
          <a:noFill/>
        </p:spPr>
        <p:txBody>
          <a:bodyPr wrap="none" rtlCol="0">
            <a:spAutoFit/>
          </a:bodyPr>
          <a:lstStyle/>
          <a:p>
            <a:pPr marL="0" marR="0" lvl="0" indent="0" algn="l"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user</a:t>
            </a:r>
            <a:endParaRPr kumimoji="0" lang="en-US" sz="1200" b="0" i="0" u="none" strike="noStrike" kern="0" cap="none" spc="0" normalizeH="0" baseline="0" noProof="0" dirty="0">
              <a:ln>
                <a:noFill/>
              </a:ln>
              <a:solidFill>
                <a:sysClr val="windowText" lastClr="000000"/>
              </a:solidFill>
              <a:effectLst/>
              <a:uLnTx/>
              <a:uFillTx/>
            </a:endParaRPr>
          </a:p>
        </p:txBody>
      </p:sp>
      <p:sp>
        <p:nvSpPr>
          <p:cNvPr id="49" name="Rechteck 122"/>
          <p:cNvSpPr/>
          <p:nvPr/>
        </p:nvSpPr>
        <p:spPr bwMode="auto">
          <a:xfrm>
            <a:off x="2123660" y="6004852"/>
            <a:ext cx="360050" cy="144020"/>
          </a:xfrm>
          <a:prstGeom prst="rect">
            <a:avLst/>
          </a:prstGeom>
          <a:solidFill>
            <a:srgbClr val="80808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endParaRPr>
          </a:p>
        </p:txBody>
      </p:sp>
      <p:sp>
        <p:nvSpPr>
          <p:cNvPr id="50" name="Slide Number Placeholder 49"/>
          <p:cNvSpPr>
            <a:spLocks noGrp="1"/>
          </p:cNvSpPr>
          <p:nvPr>
            <p:ph type="sldNum" sz="quarter" idx="4"/>
          </p:nvPr>
        </p:nvSpPr>
        <p:spPr/>
        <p:txBody>
          <a:bodyPr/>
          <a:lstStyle/>
          <a:p>
            <a:fld id="{95FB27F1-C2FE-E646-9E41-8F3092BBAFAE}" type="slidenum">
              <a:rPr lang="en-US" smtClean="0"/>
              <a:pPr/>
              <a:t>65</a:t>
            </a:fld>
            <a:endParaRPr lang="en-US"/>
          </a:p>
        </p:txBody>
      </p:sp>
      <p:sp>
        <p:nvSpPr>
          <p:cNvPr id="51" name="Footer Placeholder 50"/>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YANG</a:t>
            </a:r>
            <a:endParaRPr lang="en-GB"/>
          </a:p>
        </p:txBody>
      </p:sp>
      <p:sp>
        <p:nvSpPr>
          <p:cNvPr id="3" name="Marcador de contenido 2"/>
          <p:cNvSpPr>
            <a:spLocks noGrp="1"/>
          </p:cNvSpPr>
          <p:nvPr>
            <p:ph idx="1"/>
          </p:nvPr>
        </p:nvSpPr>
        <p:spPr/>
        <p:txBody>
          <a:bodyPr/>
          <a:lstStyle/>
          <a:p>
            <a:r>
              <a:rPr lang="en-GB"/>
              <a:t>YANG has... </a:t>
            </a:r>
            <a:r>
              <a:rPr lang="en-GB" smtClean="0"/>
              <a:t>A </a:t>
            </a:r>
            <a:r>
              <a:rPr lang="en-GB"/>
              <a:t>reasonable self-contained specification</a:t>
            </a:r>
          </a:p>
          <a:p>
            <a:r>
              <a:rPr lang="en-GB"/>
              <a:t>A focus on readers and reviewers</a:t>
            </a:r>
          </a:p>
          <a:p>
            <a:pPr lvl="1"/>
            <a:r>
              <a:rPr lang="en-GB"/>
              <a:t>Text-based</a:t>
            </a:r>
          </a:p>
          <a:p>
            <a:pPr lvl="2"/>
            <a:r>
              <a:rPr lang="en-GB"/>
              <a:t>Email, patch, and RFC friendly</a:t>
            </a:r>
          </a:p>
          <a:p>
            <a:r>
              <a:rPr lang="en-GB"/>
              <a:t>Limited Scope, but extensible</a:t>
            </a:r>
          </a:p>
          <a:p>
            <a:r>
              <a:rPr lang="en-GB"/>
              <a:t>Ability to model </a:t>
            </a:r>
            <a:r>
              <a:rPr lang="en-GB" err="1"/>
              <a:t>config</a:t>
            </a:r>
            <a:r>
              <a:rPr lang="en-GB"/>
              <a:t> data, state data, RPCs, and notifications</a:t>
            </a:r>
          </a:p>
          <a:p>
            <a:r>
              <a:rPr lang="en-GB"/>
              <a:t>Experience gained by existing implementations</a:t>
            </a:r>
          </a:p>
          <a:p>
            <a:pPr lvl="1"/>
            <a:r>
              <a:rPr lang="en-GB"/>
              <a:t>Design is based on four proprietary </a:t>
            </a:r>
            <a:r>
              <a:rPr lang="en-GB" err="1"/>
              <a:t>modeling</a:t>
            </a:r>
            <a:r>
              <a:rPr lang="en-GB"/>
              <a:t> languages</a:t>
            </a:r>
          </a:p>
          <a:p>
            <a:r>
              <a:rPr lang="en-GB"/>
              <a:t>Support for YANG </a:t>
            </a:r>
          </a:p>
          <a:p>
            <a:r>
              <a:rPr lang="en-GB"/>
              <a:t>Running code (multiple implementations)</a:t>
            </a:r>
          </a:p>
          <a:p>
            <a:r>
              <a:rPr lang="en-GB"/>
              <a:t>People outside the YANG team using it in other WGs in the IETF</a:t>
            </a:r>
          </a:p>
          <a:p>
            <a:r>
              <a:rPr lang="en-GB"/>
              <a:t>Backing of several NETCONF implementers</a:t>
            </a:r>
          </a:p>
          <a:p>
            <a:r>
              <a:rPr lang="en-GB"/>
              <a:t>Growing group of fans and admirers</a:t>
            </a:r>
          </a:p>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66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546435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Easy to read, easy to learn </a:t>
            </a:r>
          </a:p>
        </p:txBody>
      </p:sp>
      <p:sp>
        <p:nvSpPr>
          <p:cNvPr id="6" name="Marcador de contenido 5"/>
          <p:cNvSpPr>
            <a:spLocks noGrp="1"/>
          </p:cNvSpPr>
          <p:nvPr>
            <p:ph sz="half" idx="1"/>
          </p:nvPr>
        </p:nvSpPr>
        <p:spPr>
          <a:xfrm>
            <a:off x="457200" y="981075"/>
            <a:ext cx="4038600" cy="4729443"/>
          </a:xfrm>
        </p:spPr>
        <p:style>
          <a:lnRef idx="2">
            <a:schemeClr val="accent1"/>
          </a:lnRef>
          <a:fillRef idx="1">
            <a:schemeClr val="lt1"/>
          </a:fillRef>
          <a:effectRef idx="0">
            <a:schemeClr val="accent1"/>
          </a:effectRef>
          <a:fontRef idx="minor">
            <a:schemeClr val="dk1"/>
          </a:fontRef>
        </p:style>
        <p:txBody>
          <a:bodyPr/>
          <a:lstStyle/>
          <a:p>
            <a:pPr marL="0" indent="0">
              <a:buNone/>
            </a:pPr>
            <a:r>
              <a:rPr lang="en-GB" sz="1400"/>
              <a:t>container system {</a:t>
            </a:r>
          </a:p>
          <a:p>
            <a:pPr marL="0" indent="0">
              <a:buNone/>
            </a:pPr>
            <a:r>
              <a:rPr lang="en-GB" sz="1400"/>
              <a:t>    leaf host-name {</a:t>
            </a:r>
          </a:p>
          <a:p>
            <a:pPr marL="0" indent="0">
              <a:buNone/>
            </a:pPr>
            <a:r>
              <a:rPr lang="en-GB" sz="1400"/>
              <a:t>        type </a:t>
            </a:r>
            <a:r>
              <a:rPr lang="en-GB" sz="1400" err="1"/>
              <a:t>inet:host</a:t>
            </a:r>
            <a:r>
              <a:rPr lang="en-GB" sz="1400"/>
              <a:t>;</a:t>
            </a:r>
          </a:p>
          <a:p>
            <a:pPr marL="0" indent="0">
              <a:buNone/>
            </a:pPr>
            <a:r>
              <a:rPr lang="en-GB" sz="1400"/>
              <a:t>       description "Name of this host";</a:t>
            </a:r>
          </a:p>
          <a:p>
            <a:pPr marL="0" indent="0">
              <a:buNone/>
            </a:pPr>
            <a:r>
              <a:rPr lang="en-GB" sz="1400"/>
              <a:t>    }</a:t>
            </a:r>
          </a:p>
          <a:p>
            <a:pPr marL="0" indent="0">
              <a:buNone/>
            </a:pPr>
            <a:r>
              <a:rPr lang="en-GB" sz="1400"/>
              <a:t>    container services {</a:t>
            </a:r>
          </a:p>
          <a:p>
            <a:pPr marL="0" indent="0">
              <a:buNone/>
            </a:pPr>
            <a:r>
              <a:rPr lang="en-GB" sz="1400"/>
              <a:t>        container </a:t>
            </a:r>
            <a:r>
              <a:rPr lang="en-GB" sz="1400" err="1"/>
              <a:t>ssh</a:t>
            </a:r>
            <a:r>
              <a:rPr lang="en-GB" sz="1400"/>
              <a:t> {</a:t>
            </a:r>
          </a:p>
          <a:p>
            <a:pPr marL="0" indent="0">
              <a:buNone/>
            </a:pPr>
            <a:r>
              <a:rPr lang="en-GB" sz="1400"/>
              <a:t>            presence "Enables SSH";</a:t>
            </a:r>
          </a:p>
          <a:p>
            <a:pPr marL="0" indent="0">
              <a:buNone/>
            </a:pPr>
            <a:r>
              <a:rPr lang="en-GB" sz="1400"/>
              <a:t>            description "SSH service specific configuration";</a:t>
            </a:r>
          </a:p>
          <a:p>
            <a:pPr marL="0" indent="0">
              <a:buNone/>
            </a:pPr>
            <a:r>
              <a:rPr lang="en-GB" sz="1400"/>
              <a:t>             // more leafs, containers and stuff here...</a:t>
            </a:r>
          </a:p>
          <a:p>
            <a:pPr marL="0" indent="0">
              <a:buNone/>
            </a:pPr>
            <a:r>
              <a:rPr lang="en-GB" sz="1400"/>
              <a:t>        }</a:t>
            </a:r>
          </a:p>
          <a:p>
            <a:pPr marL="0" indent="0">
              <a:buNone/>
            </a:pPr>
            <a:r>
              <a:rPr lang="en-GB" sz="1400"/>
              <a:t>    }</a:t>
            </a:r>
          </a:p>
          <a:p>
            <a:pPr marL="0" indent="0">
              <a:buNone/>
            </a:pPr>
            <a:r>
              <a:rPr lang="en-GB" sz="1400"/>
              <a:t>} </a:t>
            </a:r>
          </a:p>
          <a:p>
            <a:pPr marL="0" indent="0">
              <a:buNone/>
            </a:pPr>
            <a:endParaRPr lang="en-GB" sz="1400"/>
          </a:p>
        </p:txBody>
      </p:sp>
      <p:sp>
        <p:nvSpPr>
          <p:cNvPr id="7" name="Marcador de contenido 6"/>
          <p:cNvSpPr>
            <a:spLocks noGrp="1"/>
          </p:cNvSpPr>
          <p:nvPr>
            <p:ph sz="half" idx="2"/>
          </p:nvPr>
        </p:nvSpPr>
        <p:spPr>
          <a:xfrm>
            <a:off x="4648200" y="981076"/>
            <a:ext cx="4038600" cy="2183466"/>
          </a:xfrm>
        </p:spPr>
        <p:style>
          <a:lnRef idx="2">
            <a:schemeClr val="accent6"/>
          </a:lnRef>
          <a:fillRef idx="1">
            <a:schemeClr val="lt1"/>
          </a:fillRef>
          <a:effectRef idx="0">
            <a:schemeClr val="accent6"/>
          </a:effectRef>
          <a:fontRef idx="minor">
            <a:schemeClr val="dk1"/>
          </a:fontRef>
        </p:style>
        <p:txBody>
          <a:bodyPr/>
          <a:lstStyle/>
          <a:p>
            <a:pPr marL="0" indent="0">
              <a:buNone/>
            </a:pPr>
            <a:r>
              <a:rPr lang="en-GB" sz="1400"/>
              <a:t>&lt;system&gt;</a:t>
            </a:r>
          </a:p>
          <a:p>
            <a:pPr marL="0" indent="0">
              <a:buNone/>
            </a:pPr>
            <a:r>
              <a:rPr lang="en-GB" sz="1400"/>
              <a:t>  &lt;host-name&gt;</a:t>
            </a:r>
            <a:r>
              <a:rPr lang="en-GB" sz="1400" err="1"/>
              <a:t>fred</a:t>
            </a:r>
            <a:r>
              <a:rPr lang="en-GB" sz="1400"/>
              <a:t>&lt;/host-name&gt;</a:t>
            </a:r>
          </a:p>
          <a:p>
            <a:pPr marL="0" indent="0">
              <a:buNone/>
            </a:pPr>
            <a:r>
              <a:rPr lang="en-GB" sz="1400"/>
              <a:t>  &lt;services&gt;</a:t>
            </a:r>
          </a:p>
          <a:p>
            <a:pPr marL="0" indent="0">
              <a:buNone/>
            </a:pPr>
            <a:r>
              <a:rPr lang="en-GB" sz="1400"/>
              <a:t>     &lt;</a:t>
            </a:r>
            <a:r>
              <a:rPr lang="en-GB" sz="1400" err="1"/>
              <a:t>ssh</a:t>
            </a:r>
            <a:r>
              <a:rPr lang="en-GB" sz="1400"/>
              <a:t>/&gt;</a:t>
            </a:r>
          </a:p>
          <a:p>
            <a:pPr marL="0" indent="0">
              <a:buNone/>
            </a:pPr>
            <a:r>
              <a:rPr lang="en-GB" sz="1400"/>
              <a:t>  &lt;/services&gt;</a:t>
            </a:r>
          </a:p>
          <a:p>
            <a:pPr marL="0" indent="0">
              <a:buNone/>
            </a:pPr>
            <a:r>
              <a:rPr lang="en-GB" sz="1400"/>
              <a:t>&lt;/system&gt;</a:t>
            </a:r>
          </a:p>
          <a:p>
            <a:pPr marL="0" indent="0">
              <a:buNone/>
            </a:pPr>
            <a:endParaRPr lang="en-GB" sz="1400"/>
          </a:p>
        </p:txBody>
      </p:sp>
      <p:sp>
        <p:nvSpPr>
          <p:cNvPr id="5" name="Slide Number Placeholder 4"/>
          <p:cNvSpPr>
            <a:spLocks noGrp="1"/>
          </p:cNvSpPr>
          <p:nvPr>
            <p:ph type="sldNum" sz="quarter" idx="4"/>
          </p:nvPr>
        </p:nvSpPr>
        <p:spPr/>
        <p:txBody>
          <a:bodyPr/>
          <a:lstStyle/>
          <a:p>
            <a:fld id="{95FB27F1-C2FE-E646-9E41-8F3092BBAFAE}" type="slidenum">
              <a:rPr lang="en-US" smtClean="0"/>
              <a:pPr/>
              <a:t>67</a:t>
            </a:fld>
            <a:endParaRPr lang="en-US"/>
          </a:p>
        </p:txBody>
      </p:sp>
      <p:sp>
        <p:nvSpPr>
          <p:cNvPr id="8" name="Footer Placeholder 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401698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es-ES_tradnl" smtClean="0"/>
              <a:t>YANG module </a:t>
            </a:r>
            <a:r>
              <a:rPr lang="es-ES_tradnl" err="1" smtClean="0"/>
              <a:t>contents</a:t>
            </a:r>
            <a:endParaRPr lang="en-GB"/>
          </a:p>
        </p:txBody>
      </p:sp>
      <p:pic>
        <p:nvPicPr>
          <p:cNvPr id="7" name="Imagen 6"/>
          <p:cNvPicPr>
            <a:picLocks noChangeAspect="1"/>
          </p:cNvPicPr>
          <p:nvPr/>
        </p:nvPicPr>
        <p:blipFill>
          <a:blip r:embed="rId2" cstate="print"/>
          <a:stretch>
            <a:fillRect/>
          </a:stretch>
        </p:blipFill>
        <p:spPr>
          <a:xfrm>
            <a:off x="1192305" y="1264746"/>
            <a:ext cx="6136090" cy="4887953"/>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68</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5967092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RESTCONF</a:t>
            </a:r>
            <a:endParaRPr lang="en-GB"/>
          </a:p>
        </p:txBody>
      </p:sp>
      <p:sp>
        <p:nvSpPr>
          <p:cNvPr id="3" name="Marcador de contenido 2"/>
          <p:cNvSpPr>
            <a:spLocks noGrp="1"/>
          </p:cNvSpPr>
          <p:nvPr>
            <p:ph idx="1"/>
          </p:nvPr>
        </p:nvSpPr>
        <p:spPr/>
        <p:txBody>
          <a:bodyPr/>
          <a:lstStyle/>
          <a:p>
            <a:r>
              <a:rPr lang="en-GB"/>
              <a:t>RESTCONF </a:t>
            </a:r>
            <a:endParaRPr lang="en-GB" smtClean="0"/>
          </a:p>
          <a:p>
            <a:pPr lvl="1"/>
            <a:r>
              <a:rPr lang="en-GB" smtClean="0"/>
              <a:t>Almost RFC </a:t>
            </a:r>
          </a:p>
          <a:p>
            <a:pPr lvl="1"/>
            <a:r>
              <a:rPr lang="en-GB" smtClean="0"/>
              <a:t>RESTful </a:t>
            </a:r>
            <a:r>
              <a:rPr lang="en-GB"/>
              <a:t>protocol to access YANG defined data </a:t>
            </a:r>
            <a:endParaRPr lang="en-GB" smtClean="0"/>
          </a:p>
          <a:p>
            <a:pPr lvl="1"/>
            <a:r>
              <a:rPr lang="en-GB" smtClean="0"/>
              <a:t>Representational </a:t>
            </a:r>
            <a:r>
              <a:rPr lang="en-GB"/>
              <a:t>State Transfer, i.e. server maintains no session state </a:t>
            </a:r>
            <a:endParaRPr lang="en-GB" smtClean="0"/>
          </a:p>
          <a:p>
            <a:pPr lvl="1"/>
            <a:r>
              <a:rPr lang="en-GB" smtClean="0"/>
              <a:t>URIs </a:t>
            </a:r>
            <a:r>
              <a:rPr lang="en-GB"/>
              <a:t>reflect data hierarchy in a </a:t>
            </a:r>
            <a:r>
              <a:rPr lang="en-GB" err="1"/>
              <a:t>Netconf</a:t>
            </a:r>
            <a:r>
              <a:rPr lang="en-GB"/>
              <a:t> </a:t>
            </a:r>
            <a:r>
              <a:rPr lang="en-GB" err="1" smtClean="0"/>
              <a:t>datastore</a:t>
            </a:r>
            <a:endParaRPr lang="en-GB" smtClean="0"/>
          </a:p>
          <a:p>
            <a:pPr lvl="1"/>
            <a:r>
              <a:rPr lang="en-GB" smtClean="0"/>
              <a:t>HTTP </a:t>
            </a:r>
            <a:r>
              <a:rPr lang="en-GB"/>
              <a:t>as transport </a:t>
            </a:r>
            <a:endParaRPr lang="en-GB" smtClean="0"/>
          </a:p>
          <a:p>
            <a:pPr lvl="1"/>
            <a:r>
              <a:rPr lang="en-GB" smtClean="0"/>
              <a:t>Data </a:t>
            </a:r>
            <a:r>
              <a:rPr lang="en-GB" err="1"/>
              <a:t>encaded</a:t>
            </a:r>
            <a:r>
              <a:rPr lang="en-GB"/>
              <a:t> with either XML or JSON </a:t>
            </a:r>
            <a:endParaRPr lang="en-GB" smtClean="0"/>
          </a:p>
          <a:p>
            <a:pPr lvl="1"/>
            <a:r>
              <a:rPr lang="en-GB" smtClean="0"/>
              <a:t>Operations :</a:t>
            </a:r>
            <a:endParaRPr lang="en-GB"/>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4389" y="4312483"/>
            <a:ext cx="6855221" cy="1736545"/>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69</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09516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Why do we need SDN in Transport?</a:t>
            </a:r>
            <a:endParaRPr lang="en-US"/>
          </a:p>
        </p:txBody>
      </p:sp>
      <p:grpSp>
        <p:nvGrpSpPr>
          <p:cNvPr id="19" name="Gruppieren 17"/>
          <p:cNvGrpSpPr/>
          <p:nvPr/>
        </p:nvGrpSpPr>
        <p:grpSpPr>
          <a:xfrm>
            <a:off x="281281" y="1600066"/>
            <a:ext cx="8658684" cy="3464038"/>
            <a:chOff x="289373" y="1049807"/>
            <a:chExt cx="8658684" cy="3464038"/>
          </a:xfrm>
        </p:grpSpPr>
        <p:sp>
          <p:nvSpPr>
            <p:cNvPr id="20" name="Rechteck 18"/>
            <p:cNvSpPr/>
            <p:nvPr/>
          </p:nvSpPr>
          <p:spPr>
            <a:xfrm>
              <a:off x="289373" y="1519226"/>
              <a:ext cx="3409957" cy="1256631"/>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a:ln>
                    <a:noFill/>
                  </a:ln>
                  <a:solidFill>
                    <a:sysClr val="windowText" lastClr="000000"/>
                  </a:solidFill>
                  <a:effectLst/>
                  <a:uLnTx/>
                  <a:uFillTx/>
                  <a:latin typeface="Arial" pitchFamily="34" charset="0"/>
                  <a:ea typeface="ＭＳ Ｐゴシック" charset="0"/>
                </a:rPr>
                <a:t>Programmability:</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Programmable interfaces</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Applications focused architecture</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Abstraction &amp; </a:t>
              </a: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Virtualization</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Multi-Tenant capabilities</a:t>
              </a:r>
              <a:endPar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p:txBody>
        </p:sp>
        <p:sp>
          <p:nvSpPr>
            <p:cNvPr id="21" name="Rechteck 19"/>
            <p:cNvSpPr/>
            <p:nvPr/>
          </p:nvSpPr>
          <p:spPr>
            <a:xfrm>
              <a:off x="289373" y="3712029"/>
              <a:ext cx="3409957" cy="801816"/>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smtClean="0">
                  <a:ln>
                    <a:noFill/>
                  </a:ln>
                  <a:solidFill>
                    <a:sysClr val="windowText" lastClr="000000"/>
                  </a:solidFill>
                  <a:effectLst/>
                  <a:uLnTx/>
                  <a:uFillTx/>
                  <a:latin typeface="Arial" pitchFamily="34" charset="0"/>
                  <a:ea typeface="ＭＳ Ｐゴシック" charset="0"/>
                </a:rPr>
                <a:t>Integration focused:</a:t>
              </a:r>
              <a:endParaRPr kumimoji="0" lang="en-US" sz="1428" b="1" i="0" u="sng" strike="noStrike" kern="0" cap="none" spc="0" normalizeH="0" baseline="0" noProof="0">
                <a:ln>
                  <a:noFill/>
                </a:ln>
                <a:solidFill>
                  <a:sysClr val="windowText" lastClr="000000"/>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Multi-layer</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Multi-vendor</a:t>
              </a:r>
              <a:endPar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p:txBody>
        </p:sp>
        <p:sp>
          <p:nvSpPr>
            <p:cNvPr id="22" name="Pfeil nach rechts 20"/>
            <p:cNvSpPr/>
            <p:nvPr/>
          </p:nvSpPr>
          <p:spPr>
            <a:xfrm>
              <a:off x="3842780" y="1529442"/>
              <a:ext cx="628607" cy="2984402"/>
            </a:xfrm>
            <a:prstGeom prst="rightArrow">
              <a:avLst>
                <a:gd name="adj1" fmla="val 20560"/>
                <a:gd name="adj2" fmla="val 100000"/>
              </a:avLst>
            </a:prstGeom>
            <a:solidFill>
              <a:srgbClr val="3EBBF0"/>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marR="0" lvl="0" indent="0" algn="ctr"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endParaRPr>
            </a:p>
          </p:txBody>
        </p:sp>
        <p:sp>
          <p:nvSpPr>
            <p:cNvPr id="23" name="Rechteck 21"/>
            <p:cNvSpPr/>
            <p:nvPr/>
          </p:nvSpPr>
          <p:spPr>
            <a:xfrm>
              <a:off x="4593458" y="1429743"/>
              <a:ext cx="4354599" cy="820744"/>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a:ln>
                    <a:noFill/>
                  </a:ln>
                  <a:solidFill>
                    <a:sysClr val="window" lastClr="FFFFFF"/>
                  </a:solidFill>
                  <a:effectLst/>
                  <a:uLnTx/>
                  <a:uFillTx/>
                  <a:latin typeface="Arial" pitchFamily="34" charset="0"/>
                  <a:ea typeface="ＭＳ Ｐゴシック" charset="0"/>
                </a:rPr>
                <a:t>Innovation: </a:t>
              </a: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Opens doors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for </a:t>
              </a: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new service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models</a:t>
              </a: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Service differentiation through </a:t>
              </a: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new application </a:t>
              </a: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p:txBody>
        </p:sp>
        <p:sp>
          <p:nvSpPr>
            <p:cNvPr id="24" name="Rechteck 22"/>
            <p:cNvSpPr/>
            <p:nvPr/>
          </p:nvSpPr>
          <p:spPr>
            <a:xfrm>
              <a:off x="4593458" y="2387024"/>
              <a:ext cx="4354599" cy="836155"/>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smtClean="0">
                  <a:ln>
                    <a:noFill/>
                  </a:ln>
                  <a:solidFill>
                    <a:sysClr val="window" lastClr="FFFFFF"/>
                  </a:solidFill>
                  <a:effectLst/>
                  <a:uLnTx/>
                  <a:uFillTx/>
                  <a:latin typeface="Arial" pitchFamily="34" charset="0"/>
                  <a:ea typeface="ＭＳ Ｐゴシック" charset="0"/>
                </a:rPr>
                <a:t>Simplified Architectures:</a:t>
              </a:r>
              <a:endParaRPr kumimoji="0" lang="en-US" sz="1428" b="1" i="0" u="sng" strike="noStrike" kern="0" cap="none" spc="0" normalizeH="0" baseline="0" noProof="0">
                <a:ln>
                  <a:noFill/>
                </a:ln>
                <a:solidFill>
                  <a:sysClr val="window" lastClr="FFFFFF"/>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Integrated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E2E / Multi-layer service creation</a:t>
              </a: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Automatic reaction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on </a:t>
              </a: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errors or any changes</a:t>
              </a: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p:txBody>
        </p:sp>
        <p:sp>
          <p:nvSpPr>
            <p:cNvPr id="25" name="Rechteck 23"/>
            <p:cNvSpPr/>
            <p:nvPr/>
          </p:nvSpPr>
          <p:spPr>
            <a:xfrm>
              <a:off x="4593458" y="3370601"/>
              <a:ext cx="4354599" cy="1143243"/>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142848" eaLnBrk="1" fontAlgn="auto" latinLnBrk="0" hangingPunct="1">
                <a:lnSpc>
                  <a:spcPct val="100000"/>
                </a:lnSpc>
                <a:spcBef>
                  <a:spcPts val="159"/>
                </a:spcBef>
                <a:spcAft>
                  <a:spcPts val="476"/>
                </a:spcAft>
                <a:buClr>
                  <a:sysClr val="window" lastClr="FFFFFF"/>
                </a:buClr>
                <a:buSzTx/>
                <a:buFontTx/>
                <a:buNone/>
                <a:tabLst/>
                <a:defRPr/>
              </a:pPr>
              <a:r>
                <a:rPr kumimoji="0" lang="en-US" sz="1428" b="1" i="0" u="sng" strike="noStrike" kern="0" cap="none" spc="0" normalizeH="0" baseline="0" noProof="0">
                  <a:ln>
                    <a:noFill/>
                  </a:ln>
                  <a:solidFill>
                    <a:sysClr val="window" lastClr="FFFFFF"/>
                  </a:solidFill>
                  <a:effectLst/>
                  <a:uLnTx/>
                  <a:uFillTx/>
                  <a:latin typeface="Arial" pitchFamily="34" charset="0"/>
                  <a:ea typeface="ＭＳ Ｐゴシック" charset="0"/>
                </a:rPr>
                <a:t>Financial Benefits:</a:t>
              </a: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Opex: 	 efficient service setup</a:t>
              </a: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Capex: fast ROI / hardware utilization </a:t>
              </a: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New revenue opportunities</a:t>
              </a: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p:txBody>
        </p:sp>
        <p:sp>
          <p:nvSpPr>
            <p:cNvPr id="26" name="Rechteck 24"/>
            <p:cNvSpPr/>
            <p:nvPr/>
          </p:nvSpPr>
          <p:spPr>
            <a:xfrm>
              <a:off x="289373" y="2832490"/>
              <a:ext cx="3409957" cy="823590"/>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a:ln>
                    <a:noFill/>
                  </a:ln>
                  <a:solidFill>
                    <a:sysClr val="windowText" lastClr="000000"/>
                  </a:solidFill>
                  <a:effectLst/>
                  <a:uLnTx/>
                  <a:uFillTx/>
                  <a:latin typeface="Arial" pitchFamily="34" charset="0"/>
                  <a:ea typeface="ＭＳ Ｐゴシック" charset="0"/>
                </a:rPr>
                <a:t>Openness:</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de-DE"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Open </a:t>
              </a:r>
              <a:r>
                <a:rPr kumimoji="0" lang="de-DE"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Stanadsrds &amp; Interfaces</a:t>
              </a:r>
              <a:endPar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Open Source SW</a:t>
              </a:r>
            </a:p>
          </p:txBody>
        </p:sp>
        <p:sp>
          <p:nvSpPr>
            <p:cNvPr id="27" name="Title 3"/>
            <p:cNvSpPr txBox="1">
              <a:spLocks/>
            </p:cNvSpPr>
            <p:nvPr/>
          </p:nvSpPr>
          <p:spPr bwMode="auto">
            <a:xfrm>
              <a:off x="560832" y="1100517"/>
              <a:ext cx="2767584" cy="464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a:solidFill>
                    <a:schemeClr val="bg2"/>
                  </a:solidFill>
                  <a:latin typeface="Arial" pitchFamily="34" charset="0"/>
                  <a:ea typeface="ＭＳ Ｐゴシック" charset="0"/>
                  <a:cs typeface="ＭＳ Ｐゴシック" charset="0"/>
                </a:defRPr>
              </a:lvl1pPr>
              <a:lvl2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5pPr>
              <a:lvl6pPr marL="575843" algn="l" rtl="0" eaLnBrk="1" fontAlgn="base" hangingPunct="1">
                <a:spcBef>
                  <a:spcPct val="0"/>
                </a:spcBef>
                <a:spcAft>
                  <a:spcPct val="0"/>
                </a:spcAft>
                <a:defRPr sz="2900" b="1">
                  <a:solidFill>
                    <a:schemeClr val="tx2"/>
                  </a:solidFill>
                  <a:latin typeface="Arial" charset="0"/>
                  <a:cs typeface="Arial" charset="0"/>
                </a:defRPr>
              </a:lvl6pPr>
              <a:lvl7pPr marL="1151687" algn="l" rtl="0" eaLnBrk="1" fontAlgn="base" hangingPunct="1">
                <a:spcBef>
                  <a:spcPct val="0"/>
                </a:spcBef>
                <a:spcAft>
                  <a:spcPct val="0"/>
                </a:spcAft>
                <a:defRPr sz="2900" b="1">
                  <a:solidFill>
                    <a:schemeClr val="tx2"/>
                  </a:solidFill>
                  <a:latin typeface="Arial" charset="0"/>
                  <a:cs typeface="Arial" charset="0"/>
                </a:defRPr>
              </a:lvl7pPr>
              <a:lvl8pPr marL="1727530" algn="l" rtl="0" eaLnBrk="1" fontAlgn="base" hangingPunct="1">
                <a:spcBef>
                  <a:spcPct val="0"/>
                </a:spcBef>
                <a:spcAft>
                  <a:spcPct val="0"/>
                </a:spcAft>
                <a:defRPr sz="2900" b="1">
                  <a:solidFill>
                    <a:schemeClr val="tx2"/>
                  </a:solidFill>
                  <a:latin typeface="Arial" charset="0"/>
                  <a:cs typeface="Arial" charset="0"/>
                </a:defRPr>
              </a:lvl8pPr>
              <a:lvl9pPr marL="2303374" algn="l" rtl="0" eaLnBrk="1" fontAlgn="base" hangingPunct="1">
                <a:spcBef>
                  <a:spcPct val="0"/>
                </a:spcBef>
                <a:spcAft>
                  <a:spcPct val="0"/>
                </a:spcAft>
                <a:defRPr sz="2900" b="1">
                  <a:solidFill>
                    <a:schemeClr val="tx2"/>
                  </a:solidFill>
                  <a:latin typeface="Arial" charset="0"/>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smtClean="0">
                  <a:ln>
                    <a:noFill/>
                  </a:ln>
                  <a:solidFill>
                    <a:srgbClr val="000000"/>
                  </a:solidFill>
                  <a:effectLst/>
                  <a:uLnTx/>
                  <a:uFillTx/>
                  <a:latin typeface="Arial" pitchFamily="34" charset="0"/>
                  <a:ea typeface="ＭＳ Ｐゴシック" charset="0"/>
                </a:rPr>
                <a:t>Principles of SDN</a:t>
              </a:r>
              <a: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t/>
              </a:r>
              <a:b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br>
              <a:endPar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endParaRPr>
            </a:p>
          </p:txBody>
        </p:sp>
        <p:sp>
          <p:nvSpPr>
            <p:cNvPr id="28" name="Title 3"/>
            <p:cNvSpPr txBox="1">
              <a:spLocks/>
            </p:cNvSpPr>
            <p:nvPr/>
          </p:nvSpPr>
          <p:spPr bwMode="auto">
            <a:xfrm>
              <a:off x="4596384" y="1049807"/>
              <a:ext cx="4340352" cy="527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1" hangingPunct="1">
                <a:lnSpc>
                  <a:spcPct val="90000"/>
                </a:lnSpc>
                <a:defRPr sz="2400" b="1">
                  <a:solidFill>
                    <a:srgbClr val="00EAF0"/>
                  </a:solidFill>
                  <a:ea typeface="ＭＳ Ｐゴシック" charset="0"/>
                  <a:cs typeface="ＭＳ Ｐゴシック" charset="0"/>
                </a:defRPr>
              </a:lvl1pPr>
              <a:lvl2pPr eaLnBrk="1" hangingPunct="1">
                <a:lnSpc>
                  <a:spcPct val="90000"/>
                </a:lnSpc>
                <a:defRPr sz="2400" b="1">
                  <a:solidFill>
                    <a:schemeClr val="bg2"/>
                  </a:solidFill>
                  <a:ea typeface="ＭＳ Ｐゴシック" charset="0"/>
                  <a:cs typeface="ＭＳ Ｐゴシック" charset="0"/>
                </a:defRPr>
              </a:lvl2pPr>
              <a:lvl3pPr eaLnBrk="1" hangingPunct="1">
                <a:lnSpc>
                  <a:spcPct val="90000"/>
                </a:lnSpc>
                <a:defRPr sz="2400" b="1">
                  <a:solidFill>
                    <a:schemeClr val="bg2"/>
                  </a:solidFill>
                  <a:ea typeface="ＭＳ Ｐゴシック" charset="0"/>
                  <a:cs typeface="ＭＳ Ｐゴシック" charset="0"/>
                </a:defRPr>
              </a:lvl3pPr>
              <a:lvl4pPr eaLnBrk="1" hangingPunct="1">
                <a:lnSpc>
                  <a:spcPct val="90000"/>
                </a:lnSpc>
                <a:defRPr sz="2400" b="1">
                  <a:solidFill>
                    <a:schemeClr val="bg2"/>
                  </a:solidFill>
                  <a:ea typeface="ＭＳ Ｐゴシック" charset="0"/>
                  <a:cs typeface="ＭＳ Ｐゴシック" charset="0"/>
                </a:defRPr>
              </a:lvl4pPr>
              <a:lvl5pPr eaLnBrk="1" hangingPunct="1">
                <a:lnSpc>
                  <a:spcPct val="90000"/>
                </a:lnSpc>
                <a:defRPr sz="2400" b="1">
                  <a:solidFill>
                    <a:schemeClr val="bg2"/>
                  </a:solidFill>
                  <a:ea typeface="ＭＳ Ｐゴシック" charset="0"/>
                  <a:cs typeface="ＭＳ Ｐゴシック" charset="0"/>
                </a:defRPr>
              </a:lvl5pPr>
              <a:lvl6pPr marL="575843" fontAlgn="base">
                <a:spcBef>
                  <a:spcPct val="0"/>
                </a:spcBef>
                <a:spcAft>
                  <a:spcPct val="0"/>
                </a:spcAft>
                <a:defRPr sz="2900" b="1">
                  <a:solidFill>
                    <a:schemeClr val="tx2"/>
                  </a:solidFill>
                </a:defRPr>
              </a:lvl6pPr>
              <a:lvl7pPr marL="1151687" fontAlgn="base">
                <a:spcBef>
                  <a:spcPct val="0"/>
                </a:spcBef>
                <a:spcAft>
                  <a:spcPct val="0"/>
                </a:spcAft>
                <a:defRPr sz="2900" b="1">
                  <a:solidFill>
                    <a:schemeClr val="tx2"/>
                  </a:solidFill>
                </a:defRPr>
              </a:lvl7pPr>
              <a:lvl8pPr marL="1727530" fontAlgn="base">
                <a:spcBef>
                  <a:spcPct val="0"/>
                </a:spcBef>
                <a:spcAft>
                  <a:spcPct val="0"/>
                </a:spcAft>
                <a:defRPr sz="2900" b="1">
                  <a:solidFill>
                    <a:schemeClr val="tx2"/>
                  </a:solidFill>
                </a:defRPr>
              </a:lvl8pPr>
              <a:lvl9pPr marL="2303374" fontAlgn="base">
                <a:spcBef>
                  <a:spcPct val="0"/>
                </a:spcBef>
                <a:spcAft>
                  <a:spcPct val="0"/>
                </a:spcAft>
                <a:defRPr sz="2900" b="1">
                  <a:solidFill>
                    <a:schemeClr val="tx2"/>
                  </a:solidFill>
                </a:defRPr>
              </a:lvl9p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905" b="1" i="0" u="none" strike="noStrike" kern="0" cap="none" spc="0" normalizeH="0" baseline="0" noProof="0" smtClean="0">
                  <a:ln>
                    <a:noFill/>
                  </a:ln>
                  <a:solidFill>
                    <a:srgbClr val="000000"/>
                  </a:solidFill>
                  <a:effectLst/>
                  <a:uLnTx/>
                  <a:uFillTx/>
                  <a:ea typeface="ＭＳ Ｐゴシック" charset="0"/>
                </a:rPr>
                <a:t>What it Enables in Transport Network</a:t>
              </a:r>
              <a:r>
                <a:rPr kumimoji="0" lang="de-DE" sz="1905" b="1" i="0" u="none" strike="noStrike" kern="0" cap="none" spc="0" normalizeH="0" baseline="0" noProof="0">
                  <a:ln>
                    <a:noFill/>
                  </a:ln>
                  <a:solidFill>
                    <a:srgbClr val="000000"/>
                  </a:solidFill>
                  <a:effectLst/>
                  <a:uLnTx/>
                  <a:uFillTx/>
                  <a:ea typeface="ＭＳ Ｐゴシック" charset="0"/>
                </a:rPr>
                <a:t/>
              </a:r>
              <a:br>
                <a:rPr kumimoji="0" lang="de-DE" sz="1905" b="1" i="0" u="none" strike="noStrike" kern="0" cap="none" spc="0" normalizeH="0" baseline="0" noProof="0">
                  <a:ln>
                    <a:noFill/>
                  </a:ln>
                  <a:solidFill>
                    <a:srgbClr val="000000"/>
                  </a:solidFill>
                  <a:effectLst/>
                  <a:uLnTx/>
                  <a:uFillTx/>
                  <a:ea typeface="ＭＳ Ｐゴシック" charset="0"/>
                </a:rPr>
              </a:br>
              <a:endParaRPr kumimoji="0" lang="en-US" sz="1905" b="1" i="0" u="none" strike="noStrike" kern="0" cap="none" spc="0" normalizeH="0" baseline="0" noProof="0">
                <a:ln>
                  <a:noFill/>
                </a:ln>
                <a:solidFill>
                  <a:srgbClr val="000000"/>
                </a:solidFill>
                <a:effectLst/>
                <a:uLnTx/>
                <a:uFillTx/>
                <a:ea typeface="ＭＳ Ｐゴシック" charset="0"/>
              </a:endParaRPr>
            </a:p>
          </p:txBody>
        </p:sp>
      </p:grpSp>
      <p:sp>
        <p:nvSpPr>
          <p:cNvPr id="13" name="Slide Number Placeholder 12"/>
          <p:cNvSpPr>
            <a:spLocks noGrp="1"/>
          </p:cNvSpPr>
          <p:nvPr>
            <p:ph type="sldNum" sz="quarter" idx="4"/>
          </p:nvPr>
        </p:nvSpPr>
        <p:spPr/>
        <p:txBody>
          <a:bodyPr/>
          <a:lstStyle/>
          <a:p>
            <a:fld id="{95FB27F1-C2FE-E646-9E41-8F3092BBAFAE}" type="slidenum">
              <a:rPr lang="en-US" smtClean="0"/>
              <a:pPr/>
              <a:t>7</a:t>
            </a:fld>
            <a:endParaRPr lang="en-US"/>
          </a:p>
        </p:txBody>
      </p:sp>
      <p:sp>
        <p:nvSpPr>
          <p:cNvPr id="14" name="Footer Placeholder 13"/>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RESTCONF HTTP </a:t>
            </a:r>
            <a:r>
              <a:rPr lang="es-ES_tradnl" err="1" smtClean="0"/>
              <a:t>tree</a:t>
            </a:r>
            <a:endParaRPr lang="en-GB"/>
          </a:p>
        </p:txBody>
      </p:sp>
      <p:sp>
        <p:nvSpPr>
          <p:cNvPr id="3" name="Marcador de contenido 2"/>
          <p:cNvSpPr>
            <a:spLocks noGrp="1"/>
          </p:cNvSpPr>
          <p:nvPr>
            <p:ph idx="1"/>
          </p:nvPr>
        </p:nvSpPr>
        <p:spPr/>
        <p:txBody>
          <a:bodyPr/>
          <a:lstStyle/>
          <a:p>
            <a:r>
              <a:rPr lang="en-US"/>
              <a:t>RESTCONF is a REST-like protocol that provides a HTTP-based API to access the data, modeled by YANG. The REST-like operations are used to access the hierarchical data within a </a:t>
            </a:r>
            <a:r>
              <a:rPr lang="en-US" err="1"/>
              <a:t>datastore</a:t>
            </a:r>
            <a:r>
              <a:rPr lang="en-US"/>
              <a:t>. The information modeled in YANG is structured in the following tree:</a:t>
            </a:r>
            <a:endParaRPr lang="es-ES"/>
          </a:p>
          <a:p>
            <a:pPr lvl="1"/>
            <a:r>
              <a:rPr lang="en-US"/>
              <a:t>/</a:t>
            </a:r>
            <a:r>
              <a:rPr lang="en-US" err="1"/>
              <a:t>restconf</a:t>
            </a:r>
            <a:r>
              <a:rPr lang="en-US"/>
              <a:t>/data : “Data (configuration/operational) accessible from the client but not editable”</a:t>
            </a:r>
            <a:endParaRPr lang="es-ES"/>
          </a:p>
          <a:p>
            <a:pPr lvl="1"/>
            <a:r>
              <a:rPr lang="en-US"/>
              <a:t>/</a:t>
            </a:r>
            <a:r>
              <a:rPr lang="en-US" err="1"/>
              <a:t>restconf</a:t>
            </a:r>
            <a:r>
              <a:rPr lang="en-US"/>
              <a:t>/modules : “Set of YANG models supported by the RESTCONF server”</a:t>
            </a:r>
            <a:endParaRPr lang="es-ES"/>
          </a:p>
          <a:p>
            <a:pPr lvl="1"/>
            <a:r>
              <a:rPr lang="en-US"/>
              <a:t>/</a:t>
            </a:r>
            <a:r>
              <a:rPr lang="en-US" err="1"/>
              <a:t>restconf</a:t>
            </a:r>
            <a:r>
              <a:rPr lang="en-US"/>
              <a:t>/operations : “Set of operations (</a:t>
            </a:r>
            <a:r>
              <a:rPr lang="en-US" b="1"/>
              <a:t>YANG-defined RPCs</a:t>
            </a:r>
            <a:r>
              <a:rPr lang="en-US"/>
              <a:t>) supported by the server”</a:t>
            </a:r>
            <a:endParaRPr lang="es-ES"/>
          </a:p>
          <a:p>
            <a:pPr lvl="1"/>
            <a:r>
              <a:rPr lang="en-US"/>
              <a:t>/</a:t>
            </a:r>
            <a:r>
              <a:rPr lang="en-US" err="1"/>
              <a:t>restconf</a:t>
            </a:r>
            <a:r>
              <a:rPr lang="en-US"/>
              <a:t>/streams: “Set of notifications supported by the server”</a:t>
            </a:r>
            <a:endParaRPr lang="es-ES"/>
          </a:p>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70</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417601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YANG Mapping to JSON</a:t>
            </a:r>
          </a:p>
        </p:txBody>
      </p:sp>
      <p:sp>
        <p:nvSpPr>
          <p:cNvPr id="3" name="Marcador de contenido 2"/>
          <p:cNvSpPr>
            <a:spLocks noGrp="1"/>
          </p:cNvSpPr>
          <p:nvPr>
            <p:ph idx="1"/>
          </p:nvPr>
        </p:nvSpPr>
        <p:spPr/>
        <p:txBody>
          <a:bodyPr/>
          <a:lstStyle/>
          <a:p>
            <a:r>
              <a:rPr lang="en-GB"/>
              <a:t>JSON is a popular compact and easy to parse data format used by many </a:t>
            </a:r>
            <a:r>
              <a:rPr lang="en-GB" smtClean="0"/>
              <a:t>REST APIs</a:t>
            </a:r>
            <a:endParaRPr lang="en-GB"/>
          </a:p>
          <a:p>
            <a:r>
              <a:rPr lang="en-GB" smtClean="0"/>
              <a:t>Subset </a:t>
            </a:r>
            <a:r>
              <a:rPr lang="en-GB"/>
              <a:t>of YANG compatible XML documents can be translated to JSON text</a:t>
            </a:r>
          </a:p>
          <a:p>
            <a:r>
              <a:rPr lang="en-GB" smtClean="0"/>
              <a:t>Translation </a:t>
            </a:r>
            <a:r>
              <a:rPr lang="en-GB"/>
              <a:t>driven by YANG data model (must be known in advance)</a:t>
            </a:r>
          </a:p>
          <a:p>
            <a:r>
              <a:rPr lang="en-GB" smtClean="0"/>
              <a:t>YANG </a:t>
            </a:r>
            <a:r>
              <a:rPr lang="en-GB"/>
              <a:t>datatype information is used to translate leaf values to the </a:t>
            </a:r>
            <a:r>
              <a:rPr lang="en-GB" smtClean="0"/>
              <a:t>most appropriate </a:t>
            </a:r>
            <a:r>
              <a:rPr lang="en-GB"/>
              <a:t>JSON representation</a:t>
            </a:r>
          </a:p>
          <a:p>
            <a:r>
              <a:rPr lang="en-GB" smtClean="0"/>
              <a:t>Slightly </a:t>
            </a:r>
            <a:r>
              <a:rPr lang="en-GB"/>
              <a:t>more compact (irrelevant with compression)</a:t>
            </a:r>
          </a:p>
          <a:p>
            <a:r>
              <a:rPr lang="en-GB" smtClean="0"/>
              <a:t>Increased </a:t>
            </a:r>
            <a:r>
              <a:rPr lang="en-GB"/>
              <a:t>human readability (less noise)</a:t>
            </a:r>
          </a:p>
        </p:txBody>
      </p:sp>
      <p:sp>
        <p:nvSpPr>
          <p:cNvPr id="4" name="Slide Number Placeholder 3"/>
          <p:cNvSpPr>
            <a:spLocks noGrp="1"/>
          </p:cNvSpPr>
          <p:nvPr>
            <p:ph type="sldNum" sz="quarter" idx="4"/>
          </p:nvPr>
        </p:nvSpPr>
        <p:spPr/>
        <p:txBody>
          <a:bodyPr/>
          <a:lstStyle/>
          <a:p>
            <a:fld id="{95FB27F1-C2FE-E646-9E41-8F3092BBAFAE}" type="slidenum">
              <a:rPr lang="en-US" smtClean="0"/>
              <a:pPr/>
              <a:t>71</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8044803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YANG mapping to JSON vs XML</a:t>
            </a:r>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499873"/>
            <a:ext cx="7908844" cy="3141008"/>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72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9289354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Project EAGLE Uml2Yang</a:t>
            </a:r>
            <a:endParaRPr lang="en-US"/>
          </a:p>
        </p:txBody>
      </p:sp>
      <p:sp>
        <p:nvSpPr>
          <p:cNvPr id="5" name="内容占位符 4"/>
          <p:cNvSpPr>
            <a:spLocks noGrp="1"/>
          </p:cNvSpPr>
          <p:nvPr>
            <p:ph idx="1"/>
          </p:nvPr>
        </p:nvSpPr>
        <p:spPr/>
        <p:txBody>
          <a:bodyPr>
            <a:normAutofit fontScale="97500"/>
          </a:bodyPr>
          <a:lstStyle/>
          <a:p>
            <a:r>
              <a:rPr lang="en-US" altLang="zh-CN" b="1"/>
              <a:t>Objective</a:t>
            </a:r>
          </a:p>
          <a:p>
            <a:pPr lvl="1"/>
            <a:r>
              <a:rPr lang="en-US" altLang="zh-CN"/>
              <a:t>T</a:t>
            </a:r>
            <a:r>
              <a:rPr lang="zh-CN" altLang="en-US"/>
              <a:t>ranslates a UML (Unified Modeling Language) model to a YANG model defined in RFC6020</a:t>
            </a:r>
          </a:p>
          <a:p>
            <a:pPr lvl="0"/>
            <a:r>
              <a:rPr lang="en-US" altLang="zh-CN" b="1"/>
              <a:t>Scope</a:t>
            </a:r>
            <a:endParaRPr lang="en-US" altLang="zh-CN">
              <a:sym typeface="+mn-ea"/>
            </a:endParaRPr>
          </a:p>
          <a:p>
            <a:pPr lvl="1"/>
            <a:r>
              <a:rPr lang="en-US" altLang="zh-CN">
                <a:sym typeface="+mn-ea"/>
              </a:rPr>
              <a:t>Work with swagger tool to generate RESTful/RESTconf APIs</a:t>
            </a:r>
          </a:p>
          <a:p>
            <a:pPr lvl="1"/>
            <a:r>
              <a:rPr lang="en-US" altLang="zh-CN">
                <a:sym typeface="+mn-ea"/>
              </a:rPr>
              <a:t>Fed to controllers, Apps for interface generation</a:t>
            </a:r>
          </a:p>
          <a:p>
            <a:pPr lvl="1"/>
            <a:endParaRPr lang="en-US" altLang="zh-CN"/>
          </a:p>
        </p:txBody>
      </p:sp>
      <p:sp>
        <p:nvSpPr>
          <p:cNvPr id="4" name="流程图: 文档 3"/>
          <p:cNvSpPr/>
          <p:nvPr/>
        </p:nvSpPr>
        <p:spPr>
          <a:xfrm>
            <a:off x="1287780" y="4033520"/>
            <a:ext cx="1379220" cy="960120"/>
          </a:xfrm>
          <a:prstGeom prst="flowChartDocumen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文本框 5"/>
          <p:cNvSpPr txBox="1"/>
          <p:nvPr/>
        </p:nvSpPr>
        <p:spPr>
          <a:xfrm>
            <a:off x="1306195" y="4258945"/>
            <a:ext cx="1342390" cy="365760"/>
          </a:xfrm>
          <a:prstGeom prst="rect">
            <a:avLst/>
          </a:prstGeom>
          <a:noFill/>
        </p:spPr>
        <p:txBody>
          <a:bodyPr wrap="none" rtlCol="0">
            <a:spAutoFit/>
          </a:bodyPr>
          <a:lstStyle/>
          <a:p>
            <a:r>
              <a:rPr lang="en-US" altLang="zh-CN"/>
              <a:t>UML Model</a:t>
            </a:r>
          </a:p>
        </p:txBody>
      </p:sp>
      <p:sp>
        <p:nvSpPr>
          <p:cNvPr id="7" name="流程图: 文档 6"/>
          <p:cNvSpPr/>
          <p:nvPr/>
        </p:nvSpPr>
        <p:spPr>
          <a:xfrm>
            <a:off x="5962015" y="4033520"/>
            <a:ext cx="1379220" cy="960120"/>
          </a:xfrm>
          <a:prstGeom prst="flowChartDocumen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文本框 7"/>
          <p:cNvSpPr txBox="1"/>
          <p:nvPr/>
        </p:nvSpPr>
        <p:spPr>
          <a:xfrm>
            <a:off x="5904230" y="4258945"/>
            <a:ext cx="1499235" cy="365760"/>
          </a:xfrm>
          <a:prstGeom prst="rect">
            <a:avLst/>
          </a:prstGeom>
          <a:noFill/>
        </p:spPr>
        <p:txBody>
          <a:bodyPr wrap="none" rtlCol="0">
            <a:spAutoFit/>
          </a:bodyPr>
          <a:lstStyle/>
          <a:p>
            <a:r>
              <a:rPr lang="en-US" altLang="zh-CN"/>
              <a:t>YANG Model</a:t>
            </a:r>
          </a:p>
        </p:txBody>
      </p:sp>
      <p:sp>
        <p:nvSpPr>
          <p:cNvPr id="9" name="文本框 8"/>
          <p:cNvSpPr txBox="1"/>
          <p:nvPr/>
        </p:nvSpPr>
        <p:spPr>
          <a:xfrm>
            <a:off x="2754630" y="4033520"/>
            <a:ext cx="3073400" cy="365760"/>
          </a:xfrm>
          <a:prstGeom prst="rect">
            <a:avLst/>
          </a:prstGeom>
          <a:noFill/>
        </p:spPr>
        <p:txBody>
          <a:bodyPr wrap="none" rtlCol="0">
            <a:spAutoFit/>
          </a:bodyPr>
          <a:lstStyle/>
          <a:p>
            <a:r>
              <a:rPr lang="en-US" altLang="zh-CN"/>
              <a:t>UML to YANG Mapping Gdls</a:t>
            </a:r>
          </a:p>
        </p:txBody>
      </p:sp>
      <p:cxnSp>
        <p:nvCxnSpPr>
          <p:cNvPr id="10" name="直接箭头连接符 9"/>
          <p:cNvCxnSpPr/>
          <p:nvPr/>
        </p:nvCxnSpPr>
        <p:spPr>
          <a:xfrm>
            <a:off x="2726055" y="4509135"/>
            <a:ext cx="3178175" cy="8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5760085" y="5159375"/>
            <a:ext cx="1783080" cy="365760"/>
          </a:xfrm>
          <a:prstGeom prst="rect">
            <a:avLst/>
          </a:prstGeom>
          <a:noFill/>
        </p:spPr>
        <p:txBody>
          <a:bodyPr wrap="none" rtlCol="0">
            <a:spAutoFit/>
          </a:bodyPr>
          <a:lstStyle/>
          <a:p>
            <a:r>
              <a:rPr lang="en-US" altLang="zh-CN"/>
              <a:t>IETF RFC 6020</a:t>
            </a:r>
          </a:p>
        </p:txBody>
      </p:sp>
      <p:sp>
        <p:nvSpPr>
          <p:cNvPr id="13" name="文本框 12"/>
          <p:cNvSpPr txBox="1"/>
          <p:nvPr/>
        </p:nvSpPr>
        <p:spPr>
          <a:xfrm>
            <a:off x="1268095" y="5159375"/>
            <a:ext cx="1486535" cy="365760"/>
          </a:xfrm>
          <a:prstGeom prst="rect">
            <a:avLst/>
          </a:prstGeom>
          <a:noFill/>
        </p:spPr>
        <p:txBody>
          <a:bodyPr wrap="none" rtlCol="0">
            <a:spAutoFit/>
          </a:bodyPr>
          <a:lstStyle/>
          <a:p>
            <a:pPr algn="l"/>
            <a:r>
              <a:rPr lang="en-US" altLang="zh-CN"/>
              <a:t>ONF TR-514</a:t>
            </a:r>
          </a:p>
        </p:txBody>
      </p:sp>
      <p:sp>
        <p:nvSpPr>
          <p:cNvPr id="14" name="Slide Number Placeholder 13"/>
          <p:cNvSpPr>
            <a:spLocks noGrp="1"/>
          </p:cNvSpPr>
          <p:nvPr>
            <p:ph type="sldNum" sz="quarter" idx="4"/>
          </p:nvPr>
        </p:nvSpPr>
        <p:spPr/>
        <p:txBody>
          <a:bodyPr/>
          <a:lstStyle/>
          <a:p>
            <a:fld id="{95FB27F1-C2FE-E646-9E41-8F3092BBAFAE}" type="slidenum">
              <a:rPr lang="en-US" smtClean="0"/>
              <a:pPr/>
              <a:t>73</a:t>
            </a:fld>
            <a:endParaRPr lang="en-US"/>
          </a:p>
        </p:txBody>
      </p:sp>
      <p:sp>
        <p:nvSpPr>
          <p:cNvPr id="15" name="Footer Placeholder 1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19048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UML to YANG Tool</a:t>
            </a:r>
          </a:p>
        </p:txBody>
      </p:sp>
      <p:sp>
        <p:nvSpPr>
          <p:cNvPr id="5" name="矩形 4"/>
          <p:cNvSpPr/>
          <p:nvPr/>
        </p:nvSpPr>
        <p:spPr>
          <a:xfrm>
            <a:off x="1857375" y="1609644"/>
            <a:ext cx="1143000"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Object</a:t>
            </a:r>
          </a:p>
          <a:p>
            <a:pPr algn="ctr"/>
            <a:r>
              <a:rPr lang="en-US" altLang="zh-CN"/>
              <a:t>Classes</a:t>
            </a:r>
          </a:p>
        </p:txBody>
      </p:sp>
      <p:sp>
        <p:nvSpPr>
          <p:cNvPr id="6" name="矩形 5"/>
          <p:cNvSpPr/>
          <p:nvPr/>
        </p:nvSpPr>
        <p:spPr>
          <a:xfrm>
            <a:off x="3293745" y="1613454"/>
            <a:ext cx="1202055"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owned</a:t>
            </a:r>
          </a:p>
          <a:p>
            <a:pPr algn="ctr"/>
            <a:r>
              <a:rPr lang="en-US" altLang="zh-CN"/>
              <a:t>Attributes</a:t>
            </a:r>
          </a:p>
        </p:txBody>
      </p:sp>
      <p:sp>
        <p:nvSpPr>
          <p:cNvPr id="7" name="矩形 6"/>
          <p:cNvSpPr/>
          <p:nvPr/>
        </p:nvSpPr>
        <p:spPr>
          <a:xfrm>
            <a:off x="4759960" y="1613454"/>
            <a:ext cx="1107440"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Associations</a:t>
            </a:r>
          </a:p>
        </p:txBody>
      </p:sp>
      <p:sp>
        <p:nvSpPr>
          <p:cNvPr id="8" name="矩形 7"/>
          <p:cNvSpPr/>
          <p:nvPr/>
        </p:nvSpPr>
        <p:spPr>
          <a:xfrm>
            <a:off x="28130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module</a:t>
            </a:r>
          </a:p>
        </p:txBody>
      </p:sp>
      <p:sp>
        <p:nvSpPr>
          <p:cNvPr id="9" name="矩形 8"/>
          <p:cNvSpPr/>
          <p:nvPr/>
        </p:nvSpPr>
        <p:spPr>
          <a:xfrm>
            <a:off x="170497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node</a:t>
            </a:r>
          </a:p>
        </p:txBody>
      </p:sp>
      <p:sp>
        <p:nvSpPr>
          <p:cNvPr id="10" name="矩形 9"/>
          <p:cNvSpPr/>
          <p:nvPr/>
        </p:nvSpPr>
        <p:spPr>
          <a:xfrm>
            <a:off x="3128645" y="4394119"/>
            <a:ext cx="1214755"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leaf</a:t>
            </a:r>
          </a:p>
        </p:txBody>
      </p:sp>
      <p:sp>
        <p:nvSpPr>
          <p:cNvPr id="11" name="矩形 10"/>
          <p:cNvSpPr/>
          <p:nvPr/>
        </p:nvSpPr>
        <p:spPr>
          <a:xfrm>
            <a:off x="470852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leaf-list</a:t>
            </a:r>
          </a:p>
        </p:txBody>
      </p:sp>
      <p:sp>
        <p:nvSpPr>
          <p:cNvPr id="12" name="矩形 11"/>
          <p:cNvSpPr/>
          <p:nvPr/>
        </p:nvSpPr>
        <p:spPr>
          <a:xfrm>
            <a:off x="620839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type</a:t>
            </a:r>
          </a:p>
        </p:txBody>
      </p:sp>
      <p:sp>
        <p:nvSpPr>
          <p:cNvPr id="13" name="矩形 12"/>
          <p:cNvSpPr/>
          <p:nvPr/>
        </p:nvSpPr>
        <p:spPr>
          <a:xfrm>
            <a:off x="771842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rpc</a:t>
            </a:r>
          </a:p>
        </p:txBody>
      </p:sp>
      <p:sp>
        <p:nvSpPr>
          <p:cNvPr id="14" name="矩形 13"/>
          <p:cNvSpPr/>
          <p:nvPr/>
        </p:nvSpPr>
        <p:spPr>
          <a:xfrm>
            <a:off x="3962400" y="2974259"/>
            <a:ext cx="1202055" cy="6832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a:lstStyle/>
          <a:p>
            <a:pPr algn="ctr"/>
            <a:r>
              <a:rPr lang="en-US" altLang="zh-CN"/>
              <a:t>YANG Tool</a:t>
            </a:r>
          </a:p>
        </p:txBody>
      </p:sp>
      <p:sp>
        <p:nvSpPr>
          <p:cNvPr id="15" name="矩形 14"/>
          <p:cNvSpPr/>
          <p:nvPr/>
        </p:nvSpPr>
        <p:spPr>
          <a:xfrm>
            <a:off x="1625600" y="1247694"/>
            <a:ext cx="5892800" cy="1219200"/>
          </a:xfrm>
          <a:prstGeom prst="rect">
            <a:avLst/>
          </a:prstGeom>
          <a:noFill/>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6" name="矩形 15"/>
          <p:cNvSpPr/>
          <p:nvPr/>
        </p:nvSpPr>
        <p:spPr>
          <a:xfrm>
            <a:off x="149225" y="4218859"/>
            <a:ext cx="8860790" cy="122745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a:lstStyle/>
          <a:p>
            <a:endParaRPr lang="zh-CN" altLang="en-US"/>
          </a:p>
        </p:txBody>
      </p:sp>
      <p:sp>
        <p:nvSpPr>
          <p:cNvPr id="17" name="文本框 16"/>
          <p:cNvSpPr txBox="1"/>
          <p:nvPr/>
        </p:nvSpPr>
        <p:spPr>
          <a:xfrm>
            <a:off x="4055110" y="1247694"/>
            <a:ext cx="1342390" cy="365760"/>
          </a:xfrm>
          <a:prstGeom prst="rect">
            <a:avLst/>
          </a:prstGeom>
          <a:noFill/>
        </p:spPr>
        <p:txBody>
          <a:bodyPr wrap="none" rtlCol="0">
            <a:spAutoFit/>
          </a:bodyPr>
          <a:lstStyle/>
          <a:p>
            <a:r>
              <a:rPr lang="en-US" altLang="zh-CN"/>
              <a:t>UML model</a:t>
            </a:r>
          </a:p>
        </p:txBody>
      </p:sp>
      <p:sp>
        <p:nvSpPr>
          <p:cNvPr id="18" name="文本框 17"/>
          <p:cNvSpPr txBox="1"/>
          <p:nvPr/>
        </p:nvSpPr>
        <p:spPr>
          <a:xfrm>
            <a:off x="3908425" y="5050074"/>
            <a:ext cx="1499235" cy="365760"/>
          </a:xfrm>
          <a:prstGeom prst="rect">
            <a:avLst/>
          </a:prstGeom>
          <a:noFill/>
        </p:spPr>
        <p:txBody>
          <a:bodyPr wrap="none" rtlCol="0">
            <a:spAutoFit/>
          </a:bodyPr>
          <a:lstStyle/>
          <a:p>
            <a:r>
              <a:rPr lang="en-US" altLang="zh-CN"/>
              <a:t>YANG model</a:t>
            </a:r>
          </a:p>
        </p:txBody>
      </p:sp>
      <p:sp>
        <p:nvSpPr>
          <p:cNvPr id="19" name="右箭头 18"/>
          <p:cNvSpPr/>
          <p:nvPr/>
        </p:nvSpPr>
        <p:spPr>
          <a:xfrm rot="5400000">
            <a:off x="4344035" y="2593259"/>
            <a:ext cx="455930" cy="304800"/>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0" name="右箭头 19"/>
          <p:cNvSpPr/>
          <p:nvPr/>
        </p:nvSpPr>
        <p:spPr>
          <a:xfrm rot="5400000">
            <a:off x="4344035" y="3838494"/>
            <a:ext cx="455930" cy="304800"/>
          </a:xfrm>
          <a:prstGeom prst="rightArrow">
            <a:avLst/>
          </a:prstGeom>
        </p:spPr>
        <p:style>
          <a:lnRef idx="1">
            <a:schemeClr val="accent5"/>
          </a:lnRef>
          <a:fillRef idx="2">
            <a:schemeClr val="accent5"/>
          </a:fillRef>
          <a:effectRef idx="1">
            <a:schemeClr val="accent5"/>
          </a:effectRef>
          <a:fontRef idx="minor">
            <a:schemeClr val="dk1"/>
          </a:fontRef>
        </p:style>
        <p:txBody>
          <a:bodyPr/>
          <a:lstStyle/>
          <a:p>
            <a:endParaRPr lang="zh-CN" altLang="en-US"/>
          </a:p>
        </p:txBody>
      </p:sp>
      <p:sp>
        <p:nvSpPr>
          <p:cNvPr id="21" name="矩形 20"/>
          <p:cNvSpPr/>
          <p:nvPr/>
        </p:nvSpPr>
        <p:spPr>
          <a:xfrm>
            <a:off x="6133465" y="1609644"/>
            <a:ext cx="1192530"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OpenModelProfile</a:t>
            </a:r>
          </a:p>
        </p:txBody>
      </p:sp>
      <p:pic>
        <p:nvPicPr>
          <p:cNvPr id="125" name="Bild 1" descr="Papyrus Logo"/>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a:xfrm>
            <a:off x="579755" y="1461054"/>
            <a:ext cx="951865" cy="576580"/>
          </a:xfrm>
          <a:prstGeom prst="rect">
            <a:avLst/>
          </a:prstGeom>
          <a:noFill/>
        </p:spPr>
      </p:pic>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0375" y="3016804"/>
            <a:ext cx="720090" cy="447040"/>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140" y="3657519"/>
            <a:ext cx="485140" cy="485140"/>
          </a:xfrm>
          <a:prstGeom prst="rect">
            <a:avLst/>
          </a:prstGeom>
        </p:spPr>
      </p:pic>
      <p:sp>
        <p:nvSpPr>
          <p:cNvPr id="24" name="Slide Number Placeholder 23"/>
          <p:cNvSpPr>
            <a:spLocks noGrp="1"/>
          </p:cNvSpPr>
          <p:nvPr>
            <p:ph type="sldNum" sz="quarter" idx="4"/>
          </p:nvPr>
        </p:nvSpPr>
        <p:spPr/>
        <p:txBody>
          <a:bodyPr/>
          <a:lstStyle/>
          <a:p>
            <a:fld id="{95FB27F1-C2FE-E646-9E41-8F3092BBAFAE}" type="slidenum">
              <a:rPr lang="en-US" smtClean="0"/>
              <a:pPr/>
              <a:t>74</a:t>
            </a:fld>
            <a:endParaRPr lang="en-US"/>
          </a:p>
        </p:txBody>
      </p:sp>
      <p:sp>
        <p:nvSpPr>
          <p:cNvPr id="25" name="Footer Placeholder 2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19522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Validate/View YANG files</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12725" y="2484755"/>
            <a:ext cx="4114800" cy="2426970"/>
          </a:xfrm>
          <a:prstGeom prst="rect">
            <a:avLst/>
          </a:prstGeom>
          <a:ln>
            <a:solidFill>
              <a:schemeClr val="accent1"/>
            </a:solidFill>
          </a:ln>
        </p:spPr>
      </p:pic>
      <p:sp>
        <p:nvSpPr>
          <p:cNvPr id="8" name="文本框 7"/>
          <p:cNvSpPr txBox="1"/>
          <p:nvPr/>
        </p:nvSpPr>
        <p:spPr>
          <a:xfrm>
            <a:off x="580390" y="1012190"/>
            <a:ext cx="6858000" cy="914400"/>
          </a:xfrm>
          <a:prstGeom prst="rect">
            <a:avLst/>
          </a:prstGeom>
          <a:noFill/>
        </p:spPr>
        <p:txBody>
          <a:bodyPr wrap="square" rtlCol="0">
            <a:spAutoFit/>
          </a:bodyPr>
          <a:lstStyle/>
          <a:p>
            <a:pPr marL="285750" indent="-285750" algn="l">
              <a:buFont typeface="Arial" panose="020B0604020202020204" pitchFamily="34" charset="0"/>
              <a:buChar char="•"/>
            </a:pPr>
            <a:r>
              <a:rPr lang="en-US" altLang="zh-CN"/>
              <a:t>Eclipse </a:t>
            </a:r>
            <a:r>
              <a:rPr lang="en-US" altLang="zh-CN" err="1"/>
              <a:t>xored</a:t>
            </a:r>
            <a:r>
              <a:rPr lang="en-US" altLang="zh-CN"/>
              <a:t> IDE: </a:t>
            </a:r>
            <a:r>
              <a:rPr lang="en-US" altLang="zh-CN">
                <a:sym typeface="+mn-ea"/>
              </a:rPr>
              <a:t>RFC 6020 </a:t>
            </a:r>
            <a:r>
              <a:rPr lang="en-US" altLang="zh-CN"/>
              <a:t>validation, GUI view </a:t>
            </a:r>
          </a:p>
          <a:p>
            <a:pPr marL="285750" indent="-285750" algn="l">
              <a:buFont typeface="Arial" panose="020B0604020202020204" pitchFamily="34" charset="0"/>
              <a:buChar char="•"/>
            </a:pPr>
            <a:r>
              <a:rPr lang="en-US" altLang="zh-CN" err="1"/>
              <a:t>pyang</a:t>
            </a:r>
            <a:r>
              <a:rPr lang="en-US" altLang="zh-CN"/>
              <a:t>: RFC 6020/6087 validation, command line</a:t>
            </a:r>
          </a:p>
          <a:p>
            <a:pPr marL="285750" indent="-285750" algn="l">
              <a:buFont typeface="Arial" panose="020B0604020202020204" pitchFamily="34" charset="0"/>
              <a:buChar char="•"/>
            </a:pPr>
            <a:r>
              <a:rPr lang="en-US" altLang="zh-CN"/>
              <a:t>YANG validator: RFC 6020/6087 validation, online tool </a:t>
            </a:r>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3900" y="2484755"/>
            <a:ext cx="4497070" cy="2346960"/>
          </a:xfrm>
          <a:prstGeom prst="rect">
            <a:avLst/>
          </a:prstGeom>
          <a:ln>
            <a:solidFill>
              <a:schemeClr val="accent1"/>
            </a:solidFill>
          </a:ln>
        </p:spPr>
      </p:pic>
      <p:sp>
        <p:nvSpPr>
          <p:cNvPr id="6" name="Slide Number Placeholder 5"/>
          <p:cNvSpPr>
            <a:spLocks noGrp="1"/>
          </p:cNvSpPr>
          <p:nvPr>
            <p:ph type="sldNum" sz="quarter" idx="4"/>
          </p:nvPr>
        </p:nvSpPr>
        <p:spPr/>
        <p:txBody>
          <a:bodyPr/>
          <a:lstStyle/>
          <a:p>
            <a:fld id="{95FB27F1-C2FE-E646-9E41-8F3092BBAFAE}" type="slidenum">
              <a:rPr lang="en-US" smtClean="0"/>
              <a:pPr/>
              <a:t>75</a:t>
            </a:fld>
            <a:endParaRPr lang="en-US"/>
          </a:p>
        </p:txBody>
      </p:sp>
      <p:sp>
        <p:nvSpPr>
          <p:cNvPr id="10" name="Footer Placeholder 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6271955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T-API Swagger specifications</a:t>
            </a:r>
          </a:p>
        </p:txBody>
      </p:sp>
      <p:sp>
        <p:nvSpPr>
          <p:cNvPr id="4" name="Content Placeholder 3"/>
          <p:cNvSpPr>
            <a:spLocks noGrp="1"/>
          </p:cNvSpPr>
          <p:nvPr>
            <p:ph idx="1"/>
          </p:nvPr>
        </p:nvSpPr>
        <p:spPr/>
        <p:txBody>
          <a:bodyPr/>
          <a:lstStyle/>
          <a:p>
            <a:r>
              <a:rPr lang="en-US" smtClean="0"/>
              <a:t>The </a:t>
            </a:r>
            <a:r>
              <a:rPr lang="en-US"/>
              <a:t>T-API Swagger specifications provide a mapping from the Yang data schema into JSON Swagger, which can then be used to generate Python and Java code for implementation of the API in </a:t>
            </a:r>
            <a:r>
              <a:rPr lang="en-US" err="1"/>
              <a:t>RestConf</a:t>
            </a:r>
            <a:r>
              <a:rPr lang="en-US" smtClean="0"/>
              <a:t>.</a:t>
            </a:r>
          </a:p>
          <a:p>
            <a:endParaRPr lang="en-US"/>
          </a:p>
          <a:p>
            <a:endParaRPr lang="en-US" smtClean="0"/>
          </a:p>
        </p:txBody>
      </p:sp>
      <p:sp>
        <p:nvSpPr>
          <p:cNvPr id="5" name="Slide Number Placeholder 4"/>
          <p:cNvSpPr>
            <a:spLocks noGrp="1"/>
          </p:cNvSpPr>
          <p:nvPr>
            <p:ph type="sldNum" sz="quarter" idx="4"/>
          </p:nvPr>
        </p:nvSpPr>
        <p:spPr/>
        <p:txBody>
          <a:bodyPr/>
          <a:lstStyle/>
          <a:p>
            <a:fld id="{95FB27F1-C2FE-E646-9E41-8F3092BBAFAE}" type="slidenum">
              <a:rPr lang="en-US" smtClean="0"/>
              <a:pPr/>
              <a:t>76</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562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smtClean="0"/>
              <a:t>YANG data models</a:t>
            </a:r>
            <a:endParaRPr lang="en-US"/>
          </a:p>
        </p:txBody>
      </p:sp>
      <p:sp>
        <p:nvSpPr>
          <p:cNvPr id="2" name="Marcador de contenido 1"/>
          <p:cNvSpPr>
            <a:spLocks noGrp="1"/>
          </p:cNvSpPr>
          <p:nvPr>
            <p:ph idx="1"/>
          </p:nvPr>
        </p:nvSpPr>
        <p:spPr/>
        <p:txBody>
          <a:bodyPr>
            <a:normAutofit/>
          </a:bodyPr>
          <a:lstStyle/>
          <a:p>
            <a:r>
              <a:rPr lang="en-US" smtClean="0"/>
              <a:t>YANG is a modeling language designed to create data models for the NETCONF protocol and more recently to RESTCONF. YANG is capable to define configuration and operational state data, remote procedure calls (RPCs) and Notifications.</a:t>
            </a:r>
          </a:p>
          <a:p>
            <a:endParaRPr lang="en-US" smtClean="0"/>
          </a:p>
          <a:p>
            <a:r>
              <a:rPr lang="en-US" smtClean="0"/>
              <a:t>YANG includes description of:</a:t>
            </a:r>
          </a:p>
          <a:p>
            <a:pPr lvl="1"/>
            <a:r>
              <a:rPr lang="en-US" err="1" smtClean="0"/>
              <a:t>Config</a:t>
            </a:r>
            <a:endParaRPr lang="en-US" smtClean="0"/>
          </a:p>
          <a:p>
            <a:pPr lvl="1"/>
            <a:r>
              <a:rPr lang="en-US" smtClean="0"/>
              <a:t>State</a:t>
            </a:r>
          </a:p>
          <a:p>
            <a:pPr lvl="1"/>
            <a:r>
              <a:rPr lang="en-US" smtClean="0"/>
              <a:t>RPCs</a:t>
            </a:r>
          </a:p>
          <a:p>
            <a:pPr lvl="1"/>
            <a:r>
              <a:rPr lang="en-US" smtClean="0"/>
              <a:t>Notifications</a:t>
            </a:r>
          </a:p>
          <a:p>
            <a:endParaRPr lang="en-US" smtClean="0"/>
          </a:p>
          <a:p>
            <a:endParaRPr lang="en-US" smtClean="0"/>
          </a:p>
          <a:p>
            <a:endParaRPr lang="en-US"/>
          </a:p>
        </p:txBody>
      </p:sp>
      <p:sp>
        <p:nvSpPr>
          <p:cNvPr id="4" name="Slide Number Placeholder 3"/>
          <p:cNvSpPr>
            <a:spLocks noGrp="1"/>
          </p:cNvSpPr>
          <p:nvPr>
            <p:ph type="sldNum" sz="quarter" idx="4"/>
          </p:nvPr>
        </p:nvSpPr>
        <p:spPr/>
        <p:txBody>
          <a:bodyPr/>
          <a:lstStyle/>
          <a:p>
            <a:fld id="{95FB27F1-C2FE-E646-9E41-8F3092BBAFAE}" type="slidenum">
              <a:rPr lang="en-US" smtClean="0"/>
              <a:pPr/>
              <a:t>77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5132768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RESTconf</a:t>
            </a:r>
            <a:endParaRPr lang="en-US"/>
          </a:p>
        </p:txBody>
      </p:sp>
      <p:sp>
        <p:nvSpPr>
          <p:cNvPr id="4" name="Content Placeholder 3"/>
          <p:cNvSpPr>
            <a:spLocks noGrp="1"/>
          </p:cNvSpPr>
          <p:nvPr>
            <p:ph idx="1"/>
          </p:nvPr>
        </p:nvSpPr>
        <p:spPr/>
        <p:txBody>
          <a:bodyPr>
            <a:normAutofit/>
          </a:bodyPr>
          <a:lstStyle/>
          <a:p>
            <a:r>
              <a:rPr lang="en-US" smtClean="0"/>
              <a:t>RESTCONF is a REST-like protocol that provides a HTTP-based API to access the data, modeled by YANG. The REST-like operations are used to access the hierarchical data within a data store. The information modeled in YANG is structured in the following tree:</a:t>
            </a:r>
          </a:p>
          <a:p>
            <a:pPr lvl="1"/>
            <a:r>
              <a:rPr lang="en-US" smtClean="0"/>
              <a:t>/</a:t>
            </a:r>
            <a:r>
              <a:rPr lang="en-US" err="1" smtClean="0"/>
              <a:t>restconf</a:t>
            </a:r>
            <a:r>
              <a:rPr lang="en-US" smtClean="0"/>
              <a:t>/</a:t>
            </a:r>
            <a:r>
              <a:rPr lang="en-US" err="1" smtClean="0"/>
              <a:t>config</a:t>
            </a:r>
            <a:r>
              <a:rPr lang="en-US" smtClean="0"/>
              <a:t> : “Data (configuration/operational) accessible from the client but not editable”</a:t>
            </a:r>
          </a:p>
          <a:p>
            <a:pPr lvl="1"/>
            <a:r>
              <a:rPr lang="en-US" smtClean="0"/>
              <a:t>/</a:t>
            </a:r>
            <a:r>
              <a:rPr lang="en-US" err="1" smtClean="0"/>
              <a:t>restconf</a:t>
            </a:r>
            <a:r>
              <a:rPr lang="en-US" smtClean="0"/>
              <a:t>/modules : “Set of YANG models supported by the RESTCONF server”</a:t>
            </a:r>
          </a:p>
          <a:p>
            <a:pPr lvl="1"/>
            <a:r>
              <a:rPr lang="en-US" smtClean="0"/>
              <a:t>/</a:t>
            </a:r>
            <a:r>
              <a:rPr lang="en-US" err="1" smtClean="0"/>
              <a:t>restconf</a:t>
            </a:r>
            <a:r>
              <a:rPr lang="en-US" smtClean="0"/>
              <a:t>/operations : “Set of operations (YANG-defined RPCs) supported by the server”</a:t>
            </a:r>
          </a:p>
          <a:p>
            <a:pPr lvl="1"/>
            <a:r>
              <a:rPr lang="en-US" smtClean="0"/>
              <a:t>/</a:t>
            </a:r>
            <a:r>
              <a:rPr lang="en-US" err="1" smtClean="0"/>
              <a:t>restconf</a:t>
            </a:r>
            <a:r>
              <a:rPr lang="en-US" smtClean="0"/>
              <a:t>/streams: “Set of notifications supported by the server”. They are implemented in a </a:t>
            </a:r>
            <a:r>
              <a:rPr lang="en-US" err="1" smtClean="0"/>
              <a:t>websocket</a:t>
            </a:r>
            <a:endParaRPr lang="en-US" smtClean="0"/>
          </a:p>
          <a:p>
            <a:pPr lvl="1"/>
            <a:endParaRPr lang="en-US" smtClean="0"/>
          </a:p>
          <a:p>
            <a:r>
              <a:rPr lang="en-US" smtClean="0"/>
              <a:t>With YANGs + </a:t>
            </a:r>
            <a:r>
              <a:rPr lang="en-US" err="1" smtClean="0"/>
              <a:t>RESTconf</a:t>
            </a:r>
            <a:r>
              <a:rPr lang="en-US" smtClean="0"/>
              <a:t> </a:t>
            </a:r>
            <a:r>
              <a:rPr lang="en-US" smtClean="0">
                <a:sym typeface="Wingdings" panose="05000000000000000000" pitchFamily="2" charset="2"/>
              </a:rPr>
              <a:t> </a:t>
            </a:r>
          </a:p>
          <a:p>
            <a:pPr lvl="1"/>
            <a:r>
              <a:rPr lang="en-US" smtClean="0">
                <a:sym typeface="Wingdings" panose="05000000000000000000" pitchFamily="2" charset="2"/>
              </a:rPr>
              <a:t>We have the complete Transport REST NBI</a:t>
            </a: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78</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27775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Swagger: Documentation</a:t>
            </a:r>
            <a:endParaRPr lang="en-US"/>
          </a:p>
        </p:txBody>
      </p:sp>
      <p:sp>
        <p:nvSpPr>
          <p:cNvPr id="4" name="Marcador de contenido 3"/>
          <p:cNvSpPr>
            <a:spLocks noGrp="1"/>
          </p:cNvSpPr>
          <p:nvPr>
            <p:ph idx="1"/>
          </p:nvPr>
        </p:nvSpPr>
        <p:spPr/>
        <p:txBody>
          <a:bodyPr/>
          <a:lstStyle/>
          <a:p>
            <a:r>
              <a:rPr lang="en-US" smtClean="0"/>
              <a:t>Swagger is a project used to describe and document RESTful APIs.</a:t>
            </a:r>
            <a:endParaRPr lang="en-US" smtClean="0">
              <a:hlinkClick r:id=""/>
            </a:endParaRPr>
          </a:p>
          <a:p>
            <a:endParaRPr lang="en-US" smtClean="0">
              <a:hlinkClick r:id=""/>
            </a:endParaRPr>
          </a:p>
          <a:p>
            <a:r>
              <a:rPr lang="en-US" smtClean="0"/>
              <a:t>Swagger 2.0 specification:</a:t>
            </a:r>
            <a:endParaRPr lang="en-US" smtClean="0">
              <a:hlinkClick r:id=""/>
            </a:endParaRPr>
          </a:p>
          <a:p>
            <a:endParaRPr lang="en-US" smtClean="0">
              <a:hlinkClick r:id=""/>
            </a:endParaRPr>
          </a:p>
          <a:p>
            <a:pPr marL="0" indent="0">
              <a:buNone/>
            </a:pPr>
            <a:r>
              <a:rPr lang="en-US" smtClean="0">
                <a:hlinkClick r:id=""/>
              </a:rPr>
              <a:t>http://swagger.io/specification/</a:t>
            </a:r>
            <a:endParaRPr lang="en-US" smtClean="0"/>
          </a:p>
          <a:p>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79</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72808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Keys to success</a:t>
            </a:r>
            <a:endParaRPr lang="en-GB"/>
          </a:p>
        </p:txBody>
      </p:sp>
      <p:pic>
        <p:nvPicPr>
          <p:cNvPr id="7" name="Imagen 6"/>
          <p:cNvPicPr>
            <a:picLocks noChangeAspect="1"/>
          </p:cNvPicPr>
          <p:nvPr/>
        </p:nvPicPr>
        <p:blipFill>
          <a:blip r:embed="rId2" cstate="print"/>
          <a:stretch>
            <a:fillRect/>
          </a:stretch>
        </p:blipFill>
        <p:spPr>
          <a:xfrm>
            <a:off x="602067" y="1093170"/>
            <a:ext cx="7939866" cy="473408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8</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5210848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33400" y="1219200"/>
            <a:ext cx="5562600" cy="4893647"/>
          </a:xfrm>
          <a:prstGeom prst="rect">
            <a:avLst/>
          </a:prstGeom>
          <a:noFill/>
        </p:spPr>
        <p:txBody>
          <a:bodyPr wrap="square" rtlCol="0">
            <a:spAutoFit/>
          </a:bodyPr>
          <a:lstStyle/>
          <a:p>
            <a:r>
              <a:rPr lang="en-US" smtClean="0"/>
              <a:t>Project Eagle </a:t>
            </a:r>
            <a:r>
              <a:rPr lang="en-US" err="1" smtClean="0"/>
              <a:t>YangJsonTools</a:t>
            </a:r>
            <a:endParaRPr lang="en-US" smtClean="0">
              <a:hlinkClick r:id="rId2"/>
            </a:endParaRPr>
          </a:p>
          <a:p>
            <a:endParaRPr lang="en-US" sz="1400" smtClean="0">
              <a:hlinkClick r:id=""/>
            </a:endParaRPr>
          </a:p>
          <a:p>
            <a:r>
              <a:rPr lang="en-US" sz="1400" smtClean="0">
                <a:hlinkClick r:id=""/>
              </a:rPr>
              <a:t>https://github.com/OpenNetworkingFoundation/EAGLE-Open-Model-Profile-and-Tools/tree/YangJsonTools</a:t>
            </a:r>
            <a:endParaRPr lang="en-US" sz="1400" smtClean="0"/>
          </a:p>
          <a:p>
            <a:endParaRPr lang="en-US" smtClean="0"/>
          </a:p>
          <a:p>
            <a:r>
              <a:rPr lang="en-US" smtClean="0"/>
              <a:t>Includes a plugin for </a:t>
            </a:r>
            <a:r>
              <a:rPr lang="en-US" err="1" smtClean="0"/>
              <a:t>Pyang</a:t>
            </a:r>
            <a:endParaRPr lang="en-US" smtClean="0"/>
          </a:p>
          <a:p>
            <a:endParaRPr lang="en-US" smtClean="0"/>
          </a:p>
          <a:p>
            <a:r>
              <a:rPr lang="en-US" smtClean="0">
                <a:hlinkClick r:id="rId3"/>
              </a:rPr>
              <a:t>https://github.com/mbj4668/pyang</a:t>
            </a:r>
            <a:endParaRPr lang="en-US" smtClean="0"/>
          </a:p>
          <a:p>
            <a:endParaRPr lang="en-US" smtClean="0"/>
          </a:p>
          <a:p>
            <a:r>
              <a:rPr lang="en-US" err="1" smtClean="0"/>
              <a:t>Pyang</a:t>
            </a:r>
            <a:r>
              <a:rPr lang="en-US" smtClean="0"/>
              <a:t> is a YANG validator, </a:t>
            </a:r>
            <a:r>
              <a:rPr lang="en-US" err="1" smtClean="0"/>
              <a:t>transformator</a:t>
            </a:r>
            <a:r>
              <a:rPr lang="en-US" smtClean="0"/>
              <a:t> and code generator, written in python. It can be used to validate YANG modules for correctness, to transform YANG modules into other formats, and to generate code from the modules.</a:t>
            </a:r>
          </a:p>
          <a:p>
            <a:endParaRPr lang="en-US" smtClean="0"/>
          </a:p>
          <a:p>
            <a:r>
              <a:rPr lang="en-US" smtClean="0"/>
              <a:t>The project EAGLE </a:t>
            </a:r>
            <a:r>
              <a:rPr lang="en-US" err="1" smtClean="0"/>
              <a:t>YangJsonTools</a:t>
            </a:r>
            <a:r>
              <a:rPr lang="en-US" smtClean="0"/>
              <a:t> plugin processes the YANG files and describes the associated </a:t>
            </a:r>
            <a:r>
              <a:rPr lang="en-US" err="1" smtClean="0"/>
              <a:t>RESTconf</a:t>
            </a:r>
            <a:r>
              <a:rPr lang="en-US" smtClean="0"/>
              <a:t> interface using Swagger REST definitions.</a:t>
            </a:r>
            <a:endParaRPr lang="en-US"/>
          </a:p>
        </p:txBody>
      </p:sp>
      <p:sp>
        <p:nvSpPr>
          <p:cNvPr id="2" name="Título 1"/>
          <p:cNvSpPr>
            <a:spLocks noGrp="1"/>
          </p:cNvSpPr>
          <p:nvPr>
            <p:ph type="title"/>
          </p:nvPr>
        </p:nvSpPr>
        <p:spPr/>
        <p:txBody>
          <a:bodyPr>
            <a:normAutofit fontScale="90000"/>
          </a:bodyPr>
          <a:lstStyle/>
          <a:p>
            <a:r>
              <a:rPr lang="en-US" smtClean="0"/>
              <a:t>T-API Swagger: From YANG to Swagger Specs</a:t>
            </a:r>
            <a:endParaRPr lang="en-US"/>
          </a:p>
        </p:txBody>
      </p:sp>
      <p:pic>
        <p:nvPicPr>
          <p:cNvPr id="5" name="Marcador de contenido 4"/>
          <p:cNvPicPr>
            <a:picLocks noGrp="1" noChangeAspect="1"/>
          </p:cNvPicPr>
          <p:nvPr>
            <p:ph idx="1"/>
          </p:nvPr>
        </p:nvPicPr>
        <p:blipFill rotWithShape="1">
          <a:blip r:embed="rId4" cstate="print">
            <a:extLst>
              <a:ext uri="{28A0092B-C50C-407E-A947-70E740481C1C}">
                <a14:useLocalDpi xmlns:a14="http://schemas.microsoft.com/office/drawing/2010/main"/>
              </a:ext>
            </a:extLst>
          </a:blip>
          <a:stretch/>
        </p:blipFill>
        <p:spPr>
          <a:xfrm>
            <a:off x="6288574" y="1219200"/>
            <a:ext cx="2221092" cy="2840930"/>
          </a:xfrm>
          <a:prstGeom prst="rect">
            <a:avLst/>
          </a:prstGeom>
        </p:spPr>
      </p:pic>
      <p:sp>
        <p:nvSpPr>
          <p:cNvPr id="6" name="Slide Number Placeholder 5"/>
          <p:cNvSpPr>
            <a:spLocks noGrp="1"/>
          </p:cNvSpPr>
          <p:nvPr>
            <p:ph type="sldNum" sz="quarter" idx="4"/>
          </p:nvPr>
        </p:nvSpPr>
        <p:spPr/>
        <p:txBody>
          <a:bodyPr/>
          <a:lstStyle/>
          <a:p>
            <a:fld id="{95FB27F1-C2FE-E646-9E41-8F3092BBAFAE}" type="slidenum">
              <a:rPr lang="en-US" smtClean="0"/>
              <a:pPr/>
              <a:t>80</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628984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Swagger: Editing Swagger Specs</a:t>
            </a:r>
            <a:endParaRPr lang="en-US"/>
          </a:p>
        </p:txBody>
      </p:sp>
      <p:sp>
        <p:nvSpPr>
          <p:cNvPr id="4" name="Marcador de contenido 3"/>
          <p:cNvSpPr>
            <a:spLocks noGrp="1"/>
          </p:cNvSpPr>
          <p:nvPr>
            <p:ph idx="1"/>
          </p:nvPr>
        </p:nvSpPr>
        <p:spPr>
          <a:xfrm>
            <a:off x="457200" y="981075"/>
            <a:ext cx="3003176" cy="5256213"/>
          </a:xfrm>
        </p:spPr>
        <p:txBody>
          <a:bodyPr/>
          <a:lstStyle/>
          <a:p>
            <a:r>
              <a:rPr lang="en-US" smtClean="0"/>
              <a:t>Using Eclipse JSON editor</a:t>
            </a:r>
          </a:p>
          <a:p>
            <a:pPr lvl="1"/>
            <a:r>
              <a:rPr lang="en-US" smtClean="0"/>
              <a:t>Described in T-API Developer Guide</a:t>
            </a:r>
          </a:p>
          <a:p>
            <a:endParaRPr lang="en-US" smtClean="0"/>
          </a:p>
          <a:p>
            <a:r>
              <a:rPr lang="en-US" smtClean="0"/>
              <a:t>Using Swagger on-line editor</a:t>
            </a:r>
          </a:p>
          <a:p>
            <a:pPr lvl="1"/>
            <a:r>
              <a:rPr lang="en-US" smtClean="0">
                <a:hlinkClick r:id="rId2"/>
              </a:rPr>
              <a:t>http://editor.swagger.io/</a:t>
            </a:r>
            <a:endParaRPr lang="en-US" smtClean="0"/>
          </a:p>
          <a:p>
            <a:pPr lvl="1"/>
            <a:endParaRPr lang="en-US"/>
          </a:p>
        </p:txBody>
      </p:sp>
      <p:pic>
        <p:nvPicPr>
          <p:cNvPr id="5" name="Imagen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97942" y="1706248"/>
            <a:ext cx="4558553" cy="2654982"/>
          </a:xfrm>
          <a:prstGeom prst="rect">
            <a:avLst/>
          </a:prstGeom>
        </p:spPr>
      </p:pic>
      <p:sp>
        <p:nvSpPr>
          <p:cNvPr id="6" name="Slide Number Placeholder 5"/>
          <p:cNvSpPr>
            <a:spLocks noGrp="1"/>
          </p:cNvSpPr>
          <p:nvPr>
            <p:ph type="sldNum" sz="quarter" idx="4"/>
          </p:nvPr>
        </p:nvSpPr>
        <p:spPr/>
        <p:txBody>
          <a:bodyPr/>
          <a:lstStyle/>
          <a:p>
            <a:fld id="{95FB27F1-C2FE-E646-9E41-8F3092BBAFAE}" type="slidenum">
              <a:rPr lang="en-US" smtClean="0"/>
              <a:pPr/>
              <a:t>81</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0837843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mtClean="0"/>
              <a:t>T-API Swagger: Understanding Swagger specs</a:t>
            </a:r>
            <a:endParaRPr lang="en-US"/>
          </a:p>
        </p:txBody>
      </p:sp>
      <p:sp>
        <p:nvSpPr>
          <p:cNvPr id="4" name="Marcador de contenido 3"/>
          <p:cNvSpPr>
            <a:spLocks noGrp="1"/>
          </p:cNvSpPr>
          <p:nvPr>
            <p:ph idx="1"/>
          </p:nvPr>
        </p:nvSpPr>
        <p:spPr/>
        <p:txBody>
          <a:bodyPr/>
          <a:lstStyle/>
          <a:p>
            <a:r>
              <a:rPr lang="en-US" smtClean="0"/>
              <a:t>Paths</a:t>
            </a:r>
          </a:p>
          <a:p>
            <a:pPr lvl="1"/>
            <a:r>
              <a:rPr lang="en-US" smtClean="0"/>
              <a:t>Each path may include CRUD (POST, GET, PUT, DELETE) if </a:t>
            </a:r>
            <a:r>
              <a:rPr lang="en-US" err="1" smtClean="0"/>
              <a:t>config</a:t>
            </a:r>
            <a:endParaRPr lang="en-US" smtClean="0"/>
          </a:p>
          <a:p>
            <a:pPr lvl="1"/>
            <a:r>
              <a:rPr lang="en-US" smtClean="0"/>
              <a:t>Only GET is allow for State data</a:t>
            </a:r>
          </a:p>
          <a:p>
            <a:pPr lvl="1"/>
            <a:r>
              <a:rPr lang="en-US" smtClean="0"/>
              <a:t>Each CRUD includes the following details:</a:t>
            </a:r>
          </a:p>
          <a:p>
            <a:pPr lvl="2"/>
            <a:r>
              <a:rPr lang="en-US" smtClean="0"/>
              <a:t>Summary</a:t>
            </a:r>
          </a:p>
          <a:p>
            <a:pPr lvl="2"/>
            <a:r>
              <a:rPr lang="en-US" smtClean="0"/>
              <a:t>Parameters (in path or in body)</a:t>
            </a:r>
          </a:p>
          <a:p>
            <a:pPr lvl="2"/>
            <a:r>
              <a:rPr lang="en-US" smtClean="0"/>
              <a:t>Responses</a:t>
            </a:r>
          </a:p>
          <a:p>
            <a:pPr lvl="2"/>
            <a:r>
              <a:rPr lang="en-US" smtClean="0"/>
              <a:t>Produces/consumes</a:t>
            </a:r>
          </a:p>
          <a:p>
            <a:pPr lvl="1"/>
            <a:endParaRPr lang="en-US" smtClean="0"/>
          </a:p>
          <a:p>
            <a:pPr lvl="1"/>
            <a:endParaRPr lang="en-US" smtClean="0"/>
          </a:p>
          <a:p>
            <a:endParaRPr lang="en-US" smtClean="0"/>
          </a:p>
          <a:p>
            <a:pPr lvl="1"/>
            <a:endParaRPr lang="en-US" smtClean="0"/>
          </a:p>
          <a:p>
            <a:pPr lvl="1"/>
            <a:endParaRPr lang="en-US"/>
          </a:p>
        </p:txBody>
      </p:sp>
      <p:pic>
        <p:nvPicPr>
          <p:cNvPr id="10" name="Imagen 9"/>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921624" y="1929388"/>
            <a:ext cx="4013681" cy="4013682"/>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82</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556075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mtClean="0"/>
              <a:t>T-API Swagger: Understanding Swagger specs</a:t>
            </a:r>
            <a:endParaRPr lang="en-US"/>
          </a:p>
        </p:txBody>
      </p:sp>
      <p:sp>
        <p:nvSpPr>
          <p:cNvPr id="4" name="Marcador de contenido 3"/>
          <p:cNvSpPr>
            <a:spLocks noGrp="1"/>
          </p:cNvSpPr>
          <p:nvPr>
            <p:ph idx="1"/>
          </p:nvPr>
        </p:nvSpPr>
        <p:spPr/>
        <p:txBody>
          <a:bodyPr/>
          <a:lstStyle/>
          <a:p>
            <a:r>
              <a:rPr lang="en-US" smtClean="0"/>
              <a:t>Definitions</a:t>
            </a:r>
          </a:p>
          <a:p>
            <a:pPr lvl="1"/>
            <a:r>
              <a:rPr lang="en-US" smtClean="0"/>
              <a:t>They allow inheritance (</a:t>
            </a:r>
            <a:r>
              <a:rPr lang="en-US" err="1" smtClean="0"/>
              <a:t>allOf</a:t>
            </a:r>
            <a:r>
              <a:rPr lang="en-US" smtClean="0"/>
              <a:t>)</a:t>
            </a:r>
          </a:p>
          <a:p>
            <a:pPr lvl="1"/>
            <a:r>
              <a:rPr lang="en-US" smtClean="0"/>
              <a:t>Items are described in properties</a:t>
            </a:r>
          </a:p>
          <a:p>
            <a:pPr lvl="1"/>
            <a:r>
              <a:rPr lang="en-US" smtClean="0"/>
              <a:t>Other descriptions might be referenced (e.g., </a:t>
            </a:r>
            <a:r>
              <a:rPr lang="en-US" err="1" smtClean="0"/>
              <a:t>connectivityService</a:t>
            </a:r>
            <a:r>
              <a:rPr lang="en-US" smtClean="0"/>
              <a:t>)</a:t>
            </a:r>
          </a:p>
          <a:p>
            <a:pPr lvl="1"/>
            <a:endParaRPr lang="en-US" smtClean="0"/>
          </a:p>
          <a:p>
            <a:endParaRPr lang="en-US" smtClean="0"/>
          </a:p>
          <a:p>
            <a:endParaRPr lang="en-US" smtClean="0"/>
          </a:p>
          <a:p>
            <a:endParaRPr lang="en-US" smtClean="0"/>
          </a:p>
          <a:p>
            <a:endParaRPr lang="en-US" smtClean="0"/>
          </a:p>
          <a:p>
            <a:pPr lvl="1"/>
            <a:endParaRPr lang="en-US"/>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83572" y="1371600"/>
            <a:ext cx="4016675" cy="4399216"/>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83</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7770211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mtClean="0"/>
              <a:t>Creating a T-API Reference Implementation</a:t>
            </a:r>
            <a:endParaRPr lang="en-US"/>
          </a:p>
        </p:txBody>
      </p:sp>
      <p:sp>
        <p:nvSpPr>
          <p:cNvPr id="4" name="Marcador de contenido 3"/>
          <p:cNvSpPr>
            <a:spLocks noGrp="1"/>
          </p:cNvSpPr>
          <p:nvPr>
            <p:ph idx="1"/>
          </p:nvPr>
        </p:nvSpPr>
        <p:spPr>
          <a:xfrm>
            <a:off x="457200" y="981075"/>
            <a:ext cx="3949977" cy="5256213"/>
          </a:xfrm>
        </p:spPr>
        <p:txBody>
          <a:bodyPr/>
          <a:lstStyle/>
          <a:p>
            <a:pPr marL="0" indent="0">
              <a:buNone/>
            </a:pPr>
            <a:r>
              <a:rPr lang="en-US" b="1" smtClean="0"/>
              <a:t>Project EAGLE </a:t>
            </a:r>
            <a:r>
              <a:rPr lang="en-US" b="1" err="1" smtClean="0"/>
              <a:t>JsonCodeTools</a:t>
            </a:r>
            <a:endParaRPr lang="en-US" b="1" smtClean="0"/>
          </a:p>
          <a:p>
            <a:pPr marL="0" indent="0">
              <a:buNone/>
            </a:pPr>
            <a:r>
              <a:rPr lang="en-US">
                <a:hlinkClick r:id="rId2"/>
              </a:rPr>
              <a:t>https://</a:t>
            </a:r>
            <a:r>
              <a:rPr lang="en-US" smtClean="0">
                <a:hlinkClick r:id="rId2"/>
              </a:rPr>
              <a:t>github.com/OpenNetworkingFoundation/EAGLE-Open-Model-Profile-and-Tools/tree/JsonCodeTools</a:t>
            </a:r>
            <a:endParaRPr lang="en-US" smtClean="0"/>
          </a:p>
          <a:p>
            <a:pPr marL="0" indent="0">
              <a:buNone/>
            </a:pPr>
            <a:endParaRPr lang="en-US" smtClean="0"/>
          </a:p>
          <a:p>
            <a:pPr marL="0" indent="0">
              <a:buNone/>
            </a:pPr>
            <a:r>
              <a:rPr lang="en-GB" b="1"/>
              <a:t>Server Generator for Python</a:t>
            </a:r>
          </a:p>
          <a:p>
            <a:pPr marL="0" indent="0">
              <a:buNone/>
            </a:pPr>
            <a:r>
              <a:rPr lang="en-GB"/>
              <a:t>Python code that uses Swagger </a:t>
            </a:r>
            <a:r>
              <a:rPr lang="en-GB" err="1"/>
              <a:t>json</a:t>
            </a:r>
            <a:r>
              <a:rPr lang="en-GB"/>
              <a:t> outputs from </a:t>
            </a:r>
            <a:r>
              <a:rPr lang="en-GB" b="1" err="1"/>
              <a:t>YangJsonTools</a:t>
            </a:r>
            <a:r>
              <a:rPr lang="en-GB"/>
              <a:t> to generate a </a:t>
            </a:r>
            <a:r>
              <a:rPr lang="en-GB" b="1"/>
              <a:t>RESTful </a:t>
            </a:r>
            <a:r>
              <a:rPr lang="en-GB" b="1" smtClean="0"/>
              <a:t>and </a:t>
            </a:r>
            <a:r>
              <a:rPr lang="en-GB" b="1" err="1" smtClean="0"/>
              <a:t>websocket</a:t>
            </a:r>
            <a:r>
              <a:rPr lang="en-GB" b="1" smtClean="0"/>
              <a:t> server</a:t>
            </a:r>
            <a:r>
              <a:rPr lang="en-GB"/>
              <a:t> and the defined </a:t>
            </a:r>
            <a:r>
              <a:rPr lang="en-GB" smtClean="0"/>
              <a:t>swagger objects, paths and notifications.</a:t>
            </a:r>
            <a:endParaRPr lang="en-GB"/>
          </a:p>
          <a:p>
            <a:pPr marL="0" indent="0">
              <a:buNone/>
            </a:pPr>
            <a:endParaRPr lang="en-US"/>
          </a:p>
        </p:txBody>
      </p:sp>
      <p:grpSp>
        <p:nvGrpSpPr>
          <p:cNvPr id="5" name="Group 16"/>
          <p:cNvGrpSpPr/>
          <p:nvPr/>
        </p:nvGrpSpPr>
        <p:grpSpPr>
          <a:xfrm>
            <a:off x="4585008" y="1097025"/>
            <a:ext cx="4009286" cy="1625288"/>
            <a:chOff x="3185395" y="396676"/>
            <a:chExt cx="7513313" cy="3122206"/>
          </a:xfrm>
        </p:grpSpPr>
        <p:pic>
          <p:nvPicPr>
            <p:cNvPr id="6" name="Picture 4" descr="https://lh5.ggpht.com/-4y8XgooGfuM-Z-rYE9xqoalqQGFPlaBlRR8dfUG-aMB3rIMUaEkrX95XOlzLQ0_9FE=w30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85395" y="396676"/>
              <a:ext cx="1584176" cy="1584176"/>
            </a:xfrm>
            <a:prstGeom prst="rect">
              <a:avLst/>
            </a:prstGeom>
            <a:noFill/>
            <a:extLst>
              <a:ext uri="{909E8E84-426E-40DD-AFC4-6F175D3DCCD1}">
                <a14:hiddenFill xmlns:a14="http://schemas.microsoft.com/office/drawing/2010/main">
                  <a:solidFill>
                    <a:srgbClr val="FFFFFF"/>
                  </a:solidFill>
                </a14:hiddenFill>
              </a:ext>
            </a:extLst>
          </p:spPr>
        </p:pic>
        <p:sp>
          <p:nvSpPr>
            <p:cNvPr id="7" name="3 CuadroTexto"/>
            <p:cNvSpPr txBox="1"/>
            <p:nvPr/>
          </p:nvSpPr>
          <p:spPr>
            <a:xfrm>
              <a:off x="3329410" y="2124867"/>
              <a:ext cx="1728194" cy="709493"/>
            </a:xfrm>
            <a:prstGeom prst="rect">
              <a:avLst/>
            </a:prstGeom>
            <a:noFill/>
          </p:spPr>
          <p:txBody>
            <a:bodyPr wrap="square" rtlCol="0">
              <a:spAutoFit/>
            </a:bodyPr>
            <a:lstStyle/>
            <a:p>
              <a:pPr algn="l" defTabSz="457200" fontAlgn="auto">
                <a:spcBef>
                  <a:spcPts val="0"/>
                </a:spcBef>
                <a:spcAft>
                  <a:spcPts val="0"/>
                </a:spcAft>
              </a:pPr>
              <a:r>
                <a:rPr lang="en-US" sz="900" smtClean="0">
                  <a:solidFill>
                    <a:srgbClr val="141313"/>
                  </a:solidFill>
                  <a:latin typeface="Arial"/>
                  <a:ea typeface="+mn-ea"/>
                  <a:cs typeface="+mn-cs"/>
                </a:rPr>
                <a:t>SWAGGER files</a:t>
              </a:r>
              <a:endParaRPr lang="en-US" sz="900">
                <a:solidFill>
                  <a:srgbClr val="141313"/>
                </a:solidFill>
                <a:latin typeface="Arial"/>
                <a:ea typeface="+mn-ea"/>
                <a:cs typeface="+mn-cs"/>
              </a:endParaRPr>
            </a:p>
          </p:txBody>
        </p:sp>
        <p:sp>
          <p:nvSpPr>
            <p:cNvPr id="8" name="4 Flecha derecha"/>
            <p:cNvSpPr/>
            <p:nvPr/>
          </p:nvSpPr>
          <p:spPr>
            <a:xfrm>
              <a:off x="5057603" y="1044748"/>
              <a:ext cx="86409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fontAlgn="auto">
                <a:spcBef>
                  <a:spcPts val="0"/>
                </a:spcBef>
                <a:spcAft>
                  <a:spcPts val="0"/>
                </a:spcAft>
              </a:pPr>
              <a:endParaRPr lang="en-US" sz="900">
                <a:solidFill>
                  <a:srgbClr val="FFFFFF"/>
                </a:solidFill>
              </a:endParaRPr>
            </a:p>
          </p:txBody>
        </p:sp>
        <p:pic>
          <p:nvPicPr>
            <p:cNvPr id="9" name="Picture 6" descr="Steampunk Victorian Executable script File Icon by pendragon196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09731" y="529777"/>
              <a:ext cx="1250925" cy="1606005"/>
            </a:xfrm>
            <a:prstGeom prst="rect">
              <a:avLst/>
            </a:prstGeom>
            <a:noFill/>
            <a:extLst>
              <a:ext uri="{909E8E84-426E-40DD-AFC4-6F175D3DCCD1}">
                <a14:hiddenFill xmlns:a14="http://schemas.microsoft.com/office/drawing/2010/main">
                  <a:solidFill>
                    <a:srgbClr val="FFFFFF"/>
                  </a:solidFill>
                </a14:hiddenFill>
              </a:ext>
            </a:extLst>
          </p:spPr>
        </p:pic>
        <p:sp>
          <p:nvSpPr>
            <p:cNvPr id="10" name="9 Flecha derecha"/>
            <p:cNvSpPr/>
            <p:nvPr/>
          </p:nvSpPr>
          <p:spPr>
            <a:xfrm>
              <a:off x="7937923" y="1064229"/>
              <a:ext cx="86409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fontAlgn="auto">
                <a:spcBef>
                  <a:spcPts val="0"/>
                </a:spcBef>
                <a:spcAft>
                  <a:spcPts val="0"/>
                </a:spcAft>
              </a:pPr>
              <a:endParaRPr lang="en-US" sz="900">
                <a:solidFill>
                  <a:srgbClr val="FFFFFF"/>
                </a:solidFill>
              </a:endParaRPr>
            </a:p>
          </p:txBody>
        </p:sp>
        <p:sp>
          <p:nvSpPr>
            <p:cNvPr id="11" name="10 CuadroTexto"/>
            <p:cNvSpPr txBox="1"/>
            <p:nvPr/>
          </p:nvSpPr>
          <p:spPr>
            <a:xfrm>
              <a:off x="6225506" y="2277269"/>
              <a:ext cx="1362253" cy="1241613"/>
            </a:xfrm>
            <a:prstGeom prst="rect">
              <a:avLst/>
            </a:prstGeom>
            <a:noFill/>
          </p:spPr>
          <p:txBody>
            <a:bodyPr wrap="square" rtlCol="0">
              <a:spAutoFit/>
            </a:bodyPr>
            <a:lstStyle/>
            <a:p>
              <a:pPr algn="l" defTabSz="457200" fontAlgn="auto">
                <a:spcBef>
                  <a:spcPts val="0"/>
                </a:spcBef>
                <a:spcAft>
                  <a:spcPts val="0"/>
                </a:spcAft>
              </a:pPr>
              <a:r>
                <a:rPr lang="en-US" sz="900" smtClean="0">
                  <a:solidFill>
                    <a:srgbClr val="141313"/>
                  </a:solidFill>
                  <a:latin typeface="Arial"/>
                  <a:ea typeface="+mn-ea"/>
                  <a:cs typeface="+mn-cs"/>
                </a:rPr>
                <a:t>Project EAGLE </a:t>
              </a:r>
              <a:r>
                <a:rPr lang="en-US" sz="900" err="1" smtClean="0">
                  <a:solidFill>
                    <a:srgbClr val="141313"/>
                  </a:solidFill>
                  <a:latin typeface="Arial"/>
                  <a:ea typeface="+mn-ea"/>
                  <a:cs typeface="+mn-cs"/>
                </a:rPr>
                <a:t>JsonCodeTools</a:t>
              </a:r>
              <a:endParaRPr lang="en-US" sz="900">
                <a:solidFill>
                  <a:srgbClr val="141313"/>
                </a:solidFill>
                <a:latin typeface="Arial"/>
                <a:ea typeface="+mn-ea"/>
                <a:cs typeface="+mn-cs"/>
              </a:endParaRPr>
            </a:p>
          </p:txBody>
        </p:sp>
        <p:pic>
          <p:nvPicPr>
            <p:cNvPr id="12"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55910" y="490434"/>
              <a:ext cx="1430285" cy="171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8695814" y="2242433"/>
              <a:ext cx="2002894" cy="709493"/>
            </a:xfrm>
            <a:prstGeom prst="rect">
              <a:avLst/>
            </a:prstGeom>
            <a:noFill/>
          </p:spPr>
          <p:txBody>
            <a:bodyPr wrap="square" rtlCol="0">
              <a:spAutoFit/>
            </a:bodyPr>
            <a:lstStyle/>
            <a:p>
              <a:pPr algn="l" defTabSz="457200" fontAlgn="auto">
                <a:spcBef>
                  <a:spcPts val="0"/>
                </a:spcBef>
                <a:spcAft>
                  <a:spcPts val="0"/>
                </a:spcAft>
              </a:pPr>
              <a:r>
                <a:rPr lang="en-US" sz="900" smtClean="0">
                  <a:solidFill>
                    <a:srgbClr val="141313"/>
                  </a:solidFill>
                  <a:latin typeface="Arial"/>
                  <a:ea typeface="+mn-ea"/>
                  <a:cs typeface="+mn-cs"/>
                </a:rPr>
                <a:t>T-API Reference Implementation</a:t>
              </a:r>
              <a:endParaRPr lang="en-US" sz="900">
                <a:solidFill>
                  <a:srgbClr val="141313"/>
                </a:solidFill>
                <a:latin typeface="Arial"/>
                <a:ea typeface="+mn-ea"/>
                <a:cs typeface="+mn-cs"/>
              </a:endParaRPr>
            </a:p>
          </p:txBody>
        </p:sp>
      </p:grpSp>
      <p:pic>
        <p:nvPicPr>
          <p:cNvPr id="15" name="Imagen 1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84064" y="2868978"/>
            <a:ext cx="2141530" cy="2836081"/>
          </a:xfrm>
          <a:prstGeom prst="rect">
            <a:avLst/>
          </a:prstGeom>
        </p:spPr>
      </p:pic>
      <p:sp>
        <p:nvSpPr>
          <p:cNvPr id="14" name="Slide Number Placeholder 13"/>
          <p:cNvSpPr>
            <a:spLocks noGrp="1"/>
          </p:cNvSpPr>
          <p:nvPr>
            <p:ph type="sldNum" sz="quarter" idx="4"/>
          </p:nvPr>
        </p:nvSpPr>
        <p:spPr/>
        <p:txBody>
          <a:bodyPr/>
          <a:lstStyle/>
          <a:p>
            <a:fld id="{95FB27F1-C2FE-E646-9E41-8F3092BBAFAE}" type="slidenum">
              <a:rPr lang="en-US" smtClean="0"/>
              <a:pPr/>
              <a:t>84</a:t>
            </a:fld>
            <a:endParaRPr lang="en-US"/>
          </a:p>
        </p:txBody>
      </p:sp>
      <p:sp>
        <p:nvSpPr>
          <p:cNvPr id="16" name="Footer Placeholder 1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5432232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TAPI </a:t>
            </a:r>
            <a:r>
              <a:rPr lang="es-ES_tradnl" dirty="0" err="1" smtClean="0"/>
              <a:t>Reference</a:t>
            </a:r>
            <a:r>
              <a:rPr lang="es-ES_tradnl" dirty="0" smtClean="0"/>
              <a:t> </a:t>
            </a:r>
            <a:r>
              <a:rPr lang="es-ES_tradnl" dirty="0" err="1" smtClean="0"/>
              <a:t>Implementation</a:t>
            </a:r>
            <a:r>
              <a:rPr lang="en-GB" dirty="0"/>
              <a:t/>
            </a:r>
            <a:br>
              <a:rPr lang="en-GB" dirty="0"/>
            </a:br>
            <a:endParaRPr lang="en-GB" dirty="0"/>
          </a:p>
        </p:txBody>
      </p:sp>
      <p:sp>
        <p:nvSpPr>
          <p:cNvPr id="3" name="Slide Number Placeholder 2"/>
          <p:cNvSpPr>
            <a:spLocks noGrp="1"/>
          </p:cNvSpPr>
          <p:nvPr>
            <p:ph type="sldNum" sz="quarter" idx="4"/>
          </p:nvPr>
        </p:nvSpPr>
        <p:spPr/>
        <p:txBody>
          <a:bodyPr/>
          <a:lstStyle/>
          <a:p>
            <a:fld id="{95FB27F1-C2FE-E646-9E41-8F3092BBAFAE}" type="slidenum">
              <a:rPr lang="en-US" smtClean="0"/>
              <a:pPr/>
              <a:t>85</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1787221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Reference Network</a:t>
            </a:r>
            <a:endParaRPr lang="en-US"/>
          </a:p>
        </p:txBody>
      </p:sp>
      <p:sp>
        <p:nvSpPr>
          <p:cNvPr id="4" name="Marcador de contenido 3"/>
          <p:cNvSpPr>
            <a:spLocks noGrp="1"/>
          </p:cNvSpPr>
          <p:nvPr>
            <p:ph idx="1"/>
          </p:nvPr>
        </p:nvSpPr>
        <p:spPr/>
        <p:txBody>
          <a:bodyPr>
            <a:normAutofit fontScale="92500" lnSpcReduction="10000"/>
          </a:bodyPr>
          <a:lstStyle/>
          <a:p>
            <a:endParaRPr lang="en-US" smtClean="0"/>
          </a:p>
          <a:p>
            <a:endParaRPr lang="en-US"/>
          </a:p>
          <a:p>
            <a:endParaRPr lang="en-US" smtClean="0"/>
          </a:p>
          <a:p>
            <a:endParaRPr lang="en-US"/>
          </a:p>
          <a:p>
            <a:endParaRPr lang="en-US" smtClean="0"/>
          </a:p>
          <a:p>
            <a:endParaRPr lang="en-US"/>
          </a:p>
          <a:p>
            <a:endParaRPr lang="en-US" smtClean="0"/>
          </a:p>
          <a:p>
            <a:endParaRPr lang="en-US"/>
          </a:p>
          <a:p>
            <a:endParaRPr lang="en-US" smtClean="0"/>
          </a:p>
          <a:p>
            <a:endParaRPr lang="en-US"/>
          </a:p>
          <a:p>
            <a:endParaRPr lang="en-US" smtClean="0"/>
          </a:p>
          <a:p>
            <a:endParaRPr lang="en-US"/>
          </a:p>
          <a:p>
            <a:pPr marL="0" indent="0" algn="ctr">
              <a:buNone/>
            </a:pPr>
            <a:r>
              <a:rPr lang="en-US" smtClean="0"/>
              <a:t>Described </a:t>
            </a:r>
            <a:r>
              <a:rPr lang="en-US"/>
              <a:t>in: </a:t>
            </a:r>
            <a:r>
              <a:rPr lang="en-US">
                <a:hlinkClick r:id="rId2"/>
              </a:rPr>
              <a:t>https://</a:t>
            </a:r>
            <a:r>
              <a:rPr lang="en-US" smtClean="0">
                <a:hlinkClick r:id="rId2"/>
              </a:rPr>
              <a:t>github.com/OpenNetworkingFoundation/Snowmass-ONFOpenTransport/blob/develop/TAPI_RI/server_backend_state.json</a:t>
            </a:r>
            <a:endParaRPr lang="en-US" smtClean="0"/>
          </a:p>
          <a:p>
            <a:pPr marL="0" indent="0" algn="ctr">
              <a:buNone/>
            </a:pPr>
            <a:endParaRPr lang="en-US"/>
          </a:p>
        </p:txBody>
      </p:sp>
      <p:pic>
        <p:nvPicPr>
          <p:cNvPr id="5" name="Imagen 4"/>
          <p:cNvPicPr/>
          <p:nvPr/>
        </p:nvPicPr>
        <p:blipFill>
          <a:blip r:embed="rId3" cstate="print">
            <a:extLst>
              <a:ext uri="{28A0092B-C50C-407E-A947-70E740481C1C}">
                <a14:useLocalDpi xmlns:a14="http://schemas.microsoft.com/office/drawing/2010/main"/>
              </a:ext>
            </a:extLst>
          </a:blip>
          <a:srcRect/>
          <a:stretch>
            <a:fillRect/>
          </a:stretch>
        </p:blipFill>
        <p:spPr bwMode="auto">
          <a:xfrm>
            <a:off x="1846897" y="838200"/>
            <a:ext cx="5450205" cy="4182110"/>
          </a:xfrm>
          <a:prstGeom prst="rect">
            <a:avLst/>
          </a:prstGeom>
          <a:noFill/>
        </p:spPr>
      </p:pic>
      <p:sp>
        <p:nvSpPr>
          <p:cNvPr id="6" name="Slide Number Placeholder 5"/>
          <p:cNvSpPr>
            <a:spLocks noGrp="1"/>
          </p:cNvSpPr>
          <p:nvPr>
            <p:ph type="sldNum" sz="quarter" idx="4"/>
          </p:nvPr>
        </p:nvSpPr>
        <p:spPr/>
        <p:txBody>
          <a:bodyPr/>
          <a:lstStyle/>
          <a:p>
            <a:fld id="{95FB27F1-C2FE-E646-9E41-8F3092BBAFAE}" type="slidenum">
              <a:rPr lang="en-US" smtClean="0"/>
              <a:pPr/>
              <a:t>86</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8203743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Status load</a:t>
            </a:r>
            <a:endParaRPr lang="en-US"/>
          </a:p>
        </p:txBody>
      </p:sp>
      <p:sp>
        <p:nvSpPr>
          <p:cNvPr id="4" name="Marcador de contenido 3"/>
          <p:cNvSpPr>
            <a:spLocks noGrp="1"/>
          </p:cNvSpPr>
          <p:nvPr>
            <p:ph idx="1"/>
          </p:nvPr>
        </p:nvSpPr>
        <p:spPr/>
        <p:txBody>
          <a:bodyPr/>
          <a:lstStyle/>
          <a:p>
            <a:r>
              <a:rPr lang="en-US" smtClean="0"/>
              <a:t>In order to load this scenario in T-API RI, please use the following REST call:</a:t>
            </a:r>
          </a:p>
          <a:p>
            <a:endParaRPr lang="en-US" smtClean="0"/>
          </a:p>
          <a:p>
            <a:pPr marL="0" indent="0">
              <a:buNone/>
            </a:pPr>
            <a:r>
              <a:rPr lang="en-US" smtClean="0"/>
              <a:t>curl -X POST -H "Content-Type: application/</a:t>
            </a:r>
            <a:r>
              <a:rPr lang="en-US" err="1" smtClean="0"/>
              <a:t>json</a:t>
            </a:r>
            <a:r>
              <a:rPr lang="en-US" smtClean="0"/>
              <a:t>" </a:t>
            </a:r>
            <a:r>
              <a:rPr lang="en-US" smtClean="0">
                <a:hlinkClick r:id="rId2"/>
              </a:rPr>
              <a:t>http://127.0.0.1:8080/backend/load_state/</a:t>
            </a:r>
            <a:endParaRPr lang="en-US" smtClean="0"/>
          </a:p>
          <a:p>
            <a:pPr marL="0" indent="0">
              <a:buNone/>
            </a:pPr>
            <a:endParaRPr lang="en-US"/>
          </a:p>
          <a:p>
            <a:pPr marL="0" indent="0">
              <a:buNone/>
            </a:pPr>
            <a:r>
              <a:rPr lang="en-US" smtClean="0"/>
              <a:t>Response: 200 Loaded State</a:t>
            </a:r>
          </a:p>
          <a:p>
            <a:pPr marL="0" indent="0">
              <a:buNone/>
            </a:pPr>
            <a:endParaRPr lang="en-US" smtClean="0"/>
          </a:p>
          <a:p>
            <a:endParaRPr lang="en-US" smtClean="0"/>
          </a:p>
          <a:p>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87</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8552288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Basic commands I</a:t>
            </a:r>
            <a:endParaRPr lang="en-US"/>
          </a:p>
        </p:txBody>
      </p:sp>
      <p:sp>
        <p:nvSpPr>
          <p:cNvPr id="4" name="Marcador de contenido 3"/>
          <p:cNvSpPr>
            <a:spLocks noGrp="1"/>
          </p:cNvSpPr>
          <p:nvPr>
            <p:ph idx="1"/>
          </p:nvPr>
        </p:nvSpPr>
        <p:spPr/>
        <p:txBody>
          <a:bodyPr/>
          <a:lstStyle/>
          <a:p>
            <a:r>
              <a:rPr lang="en-US" smtClean="0"/>
              <a:t>GET topologies</a:t>
            </a:r>
          </a:p>
          <a:p>
            <a:pPr marL="0" indent="0">
              <a:buNone/>
            </a:pPr>
            <a:r>
              <a:rPr lang="en-US"/>
              <a:t>curl -X GET </a:t>
            </a:r>
            <a:r>
              <a:rPr lang="en-US" smtClean="0"/>
              <a:t>-</a:t>
            </a:r>
            <a:r>
              <a:rPr lang="en-US"/>
              <a:t>H "Content-Type: application/</a:t>
            </a:r>
            <a:r>
              <a:rPr lang="en-US" err="1"/>
              <a:t>json</a:t>
            </a:r>
            <a:r>
              <a:rPr lang="en-US"/>
              <a:t>" </a:t>
            </a:r>
            <a:r>
              <a:rPr lang="en-US">
                <a:hlinkClick r:id="rId2"/>
              </a:rPr>
              <a:t>http://127.0.0.1:8080/restconf/config/Context/_topology</a:t>
            </a:r>
            <a:r>
              <a:rPr lang="en-US" smtClean="0">
                <a:hlinkClick r:id="rId2"/>
              </a:rPr>
              <a:t>/</a:t>
            </a:r>
            <a:endParaRPr lang="en-US" smtClean="0"/>
          </a:p>
          <a:p>
            <a:pPr marL="0" indent="0">
              <a:buNone/>
            </a:pPr>
            <a:endParaRPr lang="en-US"/>
          </a:p>
          <a:p>
            <a:pPr marL="0" indent="0">
              <a:buNone/>
            </a:pPr>
            <a:r>
              <a:rPr lang="en-US" smtClean="0"/>
              <a:t>Response:</a:t>
            </a:r>
          </a:p>
          <a:p>
            <a:pPr marL="0" indent="0">
              <a:buNone/>
            </a:pPr>
            <a:r>
              <a:rPr lang="en-US"/>
              <a:t>{</a:t>
            </a:r>
          </a:p>
          <a:p>
            <a:pPr marL="0" indent="0">
              <a:buNone/>
            </a:pPr>
            <a:r>
              <a:rPr lang="en-US"/>
              <a:t>    "</a:t>
            </a:r>
            <a:r>
              <a:rPr lang="en-US" err="1"/>
              <a:t>itemlist</a:t>
            </a:r>
            <a:r>
              <a:rPr lang="en-US"/>
              <a:t>": [</a:t>
            </a:r>
          </a:p>
          <a:p>
            <a:pPr marL="0" indent="0">
              <a:buNone/>
            </a:pPr>
            <a:r>
              <a:rPr lang="en-US"/>
              <a:t>        "http://127.0.0.1:8080/</a:t>
            </a:r>
            <a:r>
              <a:rPr lang="en-US" err="1"/>
              <a:t>restconf</a:t>
            </a:r>
            <a:r>
              <a:rPr lang="en-US"/>
              <a:t>/</a:t>
            </a:r>
            <a:r>
              <a:rPr lang="en-US" err="1"/>
              <a:t>config</a:t>
            </a:r>
            <a:r>
              <a:rPr lang="en-US"/>
              <a:t>/Context/_topology/top0"</a:t>
            </a:r>
          </a:p>
          <a:p>
            <a:pPr marL="0" indent="0">
              <a:buNone/>
            </a:pPr>
            <a:r>
              <a:rPr lang="en-US"/>
              <a:t>    ]</a:t>
            </a:r>
          </a:p>
          <a:p>
            <a:pPr marL="0" indent="0">
              <a:buNone/>
            </a:pPr>
            <a:r>
              <a:rPr lang="en-US" smtClean="0"/>
              <a:t>}</a:t>
            </a:r>
          </a:p>
          <a:p>
            <a:pPr marL="0" indent="0">
              <a:buNone/>
            </a:pPr>
            <a:endParaRPr lang="en-US"/>
          </a:p>
          <a:p>
            <a:pPr marL="0" indent="0">
              <a:buNone/>
            </a:pP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88</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7545558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Basic commands II</a:t>
            </a:r>
            <a:endParaRPr lang="en-US"/>
          </a:p>
        </p:txBody>
      </p:sp>
      <p:sp>
        <p:nvSpPr>
          <p:cNvPr id="4" name="Marcador de contenido 3"/>
          <p:cNvSpPr>
            <a:spLocks noGrp="1"/>
          </p:cNvSpPr>
          <p:nvPr>
            <p:ph idx="1"/>
          </p:nvPr>
        </p:nvSpPr>
        <p:spPr/>
        <p:txBody>
          <a:bodyPr/>
          <a:lstStyle/>
          <a:p>
            <a:r>
              <a:rPr lang="en-US" smtClean="0"/>
              <a:t>GET topology top0</a:t>
            </a:r>
          </a:p>
          <a:p>
            <a:pPr marL="0" indent="0">
              <a:buNone/>
            </a:pPr>
            <a:r>
              <a:rPr lang="en-US"/>
              <a:t>curl -X GET -H "Content-Type: application/</a:t>
            </a:r>
            <a:r>
              <a:rPr lang="en-US" err="1"/>
              <a:t>json</a:t>
            </a:r>
            <a:r>
              <a:rPr lang="en-US"/>
              <a:t>" </a:t>
            </a:r>
            <a:r>
              <a:rPr lang="en-US">
                <a:hlinkClick r:id="rId2"/>
              </a:rPr>
              <a:t>http://127.0.0.1:8080/restconf/config/Context/_topology/top0</a:t>
            </a:r>
            <a:r>
              <a:rPr lang="en-US" smtClean="0">
                <a:hlinkClick r:id="rId2"/>
              </a:rPr>
              <a:t>/</a:t>
            </a:r>
            <a:endParaRPr lang="en-US" smtClean="0"/>
          </a:p>
          <a:p>
            <a:pPr marL="0" indent="0">
              <a:buNone/>
            </a:pPr>
            <a:endParaRPr lang="en-US"/>
          </a:p>
          <a:p>
            <a:pPr marL="0" indent="0">
              <a:buNone/>
            </a:pPr>
            <a:r>
              <a:rPr lang="en-US" smtClean="0"/>
              <a:t>Response: </a:t>
            </a:r>
          </a:p>
          <a:p>
            <a:pPr marL="0" indent="0">
              <a:buNone/>
            </a:pPr>
            <a:r>
              <a:rPr lang="en-US" smtClean="0"/>
              <a:t>{</a:t>
            </a:r>
          </a:p>
          <a:p>
            <a:pPr marL="0" indent="0">
              <a:buNone/>
            </a:pPr>
            <a:r>
              <a:rPr lang="en-US"/>
              <a:t> </a:t>
            </a:r>
            <a:r>
              <a:rPr lang="en-US" smtClean="0"/>
              <a:t>   “_node” : [ </a:t>
            </a:r>
            <a:r>
              <a:rPr lang="en-US" smtClean="0">
                <a:solidFill>
                  <a:srgbClr val="FF0000"/>
                </a:solidFill>
              </a:rPr>
              <a:t>…</a:t>
            </a:r>
            <a:r>
              <a:rPr lang="en-US" smtClean="0"/>
              <a:t> ],</a:t>
            </a:r>
          </a:p>
          <a:p>
            <a:pPr marL="0" indent="0">
              <a:buNone/>
            </a:pPr>
            <a:r>
              <a:rPr lang="en-US"/>
              <a:t> </a:t>
            </a:r>
            <a:r>
              <a:rPr lang="en-US" smtClean="0"/>
              <a:t>   “_link” : [ </a:t>
            </a:r>
            <a:r>
              <a:rPr lang="en-US" smtClean="0">
                <a:solidFill>
                  <a:srgbClr val="FF0000"/>
                </a:solidFill>
              </a:rPr>
              <a:t>…</a:t>
            </a:r>
            <a:r>
              <a:rPr lang="en-US" smtClean="0"/>
              <a:t>],</a:t>
            </a:r>
          </a:p>
          <a:p>
            <a:pPr marL="0" indent="0">
              <a:buNone/>
            </a:pPr>
            <a:r>
              <a:rPr lang="en-US"/>
              <a:t> </a:t>
            </a:r>
            <a:r>
              <a:rPr lang="en-US" smtClean="0"/>
              <a:t>   “</a:t>
            </a:r>
            <a:r>
              <a:rPr lang="en-US" err="1" smtClean="0"/>
              <a:t>uuid</a:t>
            </a:r>
            <a:r>
              <a:rPr lang="en-US" smtClean="0"/>
              <a:t>” : “top0”</a:t>
            </a:r>
          </a:p>
          <a:p>
            <a:pPr marL="0" indent="0">
              <a:buNone/>
            </a:pPr>
            <a:r>
              <a:rPr lang="en-US"/>
              <a:t>}</a:t>
            </a:r>
            <a:endParaRPr lang="en-US" smtClean="0"/>
          </a:p>
          <a:p>
            <a:pPr marL="0" indent="0">
              <a:buNone/>
            </a:pPr>
            <a:endParaRPr lang="en-US"/>
          </a:p>
          <a:p>
            <a:pPr marL="0" indent="0">
              <a:buNone/>
            </a:pP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89</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324577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mtClean="0"/>
              <a:t>2014 OIF-ONF Transport SDN Interop Demo</a:t>
            </a:r>
            <a:endParaRPr lang="en-GB"/>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58" y="1677133"/>
            <a:ext cx="8267430" cy="360307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9</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410186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Basic commands III</a:t>
            </a:r>
            <a:endParaRPr lang="en-US"/>
          </a:p>
        </p:txBody>
      </p:sp>
      <p:sp>
        <p:nvSpPr>
          <p:cNvPr id="4" name="Marcador de contenido 3"/>
          <p:cNvSpPr>
            <a:spLocks noGrp="1"/>
          </p:cNvSpPr>
          <p:nvPr>
            <p:ph idx="1"/>
          </p:nvPr>
        </p:nvSpPr>
        <p:spPr/>
        <p:txBody>
          <a:bodyPr/>
          <a:lstStyle/>
          <a:p>
            <a:r>
              <a:rPr lang="en-US" smtClean="0"/>
              <a:t>GET ServiceEndPoints</a:t>
            </a:r>
          </a:p>
          <a:p>
            <a:pPr marL="0" indent="0">
              <a:buNone/>
            </a:pPr>
            <a:r>
              <a:rPr lang="en-US"/>
              <a:t>curl -X GET -H "Content-Type: application/</a:t>
            </a:r>
            <a:r>
              <a:rPr lang="en-US" err="1"/>
              <a:t>json</a:t>
            </a:r>
            <a:r>
              <a:rPr lang="en-US"/>
              <a:t>" </a:t>
            </a:r>
            <a:r>
              <a:rPr lang="en-US">
                <a:hlinkClick r:id="rId2"/>
              </a:rPr>
              <a:t>http://127.0.0.1:8080/restconf/config/Context/_serviceEndPoint</a:t>
            </a:r>
            <a:r>
              <a:rPr lang="en-US" smtClean="0">
                <a:hlinkClick r:id="rId2"/>
              </a:rPr>
              <a:t>/</a:t>
            </a:r>
            <a:endParaRPr lang="en-US" smtClean="0"/>
          </a:p>
          <a:p>
            <a:pPr marL="0" indent="0">
              <a:buNone/>
            </a:pPr>
            <a:endParaRPr lang="en-US"/>
          </a:p>
          <a:p>
            <a:pPr marL="0" indent="0">
              <a:buNone/>
            </a:pPr>
            <a:r>
              <a:rPr lang="en-US" smtClean="0"/>
              <a:t>Response:</a:t>
            </a:r>
          </a:p>
          <a:p>
            <a:pPr marL="0" indent="0">
              <a:buNone/>
            </a:pPr>
            <a:r>
              <a:rPr lang="en-US" smtClean="0"/>
              <a:t>{</a:t>
            </a:r>
            <a:endParaRPr lang="en-US"/>
          </a:p>
          <a:p>
            <a:pPr marL="0" indent="0">
              <a:buNone/>
            </a:pPr>
            <a:r>
              <a:rPr lang="en-US"/>
              <a:t>    "</a:t>
            </a:r>
            <a:r>
              <a:rPr lang="en-US" err="1"/>
              <a:t>itemlist</a:t>
            </a:r>
            <a:r>
              <a:rPr lang="en-US"/>
              <a:t>": [</a:t>
            </a:r>
          </a:p>
          <a:p>
            <a:pPr marL="0" indent="0">
              <a:buNone/>
            </a:pPr>
            <a:r>
              <a:rPr lang="en-US"/>
              <a:t>        "http://127.0.0.1:8080/</a:t>
            </a:r>
            <a:r>
              <a:rPr lang="en-US" err="1"/>
              <a:t>restconf</a:t>
            </a:r>
            <a:r>
              <a:rPr lang="en-US"/>
              <a:t>/</a:t>
            </a:r>
            <a:r>
              <a:rPr lang="en-US" err="1"/>
              <a:t>config</a:t>
            </a:r>
            <a:r>
              <a:rPr lang="en-US"/>
              <a:t>/Context/_</a:t>
            </a:r>
            <a:r>
              <a:rPr lang="en-US" err="1"/>
              <a:t>serviceEndPoint</a:t>
            </a:r>
            <a:r>
              <a:rPr lang="en-US"/>
              <a:t>/se1",</a:t>
            </a:r>
          </a:p>
          <a:p>
            <a:pPr marL="0" indent="0">
              <a:buNone/>
            </a:pPr>
            <a:r>
              <a:rPr lang="en-US"/>
              <a:t>      </a:t>
            </a:r>
            <a:r>
              <a:rPr lang="en-US" smtClean="0"/>
              <a:t>"</a:t>
            </a:r>
            <a:r>
              <a:rPr lang="en-US"/>
              <a:t>http://127.0.0.1:8080/</a:t>
            </a:r>
            <a:r>
              <a:rPr lang="en-US" err="1"/>
              <a:t>restconf</a:t>
            </a:r>
            <a:r>
              <a:rPr lang="en-US"/>
              <a:t>/</a:t>
            </a:r>
            <a:r>
              <a:rPr lang="en-US" err="1"/>
              <a:t>config</a:t>
            </a:r>
            <a:r>
              <a:rPr lang="en-US"/>
              <a:t>/Context/_</a:t>
            </a:r>
            <a:r>
              <a:rPr lang="en-US" err="1"/>
              <a:t>serviceEndPoint</a:t>
            </a:r>
            <a:r>
              <a:rPr lang="en-US"/>
              <a:t>/se2"</a:t>
            </a:r>
          </a:p>
          <a:p>
            <a:pPr marL="0" indent="0">
              <a:buNone/>
            </a:pPr>
            <a:r>
              <a:rPr lang="en-US"/>
              <a:t>    ]</a:t>
            </a:r>
          </a:p>
          <a:p>
            <a:pPr marL="0" indent="0">
              <a:buNone/>
            </a:pPr>
            <a:r>
              <a:rPr lang="en-US"/>
              <a:t>}</a:t>
            </a:r>
          </a:p>
          <a:p>
            <a:pPr marL="0" indent="0">
              <a:buNone/>
            </a:pP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90</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045934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Connectivity Service workflow</a:t>
            </a:r>
            <a:endParaRPr lang="en-US"/>
          </a:p>
        </p:txBody>
      </p:sp>
      <p:pic>
        <p:nvPicPr>
          <p:cNvPr id="5" name="Marcador de contenido 4"/>
          <p:cNvPicPr>
            <a:picLocks noGrp="1"/>
          </p:cNvPicPr>
          <p:nvPr>
            <p:ph idx="1"/>
          </p:nvPr>
        </p:nvPicPr>
        <p:blipFill>
          <a:blip r:embed="rId2" cstate="print">
            <a:extLst>
              <a:ext uri="{28A0092B-C50C-407E-A947-70E740481C1C}">
                <a14:useLocalDpi xmlns:a14="http://schemas.microsoft.com/office/drawing/2010/main"/>
              </a:ext>
            </a:extLst>
          </a:blip>
          <a:stretch>
            <a:fillRect/>
          </a:stretch>
        </p:blipFill>
        <p:spPr bwMode="auto">
          <a:xfrm>
            <a:off x="3121026" y="1752788"/>
            <a:ext cx="2901948" cy="3712786"/>
          </a:xfrm>
          <a:prstGeom prst="rect">
            <a:avLst/>
          </a:prstGeom>
          <a:noFill/>
        </p:spPr>
      </p:pic>
      <p:sp>
        <p:nvSpPr>
          <p:cNvPr id="4" name="Slide Number Placeholder 3"/>
          <p:cNvSpPr>
            <a:spLocks noGrp="1"/>
          </p:cNvSpPr>
          <p:nvPr>
            <p:ph type="sldNum" sz="quarter" idx="4"/>
          </p:nvPr>
        </p:nvSpPr>
        <p:spPr/>
        <p:txBody>
          <a:bodyPr/>
          <a:lstStyle/>
          <a:p>
            <a:fld id="{95FB27F1-C2FE-E646-9E41-8F3092BBAFAE}" type="slidenum">
              <a:rPr lang="en-US" smtClean="0"/>
              <a:pPr/>
              <a:t>91</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58086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Establish Connectivity Service</a:t>
            </a:r>
            <a:endParaRPr lang="en-US"/>
          </a:p>
        </p:txBody>
      </p:sp>
      <p:sp>
        <p:nvSpPr>
          <p:cNvPr id="4" name="Marcador de contenido 3"/>
          <p:cNvSpPr>
            <a:spLocks noGrp="1"/>
          </p:cNvSpPr>
          <p:nvPr>
            <p:ph idx="1"/>
          </p:nvPr>
        </p:nvSpPr>
        <p:spPr>
          <a:xfrm>
            <a:off x="457200" y="981075"/>
            <a:ext cx="3944471" cy="5256213"/>
          </a:xfrm>
        </p:spPr>
        <p:txBody>
          <a:bodyPr>
            <a:noAutofit/>
          </a:bodyPr>
          <a:lstStyle/>
          <a:p>
            <a:pPr marL="0" indent="0">
              <a:buNone/>
            </a:pPr>
            <a:r>
              <a:rPr lang="en-US" sz="1200"/>
              <a:t>curl -X POST -H "Content-Type: application/</a:t>
            </a:r>
            <a:r>
              <a:rPr lang="en-US" sz="1200" err="1"/>
              <a:t>json</a:t>
            </a:r>
            <a:r>
              <a:rPr lang="en-US" sz="1200"/>
              <a:t>" http://127.0.0.1:8080/restconf/config/Context/_connectivityService/cs1/ -</a:t>
            </a:r>
            <a:r>
              <a:rPr lang="en-US" sz="1200" smtClean="0"/>
              <a:t>d‘</a:t>
            </a:r>
          </a:p>
          <a:p>
            <a:pPr marL="0" indent="0">
              <a:buNone/>
            </a:pPr>
            <a:r>
              <a:rPr lang="en-US" sz="1200" smtClean="0"/>
              <a:t>{"</a:t>
            </a:r>
            <a:r>
              <a:rPr lang="en-US" sz="1200"/>
              <a:t>uuid":"cs1", </a:t>
            </a:r>
            <a:endParaRPr lang="en-US" sz="1200" smtClean="0"/>
          </a:p>
          <a:p>
            <a:pPr marL="0" indent="0">
              <a:buNone/>
            </a:pPr>
            <a:r>
              <a:rPr lang="en-US" sz="1200" smtClean="0"/>
              <a:t>"_</a:t>
            </a:r>
            <a:r>
              <a:rPr lang="en-US" sz="1200" err="1"/>
              <a:t>connConstraint</a:t>
            </a:r>
            <a:r>
              <a:rPr lang="en-US" sz="1200" smtClean="0"/>
              <a:t>":{</a:t>
            </a:r>
          </a:p>
          <a:p>
            <a:pPr marL="0" indent="0">
              <a:buNone/>
            </a:pPr>
            <a:r>
              <a:rPr lang="en-US" sz="1200"/>
              <a:t>	</a:t>
            </a:r>
            <a:r>
              <a:rPr lang="en-US" sz="1200" smtClean="0"/>
              <a:t>"</a:t>
            </a:r>
            <a:r>
              <a:rPr lang="en-US" sz="1200" err="1"/>
              <a:t>serviceType</a:t>
            </a:r>
            <a:r>
              <a:rPr lang="en-US" sz="1200"/>
              <a:t>":"POINT_TO_POINT_CONNECTIVITY", "</a:t>
            </a:r>
            <a:r>
              <a:rPr lang="en-US" sz="1200" err="1"/>
              <a:t>serviceLayer</a:t>
            </a:r>
            <a:r>
              <a:rPr lang="en-US" sz="1200"/>
              <a:t>":["OCH"] }, "_</a:t>
            </a:r>
            <a:r>
              <a:rPr lang="en-US" sz="1200" err="1"/>
              <a:t>servicePort</a:t>
            </a:r>
            <a:r>
              <a:rPr lang="en-US" sz="1200"/>
              <a:t>":[ </a:t>
            </a:r>
            <a:endParaRPr lang="en-US" sz="1200" smtClean="0"/>
          </a:p>
          <a:p>
            <a:pPr marL="0" indent="0">
              <a:buNone/>
            </a:pPr>
            <a:r>
              <a:rPr lang="en-US" sz="1200"/>
              <a:t>	</a:t>
            </a:r>
            <a:r>
              <a:rPr lang="en-US" sz="1200" smtClean="0"/>
              <a:t>{ </a:t>
            </a:r>
            <a:r>
              <a:rPr lang="en-US" sz="1200"/>
              <a:t>"localId":"sp1", </a:t>
            </a:r>
            <a:r>
              <a:rPr lang="en-US" sz="1200" smtClean="0"/>
              <a:t>“</a:t>
            </a:r>
            <a:r>
              <a:rPr lang="en-US" sz="1200" err="1" smtClean="0"/>
              <a:t>serviceLayer</a:t>
            </a:r>
            <a:r>
              <a:rPr lang="en-US" sz="1200"/>
              <a:t>":"OCH" , "</a:t>
            </a:r>
            <a:r>
              <a:rPr lang="en-US" sz="1200" err="1"/>
              <a:t>direction":"BIDIRECTIONAL</a:t>
            </a:r>
            <a:r>
              <a:rPr lang="en-US" sz="1200"/>
              <a:t>", "</a:t>
            </a:r>
            <a:r>
              <a:rPr lang="en-US" sz="1200" err="1"/>
              <a:t>role":"SYMMETRIC</a:t>
            </a:r>
            <a:r>
              <a:rPr lang="en-US" sz="1200"/>
              <a:t>", "_</a:t>
            </a:r>
            <a:r>
              <a:rPr lang="en-US" sz="1200" err="1"/>
              <a:t>serviceEndPoint</a:t>
            </a:r>
            <a:r>
              <a:rPr lang="en-US" sz="1200" smtClean="0"/>
              <a:t>":</a:t>
            </a:r>
            <a:r>
              <a:rPr lang="en-US" sz="1200" smtClean="0">
                <a:hlinkClick r:id="rId2"/>
              </a:rPr>
              <a:t>http</a:t>
            </a:r>
            <a:r>
              <a:rPr lang="en-US" sz="1200">
                <a:hlinkClick r:id="rId2"/>
              </a:rPr>
              <a:t>://127.0.0.1:8080/</a:t>
            </a:r>
            <a:r>
              <a:rPr lang="en-US" sz="1200" err="1">
                <a:hlinkClick r:id="rId2"/>
              </a:rPr>
              <a:t>restconf</a:t>
            </a:r>
            <a:r>
              <a:rPr lang="en-US" sz="1200">
                <a:hlinkClick r:id="rId2"/>
              </a:rPr>
              <a:t>/</a:t>
            </a:r>
            <a:r>
              <a:rPr lang="en-US" sz="1200" err="1">
                <a:hlinkClick r:id="rId2"/>
              </a:rPr>
              <a:t>config</a:t>
            </a:r>
            <a:r>
              <a:rPr lang="en-US" sz="1200">
                <a:hlinkClick r:id="rId2"/>
              </a:rPr>
              <a:t>/Context/_</a:t>
            </a:r>
            <a:r>
              <a:rPr lang="en-US" sz="1200" err="1" smtClean="0">
                <a:hlinkClick r:id="rId2"/>
              </a:rPr>
              <a:t>serviceEndPoint</a:t>
            </a:r>
            <a:r>
              <a:rPr lang="en-US" sz="1200" smtClean="0">
                <a:hlinkClick r:id="rId2"/>
              </a:rPr>
              <a:t>/se1</a:t>
            </a:r>
            <a:endParaRPr lang="en-US" sz="1200" smtClean="0"/>
          </a:p>
          <a:p>
            <a:pPr marL="0" indent="0">
              <a:buNone/>
            </a:pPr>
            <a:r>
              <a:rPr lang="en-US" sz="1200" smtClean="0"/>
              <a:t>	}, </a:t>
            </a:r>
          </a:p>
          <a:p>
            <a:pPr marL="0" indent="0">
              <a:buNone/>
            </a:pPr>
            <a:r>
              <a:rPr lang="en-US" sz="1200"/>
              <a:t>	</a:t>
            </a:r>
            <a:r>
              <a:rPr lang="en-US" sz="1200" smtClean="0"/>
              <a:t>{ </a:t>
            </a:r>
            <a:r>
              <a:rPr lang="en-US" sz="1200"/>
              <a:t>"localId":"sp2", "</a:t>
            </a:r>
            <a:r>
              <a:rPr lang="en-US" sz="1200" err="1"/>
              <a:t>serviceLayer</a:t>
            </a:r>
            <a:r>
              <a:rPr lang="en-US" sz="1200"/>
              <a:t>":"OCH" , "</a:t>
            </a:r>
            <a:r>
              <a:rPr lang="en-US" sz="1200" err="1"/>
              <a:t>direction":"BIDIRECTIONAL</a:t>
            </a:r>
            <a:r>
              <a:rPr lang="en-US" sz="1200"/>
              <a:t>", "</a:t>
            </a:r>
            <a:r>
              <a:rPr lang="en-US" sz="1200" err="1"/>
              <a:t>role":"SYMMETRIC</a:t>
            </a:r>
            <a:r>
              <a:rPr lang="en-US" sz="1200"/>
              <a:t>", "_</a:t>
            </a:r>
            <a:r>
              <a:rPr lang="en-US" sz="1200" err="1"/>
              <a:t>serviceEndPoint</a:t>
            </a:r>
            <a:r>
              <a:rPr lang="en-US" sz="1200" smtClean="0"/>
              <a:t>":</a:t>
            </a:r>
            <a:r>
              <a:rPr lang="en-US" sz="1200" smtClean="0">
                <a:hlinkClick r:id="rId3"/>
              </a:rPr>
              <a:t>http</a:t>
            </a:r>
            <a:r>
              <a:rPr lang="en-US" sz="1200">
                <a:hlinkClick r:id="rId3"/>
              </a:rPr>
              <a:t>://127.0.0.1:8080/</a:t>
            </a:r>
            <a:r>
              <a:rPr lang="en-US" sz="1200" err="1">
                <a:hlinkClick r:id="rId3"/>
              </a:rPr>
              <a:t>restconf</a:t>
            </a:r>
            <a:r>
              <a:rPr lang="en-US" sz="1200">
                <a:hlinkClick r:id="rId3"/>
              </a:rPr>
              <a:t>/</a:t>
            </a:r>
            <a:r>
              <a:rPr lang="en-US" sz="1200" err="1">
                <a:hlinkClick r:id="rId3"/>
              </a:rPr>
              <a:t>config</a:t>
            </a:r>
            <a:r>
              <a:rPr lang="en-US" sz="1200">
                <a:hlinkClick r:id="rId3"/>
              </a:rPr>
              <a:t>/Context/_</a:t>
            </a:r>
            <a:r>
              <a:rPr lang="en-US" sz="1200" err="1" smtClean="0">
                <a:hlinkClick r:id="rId3"/>
              </a:rPr>
              <a:t>serviceEndPoint</a:t>
            </a:r>
            <a:r>
              <a:rPr lang="en-US" sz="1200" smtClean="0">
                <a:hlinkClick r:id="rId3"/>
              </a:rPr>
              <a:t>/se2</a:t>
            </a:r>
            <a:endParaRPr lang="en-US" sz="1200" smtClean="0"/>
          </a:p>
          <a:p>
            <a:pPr marL="0" indent="0">
              <a:buNone/>
            </a:pPr>
            <a:r>
              <a:rPr lang="en-US" sz="1200" smtClean="0"/>
              <a:t>	} </a:t>
            </a:r>
            <a:r>
              <a:rPr lang="en-US" sz="1200"/>
              <a:t>] </a:t>
            </a:r>
          </a:p>
          <a:p>
            <a:pPr marL="0" indent="0">
              <a:buNone/>
            </a:pPr>
            <a:r>
              <a:rPr lang="en-US" sz="1200" smtClean="0"/>
              <a:t>}'</a:t>
            </a:r>
            <a:endParaRPr lang="en-US" sz="1200"/>
          </a:p>
          <a:p>
            <a:endParaRPr lang="en-US" sz="1200" smtClean="0"/>
          </a:p>
          <a:p>
            <a:endParaRPr lang="en-US" sz="1200"/>
          </a:p>
        </p:txBody>
      </p:sp>
      <p:pic>
        <p:nvPicPr>
          <p:cNvPr id="5" name="Imagen 4"/>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72000" y="2226860"/>
            <a:ext cx="4319905" cy="3277235"/>
          </a:xfrm>
          <a:prstGeom prst="rect">
            <a:avLst/>
          </a:prstGeom>
        </p:spPr>
      </p:pic>
      <p:sp>
        <p:nvSpPr>
          <p:cNvPr id="6" name="Slide Number Placeholder 5"/>
          <p:cNvSpPr>
            <a:spLocks noGrp="1"/>
          </p:cNvSpPr>
          <p:nvPr>
            <p:ph type="sldNum" sz="quarter" idx="4"/>
          </p:nvPr>
        </p:nvSpPr>
        <p:spPr/>
        <p:txBody>
          <a:bodyPr/>
          <a:lstStyle/>
          <a:p>
            <a:fld id="{95FB27F1-C2FE-E646-9E41-8F3092BBAFAE}" type="slidenum">
              <a:rPr lang="en-US" smtClean="0"/>
              <a:pPr/>
              <a:t>92</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595933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Notifications</a:t>
            </a:r>
            <a:endParaRPr lang="en-US"/>
          </a:p>
        </p:txBody>
      </p:sp>
      <p:sp>
        <p:nvSpPr>
          <p:cNvPr id="4" name="Marcador de contenido 3"/>
          <p:cNvSpPr>
            <a:spLocks noGrp="1"/>
          </p:cNvSpPr>
          <p:nvPr>
            <p:ph idx="1"/>
          </p:nvPr>
        </p:nvSpPr>
        <p:spPr/>
        <p:txBody>
          <a:bodyPr/>
          <a:lstStyle/>
          <a:p>
            <a:r>
              <a:rPr lang="en-GB"/>
              <a:t>Notifications will be provided with </a:t>
            </a:r>
            <a:r>
              <a:rPr lang="en-GB" err="1"/>
              <a:t>Websockets</a:t>
            </a:r>
            <a:r>
              <a:rPr lang="en-GB"/>
              <a:t>. T-API reference implementation provides an example of a client accessing the </a:t>
            </a:r>
            <a:r>
              <a:rPr lang="en-GB" err="1" smtClean="0"/>
              <a:t>websocket</a:t>
            </a:r>
            <a:r>
              <a:rPr lang="en-GB" smtClean="0"/>
              <a:t>:</a:t>
            </a:r>
          </a:p>
          <a:p>
            <a:pPr marL="0" indent="0">
              <a:buNone/>
            </a:pPr>
            <a:endParaRPr lang="en-GB"/>
          </a:p>
          <a:p>
            <a:pPr marL="0" indent="0">
              <a:buNone/>
            </a:pPr>
            <a:r>
              <a:rPr lang="en-US" smtClean="0">
                <a:hlinkClick r:id="rId2"/>
              </a:rPr>
              <a:t>http</a:t>
            </a:r>
            <a:r>
              <a:rPr lang="en-US">
                <a:hlinkClick r:id="rId2"/>
              </a:rPr>
              <a:t>://localhost:8182/restconf/streams/NotificationService</a:t>
            </a:r>
            <a:endParaRPr lang="en-US"/>
          </a:p>
        </p:txBody>
      </p:sp>
      <p:pic>
        <p:nvPicPr>
          <p:cNvPr id="5" name="Imagen 4"/>
          <p:cNvPicPr/>
          <p:nvPr/>
        </p:nvPicPr>
        <p:blipFill rotWithShape="1">
          <a:blip r:embed="rId3" cstate="screen">
            <a:extLst>
              <a:ext uri="{28A0092B-C50C-407E-A947-70E740481C1C}">
                <a14:useLocalDpi xmlns:a14="http://schemas.microsoft.com/office/drawing/2010/main"/>
              </a:ext>
            </a:extLst>
          </a:blip>
          <a:srcRect/>
          <a:stretch/>
        </p:blipFill>
        <p:spPr bwMode="auto">
          <a:xfrm>
            <a:off x="1732280" y="3635375"/>
            <a:ext cx="5679440" cy="1752600"/>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4"/>
          </p:nvPr>
        </p:nvSpPr>
        <p:spPr/>
        <p:txBody>
          <a:bodyPr/>
          <a:lstStyle/>
          <a:p>
            <a:fld id="{95FB27F1-C2FE-E646-9E41-8F3092BBAFAE}" type="slidenum">
              <a:rPr lang="en-US" smtClean="0"/>
              <a:pPr/>
              <a:t>93</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0528961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T-API App</a:t>
            </a:r>
            <a:endParaRPr lang="en-GB"/>
          </a:p>
        </p:txBody>
      </p:sp>
      <p:sp>
        <p:nvSpPr>
          <p:cNvPr id="3" name="Marcador de contenido 2"/>
          <p:cNvSpPr>
            <a:spLocks noGrp="1"/>
          </p:cNvSpPr>
          <p:nvPr>
            <p:ph idx="1"/>
          </p:nvPr>
        </p:nvSpPr>
        <p:spPr/>
        <p:txBody>
          <a:bodyPr/>
          <a:lstStyle/>
          <a:p>
            <a:r>
              <a:rPr lang="es-ES_tradnl" dirty="0" err="1" smtClean="0"/>
              <a:t>Objective</a:t>
            </a:r>
            <a:r>
              <a:rPr lang="es-ES_tradnl" dirty="0" smtClean="0"/>
              <a:t>:</a:t>
            </a:r>
          </a:p>
          <a:p>
            <a:pPr lvl="1"/>
            <a:r>
              <a:rPr lang="es-ES_tradnl" dirty="0" err="1" smtClean="0"/>
              <a:t>Retrieve</a:t>
            </a:r>
            <a:r>
              <a:rPr lang="es-ES_tradnl" dirty="0" smtClean="0"/>
              <a:t> Network </a:t>
            </a:r>
            <a:r>
              <a:rPr lang="es-ES_tradnl" dirty="0" err="1" smtClean="0"/>
              <a:t>Topology</a:t>
            </a:r>
            <a:r>
              <a:rPr lang="es-ES_tradnl" dirty="0" smtClean="0"/>
              <a:t> </a:t>
            </a:r>
            <a:r>
              <a:rPr lang="es-ES_tradnl" dirty="0" err="1" smtClean="0"/>
              <a:t>using</a:t>
            </a:r>
            <a:r>
              <a:rPr lang="es-ES_tradnl" dirty="0" smtClean="0"/>
              <a:t> T-API</a:t>
            </a:r>
          </a:p>
          <a:p>
            <a:r>
              <a:rPr lang="es-ES_tradnl" dirty="0" err="1" smtClean="0"/>
              <a:t>Steps</a:t>
            </a:r>
            <a:r>
              <a:rPr lang="es-ES_tradnl" dirty="0" smtClean="0"/>
              <a:t>:</a:t>
            </a:r>
          </a:p>
          <a:p>
            <a:pPr lvl="1"/>
            <a:r>
              <a:rPr lang="es-ES_tradnl" dirty="0" smtClean="0"/>
              <a:t>Run TAPI-RI</a:t>
            </a:r>
          </a:p>
          <a:p>
            <a:pPr lvl="1"/>
            <a:r>
              <a:rPr lang="es-ES_tradnl" dirty="0" smtClean="0"/>
              <a:t>Load </a:t>
            </a:r>
            <a:r>
              <a:rPr lang="es-ES_tradnl" dirty="0" err="1" smtClean="0"/>
              <a:t>topological</a:t>
            </a:r>
            <a:r>
              <a:rPr lang="es-ES_tradnl" dirty="0" smtClean="0"/>
              <a:t> </a:t>
            </a:r>
            <a:r>
              <a:rPr lang="es-ES_tradnl" dirty="0" err="1" smtClean="0"/>
              <a:t>information</a:t>
            </a:r>
            <a:r>
              <a:rPr lang="es-ES_tradnl" dirty="0" smtClean="0"/>
              <a:t>:</a:t>
            </a:r>
          </a:p>
          <a:p>
            <a:pPr marL="445770" lvl="1" indent="0">
              <a:buNone/>
            </a:pPr>
            <a:r>
              <a:rPr lang="es-ES_tradnl" dirty="0" err="1"/>
              <a:t>curl</a:t>
            </a:r>
            <a:r>
              <a:rPr lang="es-ES_tradnl" dirty="0"/>
              <a:t> -X POST -H "Content-</a:t>
            </a:r>
            <a:r>
              <a:rPr lang="es-ES_tradnl" dirty="0" err="1"/>
              <a:t>Type</a:t>
            </a:r>
            <a:r>
              <a:rPr lang="es-ES_tradnl" dirty="0"/>
              <a:t>: </a:t>
            </a:r>
            <a:r>
              <a:rPr lang="es-ES_tradnl" dirty="0" err="1"/>
              <a:t>application</a:t>
            </a:r>
            <a:r>
              <a:rPr lang="es-ES_tradnl" dirty="0"/>
              <a:t>/</a:t>
            </a:r>
            <a:r>
              <a:rPr lang="es-ES_tradnl" dirty="0" err="1"/>
              <a:t>json</a:t>
            </a:r>
            <a:r>
              <a:rPr lang="es-ES_tradnl" dirty="0"/>
              <a:t>" http://127.0.0.1:8080/backend/load_state/</a:t>
            </a:r>
            <a:endParaRPr lang="es-ES_tradnl" dirty="0" smtClean="0"/>
          </a:p>
          <a:p>
            <a:pPr lvl="1"/>
            <a:r>
              <a:rPr lang="es-ES_tradnl" dirty="0" err="1" smtClean="0"/>
              <a:t>Start</a:t>
            </a:r>
            <a:r>
              <a:rPr lang="es-ES_tradnl" dirty="0" smtClean="0"/>
              <a:t> </a:t>
            </a:r>
            <a:r>
              <a:rPr lang="es-ES_tradnl" dirty="0" err="1" smtClean="0"/>
              <a:t>coding</a:t>
            </a:r>
            <a:r>
              <a:rPr lang="es-ES_tradnl" dirty="0" smtClean="0"/>
              <a:t> </a:t>
            </a:r>
            <a:r>
              <a:rPr lang="es-ES_tradnl" dirty="0" err="1" smtClean="0"/>
              <a:t>using</a:t>
            </a:r>
            <a:r>
              <a:rPr lang="es-ES_tradnl" dirty="0" smtClean="0"/>
              <a:t> </a:t>
            </a:r>
            <a:r>
              <a:rPr lang="es-ES_tradnl" dirty="0" err="1" smtClean="0"/>
              <a:t>the</a:t>
            </a:r>
            <a:r>
              <a:rPr lang="es-ES_tradnl" dirty="0" smtClean="0"/>
              <a:t> </a:t>
            </a:r>
            <a:r>
              <a:rPr lang="es-ES_tradnl" dirty="0" err="1" smtClean="0"/>
              <a:t>following</a:t>
            </a:r>
            <a:r>
              <a:rPr lang="es-ES_tradnl" dirty="0" smtClean="0"/>
              <a:t> </a:t>
            </a:r>
            <a:r>
              <a:rPr lang="es-ES_tradnl" dirty="0" err="1" smtClean="0"/>
              <a:t>libraries</a:t>
            </a:r>
            <a:r>
              <a:rPr lang="es-ES_tradnl" dirty="0" smtClean="0"/>
              <a:t>:</a:t>
            </a:r>
          </a:p>
          <a:p>
            <a:pPr lvl="2"/>
            <a:r>
              <a:rPr lang="es-ES_tradnl" dirty="0" err="1" smtClean="0"/>
              <a:t>NetworkX</a:t>
            </a:r>
            <a:endParaRPr lang="es-ES_tradnl" dirty="0" smtClean="0"/>
          </a:p>
          <a:p>
            <a:pPr lvl="2"/>
            <a:r>
              <a:rPr lang="es-ES_tradnl" dirty="0" err="1" smtClean="0"/>
              <a:t>Requests</a:t>
            </a:r>
            <a:endParaRPr lang="es-ES_tradnl" dirty="0" smtClean="0"/>
          </a:p>
          <a:p>
            <a:pPr lvl="2"/>
            <a:r>
              <a:rPr lang="es-ES_tradnl" dirty="0" err="1" smtClean="0"/>
              <a:t>Json</a:t>
            </a:r>
            <a:endParaRPr lang="es-ES_tradnl" dirty="0"/>
          </a:p>
          <a:p>
            <a:pPr lvl="2"/>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94</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113085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ODL/ONOS northbound REST API</a:t>
            </a:r>
          </a:p>
        </p:txBody>
      </p:sp>
      <p:sp>
        <p:nvSpPr>
          <p:cNvPr id="3" name="Slide Number Placeholder 2"/>
          <p:cNvSpPr>
            <a:spLocks noGrp="1"/>
          </p:cNvSpPr>
          <p:nvPr>
            <p:ph type="sldNum" sz="quarter" idx="4"/>
          </p:nvPr>
        </p:nvSpPr>
        <p:spPr/>
        <p:txBody>
          <a:bodyPr/>
          <a:lstStyle/>
          <a:p>
            <a:fld id="{95FB27F1-C2FE-E646-9E41-8F3092BBAFAE}" type="slidenum">
              <a:rPr lang="en-US" smtClean="0"/>
              <a:pPr/>
              <a:t>95</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020842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OpenDayLight</a:t>
            </a:r>
            <a:r>
              <a:rPr lang="es-ES_tradnl" smtClean="0"/>
              <a:t> NBI</a:t>
            </a:r>
            <a:endParaRPr lang="en-GB"/>
          </a:p>
        </p:txBody>
      </p:sp>
      <p:pic>
        <p:nvPicPr>
          <p:cNvPr id="1026" name="Picture 2" descr="ODL Operational View"/>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3081" y="1232834"/>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95FB27F1-C2FE-E646-9E41-8F3092BBAFAE}" type="slidenum">
              <a:rPr lang="en-US" smtClean="0"/>
              <a:pPr/>
              <a:t>96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3979150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OpenDayLight</a:t>
            </a:r>
            <a:r>
              <a:rPr lang="es-ES_tradnl" smtClean="0"/>
              <a:t> NBI</a:t>
            </a:r>
            <a:endParaRPr lang="en-GB"/>
          </a:p>
        </p:txBody>
      </p:sp>
      <p:pic>
        <p:nvPicPr>
          <p:cNvPr id="6" name="Imagen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9977" y="1178299"/>
            <a:ext cx="6327648" cy="427046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97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3523718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a:t>OpenDayLight</a:t>
            </a:r>
            <a:r>
              <a:rPr lang="es-ES_tradnl"/>
              <a:t> NBI</a:t>
            </a:r>
            <a:endParaRPr lang="en-GB"/>
          </a:p>
        </p:txBody>
      </p:sp>
      <p:sp>
        <p:nvSpPr>
          <p:cNvPr id="3" name="Marcador de contenido 2"/>
          <p:cNvSpPr>
            <a:spLocks noGrp="1"/>
          </p:cNvSpPr>
          <p:nvPr>
            <p:ph idx="1"/>
          </p:nvPr>
        </p:nvSpPr>
        <p:spPr/>
        <p:txBody>
          <a:bodyPr/>
          <a:lstStyle/>
          <a:p>
            <a:r>
              <a:rPr lang="en-GB" err="1"/>
              <a:t>sudo</a:t>
            </a:r>
            <a:r>
              <a:rPr lang="en-GB"/>
              <a:t> </a:t>
            </a:r>
            <a:r>
              <a:rPr lang="en-GB" err="1"/>
              <a:t>mn</a:t>
            </a:r>
            <a:r>
              <a:rPr lang="en-GB"/>
              <a:t> --</a:t>
            </a:r>
            <a:r>
              <a:rPr lang="en-GB" err="1"/>
              <a:t>topo</a:t>
            </a:r>
            <a:r>
              <a:rPr lang="en-GB"/>
              <a:t> linear,3 --mac --controller=</a:t>
            </a:r>
            <a:r>
              <a:rPr lang="en-GB" err="1"/>
              <a:t>remote,ip</a:t>
            </a:r>
            <a:r>
              <a:rPr lang="en-GB"/>
              <a:t>=127.0.0.1,port=6633 --switch </a:t>
            </a:r>
            <a:r>
              <a:rPr lang="en-GB" err="1"/>
              <a:t>ovs,protocols</a:t>
            </a:r>
            <a:r>
              <a:rPr lang="en-GB"/>
              <a:t>=OpenFlow13</a:t>
            </a:r>
          </a:p>
        </p:txBody>
      </p:sp>
      <p:pic>
        <p:nvPicPr>
          <p:cNvPr id="7" name="Imagen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77824" y="2046914"/>
            <a:ext cx="7086600" cy="3978981"/>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98</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8038543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Setup ODL</a:t>
            </a:r>
            <a:endParaRPr lang="en-GB"/>
          </a:p>
        </p:txBody>
      </p:sp>
      <p:sp>
        <p:nvSpPr>
          <p:cNvPr id="3" name="Marcador de contenido 2"/>
          <p:cNvSpPr>
            <a:spLocks noGrp="1"/>
          </p:cNvSpPr>
          <p:nvPr>
            <p:ph idx="1"/>
          </p:nvPr>
        </p:nvSpPr>
        <p:spPr/>
        <p:txBody>
          <a:bodyPr/>
          <a:lstStyle/>
          <a:p>
            <a:r>
              <a:rPr lang="en-GB" smtClean="0"/>
              <a:t>curl -X PUT -H"Content-Type: application/json" -u admin:admin http://localhost:8181/restconf/config/l2switch-config:l2switch-config -d'{"l2switch-config": {"is-learning-only-mode": "true","is-install-dropall-flow": "true"}}‘</a:t>
            </a:r>
          </a:p>
          <a:p>
            <a:r>
              <a:rPr lang="en-GB" smtClean="0"/>
              <a:t>curl -X PUT -H"Content-Type: application/json" http://localhost:8181/restconf/config/arp-handler-config:arp-handler-config -u admin:admin -d'{"arp-handler-config": {"is-proactive-flood-mode": "false"}}‘</a:t>
            </a:r>
          </a:p>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99</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18961409"/>
      </p:ext>
    </p:extLst>
  </p:cSld>
  <p:clrMapOvr>
    <a:masterClrMapping/>
  </p:clrMapOvr>
  <p:timing>
    <p:tnLst>
      <p:par>
        <p:cTn id="1" dur="indefinite" restart="never" nodeType="tmRoot"/>
      </p:par>
    </p:tnLst>
  </p:timing>
</p:sld>
</file>

<file path=ppt/theme/theme1.xml><?xml version="1.0" encoding="utf-8"?>
<a:theme xmlns:a="http://schemas.openxmlformats.org/drawingml/2006/main" name="2_Bullet Point">
  <a:themeElements>
    <a:clrScheme name="2_Bullet Point 2">
      <a:dk1>
        <a:srgbClr val="000000"/>
      </a:dk1>
      <a:lt1>
        <a:srgbClr val="FFFFFF"/>
      </a:lt1>
      <a:dk2>
        <a:srgbClr val="D52B1E"/>
      </a:dk2>
      <a:lt2>
        <a:srgbClr val="6C6F70"/>
      </a:lt2>
      <a:accent1>
        <a:srgbClr val="0075B0"/>
      </a:accent1>
      <a:accent2>
        <a:srgbClr val="5C7F92"/>
      </a:accent2>
      <a:accent3>
        <a:srgbClr val="FFFFFF"/>
      </a:accent3>
      <a:accent4>
        <a:srgbClr val="000000"/>
      </a:accent4>
      <a:accent5>
        <a:srgbClr val="AABDD4"/>
      </a:accent5>
      <a:accent6>
        <a:srgbClr val="537284"/>
      </a:accent6>
      <a:hlink>
        <a:srgbClr val="5082AB"/>
      </a:hlink>
      <a:folHlink>
        <a:srgbClr val="93B1CC"/>
      </a:folHlink>
    </a:clrScheme>
    <a:fontScheme name="2_Bullet Point">
      <a:majorFont>
        <a:latin typeface="Franklin Gothic Demi"/>
        <a:ea typeface=""/>
        <a:cs typeface="Arial"/>
      </a:majorFont>
      <a:minorFont>
        <a:latin typeface="Franklin Gothic Dem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ullet Point 1">
        <a:dk1>
          <a:srgbClr val="000000"/>
        </a:dk1>
        <a:lt1>
          <a:srgbClr val="FFFFFF"/>
        </a:lt1>
        <a:dk2>
          <a:srgbClr val="FF0000"/>
        </a:dk2>
        <a:lt2>
          <a:srgbClr val="7E7E7E"/>
        </a:lt2>
        <a:accent1>
          <a:srgbClr val="0070B0"/>
        </a:accent1>
        <a:accent2>
          <a:srgbClr val="677390"/>
        </a:accent2>
        <a:accent3>
          <a:srgbClr val="FFFFFF"/>
        </a:accent3>
        <a:accent4>
          <a:srgbClr val="000000"/>
        </a:accent4>
        <a:accent5>
          <a:srgbClr val="AABBD4"/>
        </a:accent5>
        <a:accent6>
          <a:srgbClr val="5D6882"/>
        </a:accent6>
        <a:hlink>
          <a:srgbClr val="98AED2"/>
        </a:hlink>
        <a:folHlink>
          <a:srgbClr val="507993"/>
        </a:folHlink>
      </a:clrScheme>
      <a:clrMap bg1="lt1" tx1="dk1" bg2="lt2" tx2="dk2" accent1="accent1" accent2="accent2" accent3="accent3" accent4="accent4" accent5="accent5" accent6="accent6" hlink="hlink" folHlink="folHlink"/>
    </a:extraClrScheme>
    <a:extraClrScheme>
      <a:clrScheme name="2_Bullet Point 2">
        <a:dk1>
          <a:srgbClr val="000000"/>
        </a:dk1>
        <a:lt1>
          <a:srgbClr val="FFFFFF"/>
        </a:lt1>
        <a:dk2>
          <a:srgbClr val="D52B1E"/>
        </a:dk2>
        <a:lt2>
          <a:srgbClr val="6C6F70"/>
        </a:lt2>
        <a:accent1>
          <a:srgbClr val="0075B0"/>
        </a:accent1>
        <a:accent2>
          <a:srgbClr val="5C7F92"/>
        </a:accent2>
        <a:accent3>
          <a:srgbClr val="FFFFFF"/>
        </a:accent3>
        <a:accent4>
          <a:srgbClr val="000000"/>
        </a:accent4>
        <a:accent5>
          <a:srgbClr val="AABDD4"/>
        </a:accent5>
        <a:accent6>
          <a:srgbClr val="537284"/>
        </a:accent6>
        <a:hlink>
          <a:srgbClr val="5082AB"/>
        </a:hlink>
        <a:folHlink>
          <a:srgbClr val="93B1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19663</TotalTime>
  <Words>7819</Words>
  <Application>Microsoft Office PowerPoint</Application>
  <PresentationFormat>Presentación en pantalla (4:3)</PresentationFormat>
  <Paragraphs>2377</Paragraphs>
  <Slides>108</Slides>
  <Notes>7</Notes>
  <HiddenSlides>0</HiddenSlides>
  <MMClips>0</MMClips>
  <ScaleCrop>false</ScaleCrop>
  <HeadingPairs>
    <vt:vector size="6" baseType="variant">
      <vt:variant>
        <vt:lpstr>Fuentes usadas</vt:lpstr>
      </vt:variant>
      <vt:variant>
        <vt:i4>20</vt:i4>
      </vt:variant>
      <vt:variant>
        <vt:lpstr>Tema</vt:lpstr>
      </vt:variant>
      <vt:variant>
        <vt:i4>1</vt:i4>
      </vt:variant>
      <vt:variant>
        <vt:lpstr>Títulos de diapositiva</vt:lpstr>
      </vt:variant>
      <vt:variant>
        <vt:i4>108</vt:i4>
      </vt:variant>
    </vt:vector>
  </HeadingPairs>
  <TitlesOfParts>
    <vt:vector size="129" baseType="lpstr">
      <vt:lpstr>微软雅黑</vt:lpstr>
      <vt:lpstr>ＭＳ Ｐゴシック</vt:lpstr>
      <vt:lpstr>ＭＳ Ｐゴシック</vt:lpstr>
      <vt:lpstr>宋体</vt:lpstr>
      <vt:lpstr>Arial</vt:lpstr>
      <vt:lpstr>Arial Unicode MS</vt:lpstr>
      <vt:lpstr>Calibri</vt:lpstr>
      <vt:lpstr>Century Gothic</vt:lpstr>
      <vt:lpstr>Franklin Gothic Book</vt:lpstr>
      <vt:lpstr>Franklin Gothic Demi</vt:lpstr>
      <vt:lpstr>FrutigerNext LT Medium</vt:lpstr>
      <vt:lpstr>Gill Sans</vt:lpstr>
      <vt:lpstr>Gill Sans MT</vt:lpstr>
      <vt:lpstr>Nokia Pure Text Light</vt:lpstr>
      <vt:lpstr>华文细黑</vt:lpstr>
      <vt:lpstr>Times</vt:lpstr>
      <vt:lpstr>Times New Roman</vt:lpstr>
      <vt:lpstr>Verdana</vt:lpstr>
      <vt:lpstr>Wingdings</vt:lpstr>
      <vt:lpstr>ヒラギノ角ゴ ProN W3</vt:lpstr>
      <vt:lpstr>2_Bullet Point</vt:lpstr>
      <vt:lpstr>An introduction to Writing Transport SDN Applications (Hands-on)</vt:lpstr>
      <vt:lpstr>Short course Materials</vt:lpstr>
      <vt:lpstr>Outline</vt:lpstr>
      <vt:lpstr>Transport SDN - Motivation </vt:lpstr>
      <vt:lpstr>What we see in the market ?</vt:lpstr>
      <vt:lpstr>Why is SDN different from traditional SDN Architectures?</vt:lpstr>
      <vt:lpstr>Why do we need SDN in Transport?</vt:lpstr>
      <vt:lpstr>Keys to success</vt:lpstr>
      <vt:lpstr>2014 OIF-ONF Transport SDN Interop Demo</vt:lpstr>
      <vt:lpstr>2016 OIF-ONF Transport SDN Interop Demo  Telefónica Lab</vt:lpstr>
      <vt:lpstr>ONF Transport API (TAPI) Overview </vt:lpstr>
      <vt:lpstr>Transport API: Simple Problem Statement….</vt:lpstr>
      <vt:lpstr>Transport API Project Overview</vt:lpstr>
      <vt:lpstr>ONF Transport – API &amp; Interfaces:  Functional Architecture</vt:lpstr>
      <vt:lpstr>TAPI Concepts Overview</vt:lpstr>
      <vt:lpstr>TAPI Interface Overview</vt:lpstr>
      <vt:lpstr>T-API Shared Context</vt:lpstr>
      <vt:lpstr>Topology Service (Retrieval APIs only)</vt:lpstr>
      <vt:lpstr>Connectivity Service (Retrieval API)</vt:lpstr>
      <vt:lpstr>Connectivity Service (Request)</vt:lpstr>
      <vt:lpstr>Path Computation Service (Request)</vt:lpstr>
      <vt:lpstr>Virtual Network Service (Request)</vt:lpstr>
      <vt:lpstr>TAPI Resource : Topology Constructs</vt:lpstr>
      <vt:lpstr>TAPI Resource: End-Point/Termination Constructs</vt:lpstr>
      <vt:lpstr>TAPI Resource : Forwarding Constructs</vt:lpstr>
      <vt:lpstr>TAPI Concepts &amp; Example</vt:lpstr>
      <vt:lpstr>Simple Physical Network Example to illustrate T-API</vt:lpstr>
      <vt:lpstr>T-API Contexts for the Simple Network Example  (based on ONF Architecture v1.1)</vt:lpstr>
      <vt:lpstr>Example Shared Contexts</vt:lpstr>
      <vt:lpstr>Recursive Topology Decomposition within a Shared Context</vt:lpstr>
      <vt:lpstr>Client1 (Red) Shared Context (empty Topology example)</vt:lpstr>
      <vt:lpstr>Client-1 (Red) Shared Context (Single Node Topology example)</vt:lpstr>
      <vt:lpstr>Client 2 (Green) Shared Context  (Multi-Node Topology example)</vt:lpstr>
      <vt:lpstr>Admin (Blue) Shared Context   (example Multi-layer Topology)</vt:lpstr>
      <vt:lpstr>Client-1 (Green) Shared Context (Virtual Network Topology example)</vt:lpstr>
      <vt:lpstr>TAPI Multi-domain Concepts &amp; Example</vt:lpstr>
      <vt:lpstr>Multi-Domain Physical Network Example to illustrate T-API</vt:lpstr>
      <vt:lpstr>Reference Multi-domain Hierarchical Control Example</vt:lpstr>
      <vt:lpstr>Domain-1 TAPI Context Topology</vt:lpstr>
      <vt:lpstr>Domain-2 TAPI Context Topology</vt:lpstr>
      <vt:lpstr>Domain-3 TAPI Context Topology</vt:lpstr>
      <vt:lpstr>Domain-3 TAPI Context Hierarchical Topology (2-Level)</vt:lpstr>
      <vt:lpstr>MD Controller Local Resource Pool (Internal)</vt:lpstr>
      <vt:lpstr>Green TAPI Context Topology (single-layer, single Node topology example)</vt:lpstr>
      <vt:lpstr>Green TAPI Context Topology (single layer, edge-Node topology example)</vt:lpstr>
      <vt:lpstr>Red TAPI Context Topology (multi-layer example)</vt:lpstr>
      <vt:lpstr>Red TAPI Context Topology  (multi-layer example)</vt:lpstr>
      <vt:lpstr>Service Example 10G EPL</vt:lpstr>
      <vt:lpstr>10G EPL Service Setup Sequence</vt:lpstr>
      <vt:lpstr>10G EPL Service setup: Green Context</vt:lpstr>
      <vt:lpstr>10G EPL Service setup: MD Controller Internal view</vt:lpstr>
      <vt:lpstr>10G EPL Service setup: DC1/Context1 view</vt:lpstr>
      <vt:lpstr>10G EPL Service setup: DC2/Context2 view</vt:lpstr>
      <vt:lpstr>10G EPL Service setup: DC3/Context3 view</vt:lpstr>
      <vt:lpstr>TAPI SDK &amp; Tooling Overview </vt:lpstr>
      <vt:lpstr>Key Features of TAPI SDK</vt:lpstr>
      <vt:lpstr>TAPI – ONF and OSSDN Project Dependencies </vt:lpstr>
      <vt:lpstr>OpenSourceSDN.org</vt:lpstr>
      <vt:lpstr>TAPI SDK: Organization and Modularity</vt:lpstr>
      <vt:lpstr>TAPI Projects &amp; Models/Modules</vt:lpstr>
      <vt:lpstr>Papyrus UML</vt:lpstr>
      <vt:lpstr>Outline of Papyrus Perspective</vt:lpstr>
      <vt:lpstr>Constructing TAPI Modeling Environment</vt:lpstr>
      <vt:lpstr>TAPI Resource Dependencies</vt:lpstr>
      <vt:lpstr>GIT Workflow</vt:lpstr>
      <vt:lpstr>YANG</vt:lpstr>
      <vt:lpstr>Easy to read, easy to learn </vt:lpstr>
      <vt:lpstr>YANG module contents</vt:lpstr>
      <vt:lpstr>RESTCONF</vt:lpstr>
      <vt:lpstr>RESTCONF HTTP tree</vt:lpstr>
      <vt:lpstr>YANG Mapping to JSON</vt:lpstr>
      <vt:lpstr>YANG mapping to JSON vs XML</vt:lpstr>
      <vt:lpstr>Project EAGLE Uml2Yang</vt:lpstr>
      <vt:lpstr>UML to YANG Tool</vt:lpstr>
      <vt:lpstr>Validate/View YANG files</vt:lpstr>
      <vt:lpstr>T-API Swagger specifications</vt:lpstr>
      <vt:lpstr>YANG data models</vt:lpstr>
      <vt:lpstr>RESTconf</vt:lpstr>
      <vt:lpstr>T-API Swagger: Documentation</vt:lpstr>
      <vt:lpstr>T-API Swagger: From YANG to Swagger Specs</vt:lpstr>
      <vt:lpstr>T-API Swagger: Editing Swagger Specs</vt:lpstr>
      <vt:lpstr>T-API Swagger: Understanding Swagger specs</vt:lpstr>
      <vt:lpstr>T-API Swagger: Understanding Swagger specs</vt:lpstr>
      <vt:lpstr>Creating a T-API Reference Implementation</vt:lpstr>
      <vt:lpstr>TAPI Reference Implementation </vt:lpstr>
      <vt:lpstr>T-API RI: Reference Network</vt:lpstr>
      <vt:lpstr>T-API RI: Status load</vt:lpstr>
      <vt:lpstr>T-API RI: Basic commands I</vt:lpstr>
      <vt:lpstr>T-API RI: Basic commands II</vt:lpstr>
      <vt:lpstr>T-API RI: Basic commands III</vt:lpstr>
      <vt:lpstr>T-API RI: Connectivity Service workflow</vt:lpstr>
      <vt:lpstr>T-API RI: Establish Connectivity Service</vt:lpstr>
      <vt:lpstr>T-API RI: Notifications</vt:lpstr>
      <vt:lpstr>T-API App</vt:lpstr>
      <vt:lpstr>ODL/ONOS northbound REST API</vt:lpstr>
      <vt:lpstr>OpenDayLight NBI</vt:lpstr>
      <vt:lpstr>OpenDayLight NBI</vt:lpstr>
      <vt:lpstr>OpenDayLight NBI</vt:lpstr>
      <vt:lpstr>Setup ODL</vt:lpstr>
      <vt:lpstr>ONOS architecture</vt:lpstr>
      <vt:lpstr>ONOS NBI</vt:lpstr>
      <vt:lpstr>Integrating with TAPI_RI</vt:lpstr>
      <vt:lpstr>Conclusion</vt:lpstr>
      <vt:lpstr>TAPI Next Steps – 2.0</vt:lpstr>
      <vt:lpstr>Standards vs Open Source</vt:lpstr>
      <vt:lpstr>Transport SDN Benefits and Challenges</vt:lpstr>
      <vt:lpstr>References</vt:lpstr>
      <vt:lpstr>Thank you! Questions?</vt:lpstr>
    </vt:vector>
  </TitlesOfParts>
  <Company>IT Telecom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STRONGEST Presentation</dc:title>
  <dc:creator>Administrator</dc:creator>
  <cp:lastModifiedBy>Ricard Vilalta (CTTC)</cp:lastModifiedBy>
  <cp:revision>627</cp:revision>
  <cp:lastPrinted>2017-02-01T07:02:11Z</cp:lastPrinted>
  <dcterms:created xsi:type="dcterms:W3CDTF">2009-08-28T10:02:54Z</dcterms:created>
  <dcterms:modified xsi:type="dcterms:W3CDTF">2017-02-01T07:06:24Z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